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4" r:id="rId6"/>
  </p:sldMasterIdLst>
  <p:notesMasterIdLst>
    <p:notesMasterId r:id="rId44"/>
  </p:notesMasterIdLst>
  <p:handoutMasterIdLst>
    <p:handoutMasterId r:id="rId45"/>
  </p:handoutMasterIdLst>
  <p:sldIdLst>
    <p:sldId id="326" r:id="rId7"/>
    <p:sldId id="360" r:id="rId8"/>
    <p:sldId id="7307" r:id="rId9"/>
    <p:sldId id="353" r:id="rId10"/>
    <p:sldId id="7343" r:id="rId11"/>
    <p:sldId id="7364" r:id="rId12"/>
    <p:sldId id="3463" r:id="rId13"/>
    <p:sldId id="7297" r:id="rId14"/>
    <p:sldId id="7397" r:id="rId15"/>
    <p:sldId id="7344" r:id="rId16"/>
    <p:sldId id="7401" r:id="rId17"/>
    <p:sldId id="7398" r:id="rId18"/>
    <p:sldId id="348" r:id="rId19"/>
    <p:sldId id="7399" r:id="rId20"/>
    <p:sldId id="332" r:id="rId21"/>
    <p:sldId id="331" r:id="rId22"/>
    <p:sldId id="361" r:id="rId23"/>
    <p:sldId id="356" r:id="rId24"/>
    <p:sldId id="7420" r:id="rId25"/>
    <p:sldId id="7425" r:id="rId26"/>
    <p:sldId id="7424" r:id="rId27"/>
    <p:sldId id="7426" r:id="rId28"/>
    <p:sldId id="7423" r:id="rId29"/>
    <p:sldId id="358" r:id="rId30"/>
    <p:sldId id="364" r:id="rId31"/>
    <p:sldId id="357" r:id="rId32"/>
    <p:sldId id="7428" r:id="rId33"/>
    <p:sldId id="365" r:id="rId34"/>
    <p:sldId id="7400" r:id="rId35"/>
    <p:sldId id="7427" r:id="rId36"/>
    <p:sldId id="7407" r:id="rId37"/>
    <p:sldId id="7405" r:id="rId38"/>
    <p:sldId id="7406" r:id="rId39"/>
    <p:sldId id="7404" r:id="rId40"/>
    <p:sldId id="366" r:id="rId41"/>
    <p:sldId id="362" r:id="rId42"/>
    <p:sldId id="389" r:id="rId43"/>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15B21-2E4E-056F-C74B-7B2A88CCFD2C}" name="Emily Marden" initials="EM" userId="S::Emily.Marden@xrb.govt.nz::ba6923b8-c05a-4083-bc83-8c9e21dcb79e" providerId="AD"/>
  <p188:author id="{C2996686-892F-7807-6D60-E5487EA671E3}" name="Misha Pieters" initials="MP" userId="S::Misha.Pieters@xrb.govt.nz::6962b603-e177-4c05-931a-4d39626761d7" providerId="AD"/>
  <p188:author id="{125B478A-6FDA-DCC2-2BC2-3FBBBBF746FE}" name="Anna Herlender" initials="AH" userId="S::Anna.Herlender@xrb.govt.nz::fd124545-b2e2-422f-b60e-4186a04bb048" providerId="AD"/>
  <p188:author id="{57C738A9-0BA2-F17F-2218-36FF7A8306E4}" name="Nicola Hankinson" initials="NH" userId="S::nicola.hankinson@xrb.govt.nz::ea3b66be-3d95-479e-a7a1-582e844cfde4" providerId="AD"/>
  <p188:author id="{A14693AC-AC69-F5D7-714A-666426721616}" name="Nicola Hankinson" initials="NH" userId="S::Nicola.Hankinson@xrb.govt.nz::ea3b66be-3d95-479e-a7a1-582e844cfde4" providerId="AD"/>
  <p188:author id="{9B9F1CB7-EDDC-82E5-986A-D8927C892D14}" name="Judy Ryan" initials="JR" userId="S::Judy.Ryan@xrb.govt.nz::a9a1da30-a399-40b3-82d5-5b9f37579d83" providerId="AD"/>
  <p188:author id="{F2D592BD-577F-C93E-29AA-F6BF6FBB4168}" name="Nicola Hankinson" initials="NH" userId="Nicola Hankinson" providerId="None"/>
  <p188:author id="{B8E7CADB-1C34-EADB-2B7B-18B1F3526129}" name="Francesca Garelja" initials="FG" userId="S::francesca.garelja@xrb.govt.nz::39d21529-96b8-4ff1-b236-a55f4a0fc335" providerId="AD"/>
  <p188:author id="{1A0AD7FF-73B6-2904-187B-16093904A7EE}" name="Emily Marden" initials="EM" userId="S::emily.marden@xrb.govt.nz::ba6923b8-c05a-4083-bc83-8c9e21dcb7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43"/>
    <a:srgbClr val="FFEECD"/>
    <a:srgbClr val="F3C98D"/>
    <a:srgbClr val="EFF0EA"/>
    <a:srgbClr val="F2F2F2"/>
    <a:srgbClr val="918C85"/>
    <a:srgbClr val="757069"/>
    <a:srgbClr val="D9D9D9"/>
    <a:srgbClr val="3D3F37"/>
    <a:srgbClr val="492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C58D8-A564-4332-968C-5CAB01DC07C6}" type="doc">
      <dgm:prSet loTypeId="urn:microsoft.com/office/officeart/2005/8/layout/chevron1" loCatId="process" qsTypeId="urn:microsoft.com/office/officeart/2005/8/quickstyle/simple1" qsCatId="simple" csTypeId="urn:microsoft.com/office/officeart/2005/8/colors/accent3_5" csCatId="accent3" phldr="1"/>
      <dgm:spPr/>
    </dgm:pt>
    <dgm:pt modelId="{D53A1DB1-8562-49A1-9070-F09F9E2E905A}">
      <dgm:prSet phldrT="[Text]"/>
      <dgm:spPr>
        <a:solidFill>
          <a:srgbClr val="F2F2F2"/>
        </a:solidFill>
      </dgm:spPr>
      <dgm:t>
        <a:bodyPr/>
        <a:lstStyle/>
        <a:p>
          <a:r>
            <a:rPr lang="en-GB">
              <a:solidFill>
                <a:schemeClr val="tx1"/>
              </a:solidFill>
            </a:rPr>
            <a:t>Dec 2022 Issue exposure draft </a:t>
          </a:r>
          <a:endParaRPr lang="en-NZ">
            <a:solidFill>
              <a:schemeClr val="tx1"/>
            </a:solidFill>
          </a:endParaRPr>
        </a:p>
      </dgm:t>
    </dgm:pt>
    <dgm:pt modelId="{3E3D9218-3BFD-4A69-B5C9-A74BF887C6A0}" type="parTrans" cxnId="{CC20E816-7364-4976-BEAE-0AAC55E0BC6F}">
      <dgm:prSet/>
      <dgm:spPr/>
      <dgm:t>
        <a:bodyPr/>
        <a:lstStyle/>
        <a:p>
          <a:endParaRPr lang="en-NZ"/>
        </a:p>
      </dgm:t>
    </dgm:pt>
    <dgm:pt modelId="{DF1D2305-95A3-4775-BBE7-2F1F8E66BAF4}" type="sibTrans" cxnId="{CC20E816-7364-4976-BEAE-0AAC55E0BC6F}">
      <dgm:prSet/>
      <dgm:spPr/>
      <dgm:t>
        <a:bodyPr/>
        <a:lstStyle/>
        <a:p>
          <a:endParaRPr lang="en-NZ"/>
        </a:p>
      </dgm:t>
    </dgm:pt>
    <dgm:pt modelId="{5A96F5BD-99D9-4D50-8267-7C5ACF3900F8}">
      <dgm:prSet phldrT="[Text]"/>
      <dgm:spPr>
        <a:solidFill>
          <a:srgbClr val="F2F2F2"/>
        </a:solidFill>
      </dgm:spPr>
      <dgm:t>
        <a:bodyPr/>
        <a:lstStyle/>
        <a:p>
          <a:r>
            <a:rPr lang="en-GB">
              <a:solidFill>
                <a:schemeClr val="tx1"/>
              </a:solidFill>
            </a:rPr>
            <a:t>June 2023 </a:t>
          </a:r>
        </a:p>
        <a:p>
          <a:r>
            <a:rPr lang="en-GB">
              <a:solidFill>
                <a:schemeClr val="tx1"/>
              </a:solidFill>
            </a:rPr>
            <a:t>Issue standard </a:t>
          </a:r>
          <a:endParaRPr lang="en-NZ">
            <a:solidFill>
              <a:schemeClr val="tx1"/>
            </a:solidFill>
          </a:endParaRPr>
        </a:p>
      </dgm:t>
    </dgm:pt>
    <dgm:pt modelId="{5995311C-8888-4063-986C-0D24905038FC}" type="parTrans" cxnId="{C19C876A-D298-4D00-9CA9-E1EA739F183B}">
      <dgm:prSet/>
      <dgm:spPr/>
      <dgm:t>
        <a:bodyPr/>
        <a:lstStyle/>
        <a:p>
          <a:endParaRPr lang="en-NZ"/>
        </a:p>
      </dgm:t>
    </dgm:pt>
    <dgm:pt modelId="{A9377266-0F07-4214-8DE4-83822D2E3BC9}" type="sibTrans" cxnId="{C19C876A-D298-4D00-9CA9-E1EA739F183B}">
      <dgm:prSet/>
      <dgm:spPr/>
      <dgm:t>
        <a:bodyPr/>
        <a:lstStyle/>
        <a:p>
          <a:endParaRPr lang="en-NZ"/>
        </a:p>
      </dgm:t>
    </dgm:pt>
    <dgm:pt modelId="{4445219E-E5EF-43A5-ADBA-46506E3A089D}">
      <dgm:prSet phldrT="[Text]"/>
      <dgm:spPr>
        <a:solidFill>
          <a:srgbClr val="D59D43"/>
        </a:solidFill>
        <a:ln>
          <a:solidFill>
            <a:srgbClr val="D59D43"/>
          </a:solidFill>
        </a:ln>
      </dgm:spPr>
      <dgm:t>
        <a:bodyPr/>
        <a:lstStyle/>
        <a:p>
          <a:r>
            <a:rPr lang="en-GB">
              <a:solidFill>
                <a:schemeClr val="tx1"/>
              </a:solidFill>
            </a:rPr>
            <a:t>Oct 2024 </a:t>
          </a:r>
        </a:p>
        <a:p>
          <a:r>
            <a:rPr lang="en-GB">
              <a:solidFill>
                <a:schemeClr val="tx1"/>
              </a:solidFill>
            </a:rPr>
            <a:t>Mandatory assurance over GHG disclosures</a:t>
          </a:r>
          <a:endParaRPr lang="en-NZ">
            <a:solidFill>
              <a:schemeClr val="tx1"/>
            </a:solidFill>
          </a:endParaRPr>
        </a:p>
      </dgm:t>
    </dgm:pt>
    <dgm:pt modelId="{79C26D47-E660-4A53-933D-9905B94ABE9E}" type="parTrans" cxnId="{A5795916-A7CC-4CFD-A8E4-3AF0B9DB7260}">
      <dgm:prSet/>
      <dgm:spPr/>
      <dgm:t>
        <a:bodyPr/>
        <a:lstStyle/>
        <a:p>
          <a:endParaRPr lang="en-NZ"/>
        </a:p>
      </dgm:t>
    </dgm:pt>
    <dgm:pt modelId="{099C64EE-F8E5-40AA-A6C3-7044E2622E0A}" type="sibTrans" cxnId="{A5795916-A7CC-4CFD-A8E4-3AF0B9DB7260}">
      <dgm:prSet/>
      <dgm:spPr/>
      <dgm:t>
        <a:bodyPr/>
        <a:lstStyle/>
        <a:p>
          <a:endParaRPr lang="en-NZ"/>
        </a:p>
      </dgm:t>
    </dgm:pt>
    <dgm:pt modelId="{4030B7A5-BC57-48E3-A0F0-F0B238FB15DD}">
      <dgm:prSet/>
      <dgm:spPr>
        <a:solidFill>
          <a:srgbClr val="F2F2F2"/>
        </a:solidFill>
      </dgm:spPr>
      <dgm:t>
        <a:bodyPr/>
        <a:lstStyle/>
        <a:p>
          <a:r>
            <a:rPr lang="en-GB">
              <a:solidFill>
                <a:schemeClr val="tx1"/>
              </a:solidFill>
            </a:rPr>
            <a:t>March 2023 </a:t>
          </a:r>
        </a:p>
        <a:p>
          <a:r>
            <a:rPr lang="en-GB">
              <a:solidFill>
                <a:schemeClr val="tx1"/>
              </a:solidFill>
            </a:rPr>
            <a:t>Submissions close</a:t>
          </a:r>
          <a:endParaRPr lang="en-NZ">
            <a:solidFill>
              <a:schemeClr val="tx1"/>
            </a:solidFill>
          </a:endParaRPr>
        </a:p>
      </dgm:t>
    </dgm:pt>
    <dgm:pt modelId="{0E1C8ECD-8435-4E4F-9A81-14E62FE30964}" type="parTrans" cxnId="{F89E7E0C-B2EF-4182-B52C-82C5DD8272BB}">
      <dgm:prSet/>
      <dgm:spPr/>
      <dgm:t>
        <a:bodyPr/>
        <a:lstStyle/>
        <a:p>
          <a:endParaRPr lang="en-NZ"/>
        </a:p>
      </dgm:t>
    </dgm:pt>
    <dgm:pt modelId="{3B12AA08-A346-409E-8734-570EC20DD9C3}" type="sibTrans" cxnId="{F89E7E0C-B2EF-4182-B52C-82C5DD8272BB}">
      <dgm:prSet/>
      <dgm:spPr/>
      <dgm:t>
        <a:bodyPr/>
        <a:lstStyle/>
        <a:p>
          <a:endParaRPr lang="en-NZ"/>
        </a:p>
      </dgm:t>
    </dgm:pt>
    <dgm:pt modelId="{3D530015-B5CD-43CC-B996-67F989625864}" type="pres">
      <dgm:prSet presAssocID="{F62C58D8-A564-4332-968C-5CAB01DC07C6}" presName="Name0" presStyleCnt="0">
        <dgm:presLayoutVars>
          <dgm:dir/>
          <dgm:animLvl val="lvl"/>
          <dgm:resizeHandles val="exact"/>
        </dgm:presLayoutVars>
      </dgm:prSet>
      <dgm:spPr/>
    </dgm:pt>
    <dgm:pt modelId="{024E21EB-13A1-46AF-8A30-3AB7185CB1AC}" type="pres">
      <dgm:prSet presAssocID="{D53A1DB1-8562-49A1-9070-F09F9E2E905A}" presName="parTxOnly" presStyleLbl="node1" presStyleIdx="0" presStyleCnt="4" custLinFactNeighborX="22056" custLinFactNeighborY="-687">
        <dgm:presLayoutVars>
          <dgm:chMax val="0"/>
          <dgm:chPref val="0"/>
          <dgm:bulletEnabled val="1"/>
        </dgm:presLayoutVars>
      </dgm:prSet>
      <dgm:spPr/>
    </dgm:pt>
    <dgm:pt modelId="{237A99DA-6E63-474D-818A-0E9B9799C053}" type="pres">
      <dgm:prSet presAssocID="{DF1D2305-95A3-4775-BBE7-2F1F8E66BAF4}" presName="parTxOnlySpace" presStyleCnt="0"/>
      <dgm:spPr/>
    </dgm:pt>
    <dgm:pt modelId="{63B8C9B0-447D-4967-9F47-3E65E0621D4D}" type="pres">
      <dgm:prSet presAssocID="{4030B7A5-BC57-48E3-A0F0-F0B238FB15DD}" presName="parTxOnly" presStyleLbl="node1" presStyleIdx="1" presStyleCnt="4">
        <dgm:presLayoutVars>
          <dgm:chMax val="0"/>
          <dgm:chPref val="0"/>
          <dgm:bulletEnabled val="1"/>
        </dgm:presLayoutVars>
      </dgm:prSet>
      <dgm:spPr/>
    </dgm:pt>
    <dgm:pt modelId="{2763CD28-5555-4E1D-936C-42EE3FE4A3EF}" type="pres">
      <dgm:prSet presAssocID="{3B12AA08-A346-409E-8734-570EC20DD9C3}" presName="parTxOnlySpace" presStyleCnt="0"/>
      <dgm:spPr/>
    </dgm:pt>
    <dgm:pt modelId="{45FADB14-BFD0-4B23-8E0F-2514BB1AF612}" type="pres">
      <dgm:prSet presAssocID="{5A96F5BD-99D9-4D50-8267-7C5ACF3900F8}" presName="parTxOnly" presStyleLbl="node1" presStyleIdx="2" presStyleCnt="4" custLinFactNeighborX="-31590" custLinFactNeighborY="-687">
        <dgm:presLayoutVars>
          <dgm:chMax val="0"/>
          <dgm:chPref val="0"/>
          <dgm:bulletEnabled val="1"/>
        </dgm:presLayoutVars>
      </dgm:prSet>
      <dgm:spPr/>
    </dgm:pt>
    <dgm:pt modelId="{921F6B37-0B56-4108-A210-6C05AE8D33A3}" type="pres">
      <dgm:prSet presAssocID="{A9377266-0F07-4214-8DE4-83822D2E3BC9}" presName="parTxOnlySpace" presStyleCnt="0"/>
      <dgm:spPr/>
    </dgm:pt>
    <dgm:pt modelId="{215FA700-7974-4444-8823-1DEBEA5723E5}" type="pres">
      <dgm:prSet presAssocID="{4445219E-E5EF-43A5-ADBA-46506E3A089D}" presName="parTxOnly" presStyleLbl="node1" presStyleIdx="3" presStyleCnt="4" custScaleY="94653" custLinFactNeighborX="-36121" custLinFactNeighborY="-343">
        <dgm:presLayoutVars>
          <dgm:chMax val="0"/>
          <dgm:chPref val="0"/>
          <dgm:bulletEnabled val="1"/>
        </dgm:presLayoutVars>
      </dgm:prSet>
      <dgm:spPr/>
    </dgm:pt>
  </dgm:ptLst>
  <dgm:cxnLst>
    <dgm:cxn modelId="{F89E7E0C-B2EF-4182-B52C-82C5DD8272BB}" srcId="{F62C58D8-A564-4332-968C-5CAB01DC07C6}" destId="{4030B7A5-BC57-48E3-A0F0-F0B238FB15DD}" srcOrd="1" destOrd="0" parTransId="{0E1C8ECD-8435-4E4F-9A81-14E62FE30964}" sibTransId="{3B12AA08-A346-409E-8734-570EC20DD9C3}"/>
    <dgm:cxn modelId="{A5795916-A7CC-4CFD-A8E4-3AF0B9DB7260}" srcId="{F62C58D8-A564-4332-968C-5CAB01DC07C6}" destId="{4445219E-E5EF-43A5-ADBA-46506E3A089D}" srcOrd="3" destOrd="0" parTransId="{79C26D47-E660-4A53-933D-9905B94ABE9E}" sibTransId="{099C64EE-F8E5-40AA-A6C3-7044E2622E0A}"/>
    <dgm:cxn modelId="{CC20E816-7364-4976-BEAE-0AAC55E0BC6F}" srcId="{F62C58D8-A564-4332-968C-5CAB01DC07C6}" destId="{D53A1DB1-8562-49A1-9070-F09F9E2E905A}" srcOrd="0" destOrd="0" parTransId="{3E3D9218-3BFD-4A69-B5C9-A74BF887C6A0}" sibTransId="{DF1D2305-95A3-4775-BBE7-2F1F8E66BAF4}"/>
    <dgm:cxn modelId="{69AF482D-32A8-45DD-B5F9-04E6F3B2E629}" type="presOf" srcId="{F62C58D8-A564-4332-968C-5CAB01DC07C6}" destId="{3D530015-B5CD-43CC-B996-67F989625864}" srcOrd="0" destOrd="0" presId="urn:microsoft.com/office/officeart/2005/8/layout/chevron1"/>
    <dgm:cxn modelId="{C19C876A-D298-4D00-9CA9-E1EA739F183B}" srcId="{F62C58D8-A564-4332-968C-5CAB01DC07C6}" destId="{5A96F5BD-99D9-4D50-8267-7C5ACF3900F8}" srcOrd="2" destOrd="0" parTransId="{5995311C-8888-4063-986C-0D24905038FC}" sibTransId="{A9377266-0F07-4214-8DE4-83822D2E3BC9}"/>
    <dgm:cxn modelId="{A62FE44D-A694-4B3A-B571-F6AFAF60A62F}" type="presOf" srcId="{4030B7A5-BC57-48E3-A0F0-F0B238FB15DD}" destId="{63B8C9B0-447D-4967-9F47-3E65E0621D4D}" srcOrd="0" destOrd="0" presId="urn:microsoft.com/office/officeart/2005/8/layout/chevron1"/>
    <dgm:cxn modelId="{602C1882-9C57-475B-BA83-DA8E4D6C2D3B}" type="presOf" srcId="{D53A1DB1-8562-49A1-9070-F09F9E2E905A}" destId="{024E21EB-13A1-46AF-8A30-3AB7185CB1AC}" srcOrd="0" destOrd="0" presId="urn:microsoft.com/office/officeart/2005/8/layout/chevron1"/>
    <dgm:cxn modelId="{07FE45E0-B882-41E0-B328-60B258874776}" type="presOf" srcId="{5A96F5BD-99D9-4D50-8267-7C5ACF3900F8}" destId="{45FADB14-BFD0-4B23-8E0F-2514BB1AF612}" srcOrd="0" destOrd="0" presId="urn:microsoft.com/office/officeart/2005/8/layout/chevron1"/>
    <dgm:cxn modelId="{F674DDEA-F406-4D5D-8537-F535A9DB34BE}" type="presOf" srcId="{4445219E-E5EF-43A5-ADBA-46506E3A089D}" destId="{215FA700-7974-4444-8823-1DEBEA5723E5}" srcOrd="0" destOrd="0" presId="urn:microsoft.com/office/officeart/2005/8/layout/chevron1"/>
    <dgm:cxn modelId="{2C19F4C4-867E-4A80-9DFA-1D9AB784B8BE}" type="presParOf" srcId="{3D530015-B5CD-43CC-B996-67F989625864}" destId="{024E21EB-13A1-46AF-8A30-3AB7185CB1AC}" srcOrd="0" destOrd="0" presId="urn:microsoft.com/office/officeart/2005/8/layout/chevron1"/>
    <dgm:cxn modelId="{215308AE-95C8-4563-A6E9-AB7E93A4F5B1}" type="presParOf" srcId="{3D530015-B5CD-43CC-B996-67F989625864}" destId="{237A99DA-6E63-474D-818A-0E9B9799C053}" srcOrd="1" destOrd="0" presId="urn:microsoft.com/office/officeart/2005/8/layout/chevron1"/>
    <dgm:cxn modelId="{DC3CAF26-ECEA-498E-BB6E-4F383350757E}" type="presParOf" srcId="{3D530015-B5CD-43CC-B996-67F989625864}" destId="{63B8C9B0-447D-4967-9F47-3E65E0621D4D}" srcOrd="2" destOrd="0" presId="urn:microsoft.com/office/officeart/2005/8/layout/chevron1"/>
    <dgm:cxn modelId="{D46B20EA-F63A-42D9-82B5-0DF64861C2B2}" type="presParOf" srcId="{3D530015-B5CD-43CC-B996-67F989625864}" destId="{2763CD28-5555-4E1D-936C-42EE3FE4A3EF}" srcOrd="3" destOrd="0" presId="urn:microsoft.com/office/officeart/2005/8/layout/chevron1"/>
    <dgm:cxn modelId="{7697A25F-48DE-4EFF-8EEB-45A0CC1DFADD}" type="presParOf" srcId="{3D530015-B5CD-43CC-B996-67F989625864}" destId="{45FADB14-BFD0-4B23-8E0F-2514BB1AF612}" srcOrd="4" destOrd="0" presId="urn:microsoft.com/office/officeart/2005/8/layout/chevron1"/>
    <dgm:cxn modelId="{030ACF44-B484-4352-83DF-E871E1480D00}" type="presParOf" srcId="{3D530015-B5CD-43CC-B996-67F989625864}" destId="{921F6B37-0B56-4108-A210-6C05AE8D33A3}" srcOrd="5" destOrd="0" presId="urn:microsoft.com/office/officeart/2005/8/layout/chevron1"/>
    <dgm:cxn modelId="{3EB62B49-5645-4BB6-B282-5B143849FD48}" type="presParOf" srcId="{3D530015-B5CD-43CC-B996-67F989625864}" destId="{215FA700-7974-4444-8823-1DEBEA5723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5C403-A49C-4CE7-8D86-77C037C4D051}" type="doc">
      <dgm:prSet loTypeId="urn:microsoft.com/office/officeart/2005/8/layout/radial4" loCatId="relationship" qsTypeId="urn:microsoft.com/office/officeart/2005/8/quickstyle/simple1" qsCatId="simple" csTypeId="urn:microsoft.com/office/officeart/2005/8/colors/accent3_3" csCatId="accent3" phldr="1"/>
      <dgm:spPr/>
      <dgm:t>
        <a:bodyPr/>
        <a:lstStyle/>
        <a:p>
          <a:endParaRPr lang="en-NZ"/>
        </a:p>
      </dgm:t>
    </dgm:pt>
    <dgm:pt modelId="{7C63CC1C-2F04-41E4-B41A-FB10000660D6}">
      <dgm:prSet phldrT="[Text]"/>
      <dgm:spPr>
        <a:solidFill>
          <a:srgbClr val="D59D43"/>
        </a:solidFill>
      </dgm:spPr>
      <dgm:t>
        <a:bodyPr/>
        <a:lstStyle/>
        <a:p>
          <a:r>
            <a:rPr lang="en-GB">
              <a:solidFill>
                <a:schemeClr val="tx1"/>
              </a:solidFill>
              <a:latin typeface="Roboto Light" panose="02000000000000000000" pitchFamily="2" charset="0"/>
              <a:ea typeface="Roboto Light" panose="02000000000000000000" pitchFamily="2" charset="0"/>
              <a:cs typeface="Roboto Light" panose="02000000000000000000" pitchFamily="2" charset="0"/>
            </a:rPr>
            <a:t>Temporary solution</a:t>
          </a:r>
          <a:endParaRPr lang="en-NZ">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gm:t>
    </dgm:pt>
    <dgm:pt modelId="{5F9F5631-CAA8-4F86-9822-881F27FE2D86}" type="parTrans" cxnId="{972F87AE-E2B9-4719-8498-E3844BB768D2}">
      <dgm:prSet/>
      <dgm:spPr/>
      <dgm:t>
        <a:bodyPr/>
        <a:lstStyle/>
        <a:p>
          <a:endParaRPr lang="en-NZ"/>
        </a:p>
      </dgm:t>
    </dgm:pt>
    <dgm:pt modelId="{9DE7AC51-6462-4F47-B21B-6227DF91CFF9}" type="sibTrans" cxnId="{972F87AE-E2B9-4719-8498-E3844BB768D2}">
      <dgm:prSet/>
      <dgm:spPr/>
      <dgm:t>
        <a:bodyPr/>
        <a:lstStyle/>
        <a:p>
          <a:endParaRPr lang="en-NZ"/>
        </a:p>
      </dgm:t>
    </dgm:pt>
    <dgm:pt modelId="{6A04E031-C6B1-4AC1-A207-A6CEBF778E7F}">
      <dgm:prSet phldrT="[Text]" custT="1"/>
      <dgm:spPr>
        <a:solidFill>
          <a:srgbClr val="FFEECD"/>
        </a:solidFill>
      </dgm:spPr>
      <dgm:t>
        <a:bodyPr/>
        <a:lstStyle/>
        <a:p>
          <a:r>
            <a:rPr lang="en-GB" sz="1600">
              <a:solidFill>
                <a:schemeClr val="tx1"/>
              </a:solidFill>
              <a:latin typeface="Roboto Light" panose="02000000000000000000" pitchFamily="2" charset="0"/>
              <a:ea typeface="Roboto Light" panose="02000000000000000000" pitchFamily="2" charset="0"/>
              <a:cs typeface="Roboto Light" panose="02000000000000000000" pitchFamily="2" charset="0"/>
            </a:rPr>
            <a:t>Climate reporting evolving </a:t>
          </a:r>
          <a:endParaRPr lang="en-NZ" sz="16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gm:t>
    </dgm:pt>
    <dgm:pt modelId="{144D3983-D56E-421D-ABC5-CC3FBF764C40}" type="parTrans" cxnId="{7A3BAB18-2800-4637-B212-21423D2F1988}">
      <dgm:prSet/>
      <dgm:spPr>
        <a:solidFill>
          <a:schemeClr val="tx1">
            <a:lumMod val="75000"/>
            <a:lumOff val="25000"/>
          </a:schemeClr>
        </a:solidFill>
      </dgm:spPr>
      <dgm:t>
        <a:bodyPr/>
        <a:lstStyle/>
        <a:p>
          <a:endParaRPr lang="en-NZ"/>
        </a:p>
      </dgm:t>
    </dgm:pt>
    <dgm:pt modelId="{57C8ECBC-7A70-4CBB-81F6-EF96A60D4638}" type="sibTrans" cxnId="{7A3BAB18-2800-4637-B212-21423D2F1988}">
      <dgm:prSet/>
      <dgm:spPr/>
      <dgm:t>
        <a:bodyPr/>
        <a:lstStyle/>
        <a:p>
          <a:endParaRPr lang="en-NZ"/>
        </a:p>
      </dgm:t>
    </dgm:pt>
    <dgm:pt modelId="{82D35E39-3DEB-4E3F-9F92-EC6296003C88}">
      <dgm:prSet phldrT="[Text]" custT="1"/>
      <dgm:spPr>
        <a:solidFill>
          <a:srgbClr val="FFEECD"/>
        </a:solidFill>
      </dgm:spPr>
      <dgm:t>
        <a:bodyPr/>
        <a:lstStyle/>
        <a:p>
          <a:r>
            <a:rPr lang="en-GB" sz="1600">
              <a:solidFill>
                <a:schemeClr val="tx1"/>
              </a:solidFill>
              <a:latin typeface="Roboto Light" panose="02000000000000000000" pitchFamily="2" charset="0"/>
              <a:ea typeface="Roboto Light" panose="02000000000000000000" pitchFamily="2" charset="0"/>
              <a:cs typeface="Roboto Light" panose="02000000000000000000" pitchFamily="2" charset="0"/>
            </a:rPr>
            <a:t>Scope of assurance expanding </a:t>
          </a:r>
          <a:endParaRPr lang="en-NZ" sz="16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gm:t>
    </dgm:pt>
    <dgm:pt modelId="{8CADB3C5-822B-465F-8581-5D49B6B5B910}" type="parTrans" cxnId="{8BCDF196-22C2-4982-AE33-995302765408}">
      <dgm:prSet/>
      <dgm:spPr>
        <a:solidFill>
          <a:schemeClr val="tx1">
            <a:lumMod val="75000"/>
            <a:lumOff val="25000"/>
          </a:schemeClr>
        </a:solidFill>
      </dgm:spPr>
      <dgm:t>
        <a:bodyPr/>
        <a:lstStyle/>
        <a:p>
          <a:endParaRPr lang="en-NZ"/>
        </a:p>
      </dgm:t>
    </dgm:pt>
    <dgm:pt modelId="{ECC7561A-2F7E-486B-B8BF-F383D361BB41}" type="sibTrans" cxnId="{8BCDF196-22C2-4982-AE33-995302765408}">
      <dgm:prSet/>
      <dgm:spPr/>
      <dgm:t>
        <a:bodyPr/>
        <a:lstStyle/>
        <a:p>
          <a:endParaRPr lang="en-NZ"/>
        </a:p>
      </dgm:t>
    </dgm:pt>
    <dgm:pt modelId="{E7C5BC16-98E0-4D1B-A716-8EE0582664ED}">
      <dgm:prSet phldrT="[Text]" custT="1"/>
      <dgm:spPr>
        <a:solidFill>
          <a:srgbClr val="FFEECD"/>
        </a:solidFill>
      </dgm:spPr>
      <dgm:t>
        <a:bodyPr/>
        <a:lstStyle/>
        <a:p>
          <a:r>
            <a:rPr lang="en-GB" sz="1600">
              <a:solidFill>
                <a:schemeClr val="tx1"/>
              </a:solidFill>
              <a:latin typeface="Roboto Light" panose="02000000000000000000" pitchFamily="2" charset="0"/>
              <a:ea typeface="Roboto Light" panose="02000000000000000000" pitchFamily="2" charset="0"/>
              <a:cs typeface="Roboto Light" panose="02000000000000000000" pitchFamily="2" charset="0"/>
            </a:rPr>
            <a:t>Oversight regime developing </a:t>
          </a:r>
          <a:endParaRPr lang="en-NZ" sz="16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gm:t>
    </dgm:pt>
    <dgm:pt modelId="{E5F225EF-586C-4A6F-B6A4-85AF13D3159B}" type="parTrans" cxnId="{AB146584-3362-419F-BC6A-66D0F03A0759}">
      <dgm:prSet/>
      <dgm:spPr>
        <a:solidFill>
          <a:schemeClr val="tx1">
            <a:lumMod val="75000"/>
            <a:lumOff val="25000"/>
          </a:schemeClr>
        </a:solidFill>
      </dgm:spPr>
      <dgm:t>
        <a:bodyPr/>
        <a:lstStyle/>
        <a:p>
          <a:endParaRPr lang="en-NZ"/>
        </a:p>
      </dgm:t>
    </dgm:pt>
    <dgm:pt modelId="{EB628BB4-EEFE-4B77-A6AE-F801D72FACE9}" type="sibTrans" cxnId="{AB146584-3362-419F-BC6A-66D0F03A0759}">
      <dgm:prSet/>
      <dgm:spPr/>
      <dgm:t>
        <a:bodyPr/>
        <a:lstStyle/>
        <a:p>
          <a:endParaRPr lang="en-NZ"/>
        </a:p>
      </dgm:t>
    </dgm:pt>
    <dgm:pt modelId="{A66A53F4-1906-48E8-A16B-CB36E1F346CB}">
      <dgm:prSet custT="1"/>
      <dgm:spPr>
        <a:solidFill>
          <a:srgbClr val="FFEECD"/>
        </a:solidFill>
      </dgm:spPr>
      <dgm:t>
        <a:bodyPr/>
        <a:lstStyle/>
        <a:p>
          <a:r>
            <a:rPr lang="en-GB" sz="1600">
              <a:solidFill>
                <a:schemeClr val="tx1"/>
              </a:solidFill>
              <a:latin typeface="Roboto Light" panose="02000000000000000000" pitchFamily="2" charset="0"/>
              <a:ea typeface="Roboto Light" panose="02000000000000000000" pitchFamily="2" charset="0"/>
              <a:cs typeface="Roboto Light" panose="02000000000000000000" pitchFamily="2" charset="0"/>
            </a:rPr>
            <a:t>Developing international standards</a:t>
          </a:r>
          <a:endParaRPr lang="en-NZ" sz="16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gm:t>
    </dgm:pt>
    <dgm:pt modelId="{95F9144B-AD76-4F84-A29B-A4B6AADF52EE}" type="parTrans" cxnId="{B1894639-098D-4A10-B0F4-3949CB1A4E03}">
      <dgm:prSet/>
      <dgm:spPr>
        <a:solidFill>
          <a:schemeClr val="tx1">
            <a:lumMod val="75000"/>
            <a:lumOff val="25000"/>
          </a:schemeClr>
        </a:solidFill>
      </dgm:spPr>
      <dgm:t>
        <a:bodyPr/>
        <a:lstStyle/>
        <a:p>
          <a:endParaRPr lang="en-NZ"/>
        </a:p>
      </dgm:t>
    </dgm:pt>
    <dgm:pt modelId="{27D4D165-E0BC-4EB0-A1AF-2077B76647FF}" type="sibTrans" cxnId="{B1894639-098D-4A10-B0F4-3949CB1A4E03}">
      <dgm:prSet/>
      <dgm:spPr/>
      <dgm:t>
        <a:bodyPr/>
        <a:lstStyle/>
        <a:p>
          <a:endParaRPr lang="en-NZ"/>
        </a:p>
      </dgm:t>
    </dgm:pt>
    <dgm:pt modelId="{26DB3459-8069-460E-9CA7-550A6FFA5422}" type="pres">
      <dgm:prSet presAssocID="{C1A5C403-A49C-4CE7-8D86-77C037C4D051}" presName="cycle" presStyleCnt="0">
        <dgm:presLayoutVars>
          <dgm:chMax val="1"/>
          <dgm:dir/>
          <dgm:animLvl val="ctr"/>
          <dgm:resizeHandles val="exact"/>
        </dgm:presLayoutVars>
      </dgm:prSet>
      <dgm:spPr/>
    </dgm:pt>
    <dgm:pt modelId="{40FF3338-5129-462F-86E7-BF1D45F8CE43}" type="pres">
      <dgm:prSet presAssocID="{7C63CC1C-2F04-41E4-B41A-FB10000660D6}" presName="centerShape" presStyleLbl="node0" presStyleIdx="0" presStyleCnt="1"/>
      <dgm:spPr/>
    </dgm:pt>
    <dgm:pt modelId="{FEC287A3-8BA3-47F4-ACCA-ABC52200E1B3}" type="pres">
      <dgm:prSet presAssocID="{144D3983-D56E-421D-ABC5-CC3FBF764C40}" presName="parTrans" presStyleLbl="bgSibTrans2D1" presStyleIdx="0" presStyleCnt="4"/>
      <dgm:spPr/>
    </dgm:pt>
    <dgm:pt modelId="{D492E00D-934A-4608-B945-AC5D949AC139}" type="pres">
      <dgm:prSet presAssocID="{6A04E031-C6B1-4AC1-A207-A6CEBF778E7F}" presName="node" presStyleLbl="node1" presStyleIdx="0" presStyleCnt="4">
        <dgm:presLayoutVars>
          <dgm:bulletEnabled val="1"/>
        </dgm:presLayoutVars>
      </dgm:prSet>
      <dgm:spPr/>
    </dgm:pt>
    <dgm:pt modelId="{AC1D9D75-96E4-45D6-9EC8-A40B24C124DC}" type="pres">
      <dgm:prSet presAssocID="{8CADB3C5-822B-465F-8581-5D49B6B5B910}" presName="parTrans" presStyleLbl="bgSibTrans2D1" presStyleIdx="1" presStyleCnt="4"/>
      <dgm:spPr/>
    </dgm:pt>
    <dgm:pt modelId="{9675B896-BA56-4252-80F0-9A3749866A3C}" type="pres">
      <dgm:prSet presAssocID="{82D35E39-3DEB-4E3F-9F92-EC6296003C88}" presName="node" presStyleLbl="node1" presStyleIdx="1" presStyleCnt="4">
        <dgm:presLayoutVars>
          <dgm:bulletEnabled val="1"/>
        </dgm:presLayoutVars>
      </dgm:prSet>
      <dgm:spPr/>
    </dgm:pt>
    <dgm:pt modelId="{BBCE51A0-4A14-4486-9BED-DB9DA31EFE4B}" type="pres">
      <dgm:prSet presAssocID="{95F9144B-AD76-4F84-A29B-A4B6AADF52EE}" presName="parTrans" presStyleLbl="bgSibTrans2D1" presStyleIdx="2" presStyleCnt="4"/>
      <dgm:spPr/>
    </dgm:pt>
    <dgm:pt modelId="{855C882D-123F-41C0-AFE4-FA6362596073}" type="pres">
      <dgm:prSet presAssocID="{A66A53F4-1906-48E8-A16B-CB36E1F346CB}" presName="node" presStyleLbl="node1" presStyleIdx="2" presStyleCnt="4">
        <dgm:presLayoutVars>
          <dgm:bulletEnabled val="1"/>
        </dgm:presLayoutVars>
      </dgm:prSet>
      <dgm:spPr/>
    </dgm:pt>
    <dgm:pt modelId="{2DA0F561-9216-4B2B-A8DA-B70CFC2AF4C3}" type="pres">
      <dgm:prSet presAssocID="{E5F225EF-586C-4A6F-B6A4-85AF13D3159B}" presName="parTrans" presStyleLbl="bgSibTrans2D1" presStyleIdx="3" presStyleCnt="4"/>
      <dgm:spPr/>
    </dgm:pt>
    <dgm:pt modelId="{6E13EA14-0BAD-401C-AA53-2DD62466DC1B}" type="pres">
      <dgm:prSet presAssocID="{E7C5BC16-98E0-4D1B-A716-8EE0582664ED}" presName="node" presStyleLbl="node1" presStyleIdx="3" presStyleCnt="4">
        <dgm:presLayoutVars>
          <dgm:bulletEnabled val="1"/>
        </dgm:presLayoutVars>
      </dgm:prSet>
      <dgm:spPr/>
    </dgm:pt>
  </dgm:ptLst>
  <dgm:cxnLst>
    <dgm:cxn modelId="{06D16600-F142-4890-9246-AD8C965FC05E}" type="presOf" srcId="{8CADB3C5-822B-465F-8581-5D49B6B5B910}" destId="{AC1D9D75-96E4-45D6-9EC8-A40B24C124DC}" srcOrd="0" destOrd="0" presId="urn:microsoft.com/office/officeart/2005/8/layout/radial4"/>
    <dgm:cxn modelId="{347F6507-13E2-4B79-BC7B-B6F3155C49A7}" type="presOf" srcId="{E5F225EF-586C-4A6F-B6A4-85AF13D3159B}" destId="{2DA0F561-9216-4B2B-A8DA-B70CFC2AF4C3}" srcOrd="0" destOrd="0" presId="urn:microsoft.com/office/officeart/2005/8/layout/radial4"/>
    <dgm:cxn modelId="{D2CD6C0C-1883-41A8-A0C1-DA222673DF8A}" type="presOf" srcId="{82D35E39-3DEB-4E3F-9F92-EC6296003C88}" destId="{9675B896-BA56-4252-80F0-9A3749866A3C}" srcOrd="0" destOrd="0" presId="urn:microsoft.com/office/officeart/2005/8/layout/radial4"/>
    <dgm:cxn modelId="{31983F0F-4ADE-4D3B-B026-FC7BDB23DEDA}" type="presOf" srcId="{95F9144B-AD76-4F84-A29B-A4B6AADF52EE}" destId="{BBCE51A0-4A14-4486-9BED-DB9DA31EFE4B}" srcOrd="0" destOrd="0" presId="urn:microsoft.com/office/officeart/2005/8/layout/radial4"/>
    <dgm:cxn modelId="{D7786715-5144-4E24-B1FB-9FABBFF2042A}" type="presOf" srcId="{A66A53F4-1906-48E8-A16B-CB36E1F346CB}" destId="{855C882D-123F-41C0-AFE4-FA6362596073}" srcOrd="0" destOrd="0" presId="urn:microsoft.com/office/officeart/2005/8/layout/radial4"/>
    <dgm:cxn modelId="{7A3BAB18-2800-4637-B212-21423D2F1988}" srcId="{7C63CC1C-2F04-41E4-B41A-FB10000660D6}" destId="{6A04E031-C6B1-4AC1-A207-A6CEBF778E7F}" srcOrd="0" destOrd="0" parTransId="{144D3983-D56E-421D-ABC5-CC3FBF764C40}" sibTransId="{57C8ECBC-7A70-4CBB-81F6-EF96A60D4638}"/>
    <dgm:cxn modelId="{B1894639-098D-4A10-B0F4-3949CB1A4E03}" srcId="{7C63CC1C-2F04-41E4-B41A-FB10000660D6}" destId="{A66A53F4-1906-48E8-A16B-CB36E1F346CB}" srcOrd="2" destOrd="0" parTransId="{95F9144B-AD76-4F84-A29B-A4B6AADF52EE}" sibTransId="{27D4D165-E0BC-4EB0-A1AF-2077B76647FF}"/>
    <dgm:cxn modelId="{A100EF6D-DDDF-41E9-BB7E-988B13BDF1FB}" type="presOf" srcId="{6A04E031-C6B1-4AC1-A207-A6CEBF778E7F}" destId="{D492E00D-934A-4608-B945-AC5D949AC139}" srcOrd="0" destOrd="0" presId="urn:microsoft.com/office/officeart/2005/8/layout/radial4"/>
    <dgm:cxn modelId="{AB146584-3362-419F-BC6A-66D0F03A0759}" srcId="{7C63CC1C-2F04-41E4-B41A-FB10000660D6}" destId="{E7C5BC16-98E0-4D1B-A716-8EE0582664ED}" srcOrd="3" destOrd="0" parTransId="{E5F225EF-586C-4A6F-B6A4-85AF13D3159B}" sibTransId="{EB628BB4-EEFE-4B77-A6AE-F801D72FACE9}"/>
    <dgm:cxn modelId="{8BCDF196-22C2-4982-AE33-995302765408}" srcId="{7C63CC1C-2F04-41E4-B41A-FB10000660D6}" destId="{82D35E39-3DEB-4E3F-9F92-EC6296003C88}" srcOrd="1" destOrd="0" parTransId="{8CADB3C5-822B-465F-8581-5D49B6B5B910}" sibTransId="{ECC7561A-2F7E-486B-B8BF-F383D361BB41}"/>
    <dgm:cxn modelId="{4F9FAD97-0676-45EA-86EE-F20F8405BD7D}" type="presOf" srcId="{7C63CC1C-2F04-41E4-B41A-FB10000660D6}" destId="{40FF3338-5129-462F-86E7-BF1D45F8CE43}" srcOrd="0" destOrd="0" presId="urn:microsoft.com/office/officeart/2005/8/layout/radial4"/>
    <dgm:cxn modelId="{22C1F298-5AA6-4E07-ADE4-EA3D16E6DD76}" type="presOf" srcId="{E7C5BC16-98E0-4D1B-A716-8EE0582664ED}" destId="{6E13EA14-0BAD-401C-AA53-2DD62466DC1B}" srcOrd="0" destOrd="0" presId="urn:microsoft.com/office/officeart/2005/8/layout/radial4"/>
    <dgm:cxn modelId="{CDB660A2-323F-4604-A48D-02F0EE8134DE}" type="presOf" srcId="{144D3983-D56E-421D-ABC5-CC3FBF764C40}" destId="{FEC287A3-8BA3-47F4-ACCA-ABC52200E1B3}" srcOrd="0" destOrd="0" presId="urn:microsoft.com/office/officeart/2005/8/layout/radial4"/>
    <dgm:cxn modelId="{972F87AE-E2B9-4719-8498-E3844BB768D2}" srcId="{C1A5C403-A49C-4CE7-8D86-77C037C4D051}" destId="{7C63CC1C-2F04-41E4-B41A-FB10000660D6}" srcOrd="0" destOrd="0" parTransId="{5F9F5631-CAA8-4F86-9822-881F27FE2D86}" sibTransId="{9DE7AC51-6462-4F47-B21B-6227DF91CFF9}"/>
    <dgm:cxn modelId="{EFB787FF-78AC-46AB-98B2-969C24BEDE10}" type="presOf" srcId="{C1A5C403-A49C-4CE7-8D86-77C037C4D051}" destId="{26DB3459-8069-460E-9CA7-550A6FFA5422}" srcOrd="0" destOrd="0" presId="urn:microsoft.com/office/officeart/2005/8/layout/radial4"/>
    <dgm:cxn modelId="{F7CEB93D-F914-4165-BDE1-379CB20C3C05}" type="presParOf" srcId="{26DB3459-8069-460E-9CA7-550A6FFA5422}" destId="{40FF3338-5129-462F-86E7-BF1D45F8CE43}" srcOrd="0" destOrd="0" presId="urn:microsoft.com/office/officeart/2005/8/layout/radial4"/>
    <dgm:cxn modelId="{0EA866C1-149B-4F88-8654-3BA12A090D7C}" type="presParOf" srcId="{26DB3459-8069-460E-9CA7-550A6FFA5422}" destId="{FEC287A3-8BA3-47F4-ACCA-ABC52200E1B3}" srcOrd="1" destOrd="0" presId="urn:microsoft.com/office/officeart/2005/8/layout/radial4"/>
    <dgm:cxn modelId="{5C2498C1-7808-41D0-9BD0-DD998A3EA952}" type="presParOf" srcId="{26DB3459-8069-460E-9CA7-550A6FFA5422}" destId="{D492E00D-934A-4608-B945-AC5D949AC139}" srcOrd="2" destOrd="0" presId="urn:microsoft.com/office/officeart/2005/8/layout/radial4"/>
    <dgm:cxn modelId="{D64BF90A-4E7A-45E2-BFF7-6031FF29A4F1}" type="presParOf" srcId="{26DB3459-8069-460E-9CA7-550A6FFA5422}" destId="{AC1D9D75-96E4-45D6-9EC8-A40B24C124DC}" srcOrd="3" destOrd="0" presId="urn:microsoft.com/office/officeart/2005/8/layout/radial4"/>
    <dgm:cxn modelId="{53FD85BE-6CF2-49F4-8D3F-23AC29D8E042}" type="presParOf" srcId="{26DB3459-8069-460E-9CA7-550A6FFA5422}" destId="{9675B896-BA56-4252-80F0-9A3749866A3C}" srcOrd="4" destOrd="0" presId="urn:microsoft.com/office/officeart/2005/8/layout/radial4"/>
    <dgm:cxn modelId="{4415CF10-6B3B-442C-B2FE-89335307ECF3}" type="presParOf" srcId="{26DB3459-8069-460E-9CA7-550A6FFA5422}" destId="{BBCE51A0-4A14-4486-9BED-DB9DA31EFE4B}" srcOrd="5" destOrd="0" presId="urn:microsoft.com/office/officeart/2005/8/layout/radial4"/>
    <dgm:cxn modelId="{11D95255-5DF9-4015-A15C-49E20DE3CF50}" type="presParOf" srcId="{26DB3459-8069-460E-9CA7-550A6FFA5422}" destId="{855C882D-123F-41C0-AFE4-FA6362596073}" srcOrd="6" destOrd="0" presId="urn:microsoft.com/office/officeart/2005/8/layout/radial4"/>
    <dgm:cxn modelId="{11862DFF-0E00-443F-9F0B-557D0A58F528}" type="presParOf" srcId="{26DB3459-8069-460E-9CA7-550A6FFA5422}" destId="{2DA0F561-9216-4B2B-A8DA-B70CFC2AF4C3}" srcOrd="7" destOrd="0" presId="urn:microsoft.com/office/officeart/2005/8/layout/radial4"/>
    <dgm:cxn modelId="{88D10937-621A-456C-BC61-75D2A2B32F5B}" type="presParOf" srcId="{26DB3459-8069-460E-9CA7-550A6FFA5422}" destId="{6E13EA14-0BAD-401C-AA53-2DD62466DC1B}" srcOrd="8"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E21EB-13A1-46AF-8A30-3AB7185CB1AC}">
      <dsp:nvSpPr>
        <dsp:cNvPr id="0" name=""/>
        <dsp:cNvSpPr/>
      </dsp:nvSpPr>
      <dsp:spPr>
        <a:xfrm>
          <a:off x="56643" y="1515343"/>
          <a:ext cx="2382608" cy="953043"/>
        </a:xfrm>
        <a:prstGeom prst="chevron">
          <a:avLst/>
        </a:prstGeom>
        <a:solidFill>
          <a:srgbClr val="F2F2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Dec 2022 Issue exposure draft </a:t>
          </a:r>
          <a:endParaRPr lang="en-NZ" sz="1400" kern="1200">
            <a:solidFill>
              <a:schemeClr val="tx1"/>
            </a:solidFill>
          </a:endParaRPr>
        </a:p>
      </dsp:txBody>
      <dsp:txXfrm>
        <a:off x="533165" y="1515343"/>
        <a:ext cx="1429565" cy="953043"/>
      </dsp:txXfrm>
    </dsp:sp>
    <dsp:sp modelId="{63B8C9B0-447D-4967-9F47-3E65E0621D4D}">
      <dsp:nvSpPr>
        <dsp:cNvPr id="0" name=""/>
        <dsp:cNvSpPr/>
      </dsp:nvSpPr>
      <dsp:spPr>
        <a:xfrm>
          <a:off x="2148440" y="1521890"/>
          <a:ext cx="2382608" cy="953043"/>
        </a:xfrm>
        <a:prstGeom prst="chevron">
          <a:avLst/>
        </a:prstGeom>
        <a:solidFill>
          <a:srgbClr val="F2F2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March 2023 </a:t>
          </a:r>
        </a:p>
        <a:p>
          <a:pPr marL="0" lvl="0" indent="0" algn="ctr" defTabSz="622300">
            <a:lnSpc>
              <a:spcPct val="90000"/>
            </a:lnSpc>
            <a:spcBef>
              <a:spcPct val="0"/>
            </a:spcBef>
            <a:spcAft>
              <a:spcPct val="35000"/>
            </a:spcAft>
            <a:buNone/>
          </a:pPr>
          <a:r>
            <a:rPr lang="en-GB" sz="1400" kern="1200">
              <a:solidFill>
                <a:schemeClr val="tx1"/>
              </a:solidFill>
            </a:rPr>
            <a:t>Submissions close</a:t>
          </a:r>
          <a:endParaRPr lang="en-NZ" sz="1400" kern="1200">
            <a:solidFill>
              <a:schemeClr val="tx1"/>
            </a:solidFill>
          </a:endParaRPr>
        </a:p>
      </dsp:txBody>
      <dsp:txXfrm>
        <a:off x="2624962" y="1521890"/>
        <a:ext cx="1429565" cy="953043"/>
      </dsp:txXfrm>
    </dsp:sp>
    <dsp:sp modelId="{45FADB14-BFD0-4B23-8E0F-2514BB1AF612}">
      <dsp:nvSpPr>
        <dsp:cNvPr id="0" name=""/>
        <dsp:cNvSpPr/>
      </dsp:nvSpPr>
      <dsp:spPr>
        <a:xfrm>
          <a:off x="4217521" y="1515343"/>
          <a:ext cx="2382608" cy="953043"/>
        </a:xfrm>
        <a:prstGeom prst="chevron">
          <a:avLst/>
        </a:prstGeom>
        <a:solidFill>
          <a:srgbClr val="F2F2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June 2023 </a:t>
          </a:r>
        </a:p>
        <a:p>
          <a:pPr marL="0" lvl="0" indent="0" algn="ctr" defTabSz="622300">
            <a:lnSpc>
              <a:spcPct val="90000"/>
            </a:lnSpc>
            <a:spcBef>
              <a:spcPct val="0"/>
            </a:spcBef>
            <a:spcAft>
              <a:spcPct val="35000"/>
            </a:spcAft>
            <a:buNone/>
          </a:pPr>
          <a:r>
            <a:rPr lang="en-GB" sz="1400" kern="1200">
              <a:solidFill>
                <a:schemeClr val="tx1"/>
              </a:solidFill>
            </a:rPr>
            <a:t>Issue standard </a:t>
          </a:r>
          <a:endParaRPr lang="en-NZ" sz="1400" kern="1200">
            <a:solidFill>
              <a:schemeClr val="tx1"/>
            </a:solidFill>
          </a:endParaRPr>
        </a:p>
      </dsp:txBody>
      <dsp:txXfrm>
        <a:off x="4694043" y="1515343"/>
        <a:ext cx="1429565" cy="953043"/>
      </dsp:txXfrm>
    </dsp:sp>
    <dsp:sp modelId="{215FA700-7974-4444-8823-1DEBEA5723E5}">
      <dsp:nvSpPr>
        <dsp:cNvPr id="0" name=""/>
        <dsp:cNvSpPr/>
      </dsp:nvSpPr>
      <dsp:spPr>
        <a:xfrm>
          <a:off x="6351074" y="1544101"/>
          <a:ext cx="2382608" cy="902084"/>
        </a:xfrm>
        <a:prstGeom prst="chevron">
          <a:avLst/>
        </a:prstGeom>
        <a:solidFill>
          <a:srgbClr val="D59D43"/>
        </a:solidFill>
        <a:ln w="25400" cap="flat" cmpd="sng" algn="ctr">
          <a:solidFill>
            <a:srgbClr val="D59D4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Oct 2024 </a:t>
          </a:r>
        </a:p>
        <a:p>
          <a:pPr marL="0" lvl="0" indent="0" algn="ctr" defTabSz="622300">
            <a:lnSpc>
              <a:spcPct val="90000"/>
            </a:lnSpc>
            <a:spcBef>
              <a:spcPct val="0"/>
            </a:spcBef>
            <a:spcAft>
              <a:spcPct val="35000"/>
            </a:spcAft>
            <a:buNone/>
          </a:pPr>
          <a:r>
            <a:rPr lang="en-GB" sz="1400" kern="1200">
              <a:solidFill>
                <a:schemeClr val="tx1"/>
              </a:solidFill>
            </a:rPr>
            <a:t>Mandatory assurance over GHG disclosures</a:t>
          </a:r>
          <a:endParaRPr lang="en-NZ" sz="1400" kern="1200">
            <a:solidFill>
              <a:schemeClr val="tx1"/>
            </a:solidFill>
          </a:endParaRPr>
        </a:p>
      </dsp:txBody>
      <dsp:txXfrm>
        <a:off x="6802116" y="1544101"/>
        <a:ext cx="1480524" cy="902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F3338-5129-462F-86E7-BF1D45F8CE43}">
      <dsp:nvSpPr>
        <dsp:cNvPr id="0" name=""/>
        <dsp:cNvSpPr/>
      </dsp:nvSpPr>
      <dsp:spPr>
        <a:xfrm>
          <a:off x="2328733" y="1518453"/>
          <a:ext cx="1451233" cy="1451233"/>
        </a:xfrm>
        <a:prstGeom prst="ellipse">
          <a:avLst/>
        </a:prstGeom>
        <a:solidFill>
          <a:srgbClr val="D59D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rPr>
            <a:t>Temporary solution</a:t>
          </a:r>
          <a:endParaRPr lang="en-NZ"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sp:txBody>
      <dsp:txXfrm>
        <a:off x="2541261" y="1730981"/>
        <a:ext cx="1026177" cy="1026177"/>
      </dsp:txXfrm>
    </dsp:sp>
    <dsp:sp modelId="{FEC287A3-8BA3-47F4-ACCA-ABC52200E1B3}">
      <dsp:nvSpPr>
        <dsp:cNvPr id="0" name=""/>
        <dsp:cNvSpPr/>
      </dsp:nvSpPr>
      <dsp:spPr>
        <a:xfrm rot="11700000">
          <a:off x="1232591" y="1693636"/>
          <a:ext cx="1078605" cy="413601"/>
        </a:xfrm>
        <a:prstGeom prst="lef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D492E00D-934A-4608-B945-AC5D949AC139}">
      <dsp:nvSpPr>
        <dsp:cNvPr id="0" name=""/>
        <dsp:cNvSpPr/>
      </dsp:nvSpPr>
      <dsp:spPr>
        <a:xfrm>
          <a:off x="561631" y="1209386"/>
          <a:ext cx="1378672" cy="1102937"/>
        </a:xfrm>
        <a:prstGeom prst="roundRect">
          <a:avLst>
            <a:gd name="adj" fmla="val 10000"/>
          </a:avLst>
        </a:prstGeom>
        <a:solidFill>
          <a:srgbClr val="FFEE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rPr>
            <a:t>Climate reporting evolving </a:t>
          </a:r>
          <a:endParaRPr lang="en-NZ"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sp:txBody>
      <dsp:txXfrm>
        <a:off x="593935" y="1241690"/>
        <a:ext cx="1314064" cy="1038329"/>
      </dsp:txXfrm>
    </dsp:sp>
    <dsp:sp modelId="{AC1D9D75-96E4-45D6-9EC8-A40B24C124DC}">
      <dsp:nvSpPr>
        <dsp:cNvPr id="0" name=""/>
        <dsp:cNvSpPr/>
      </dsp:nvSpPr>
      <dsp:spPr>
        <a:xfrm rot="14700000">
          <a:off x="1953938" y="833968"/>
          <a:ext cx="1078605" cy="413601"/>
        </a:xfrm>
        <a:prstGeom prst="lef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9675B896-BA56-4252-80F0-9A3749866A3C}">
      <dsp:nvSpPr>
        <dsp:cNvPr id="0" name=""/>
        <dsp:cNvSpPr/>
      </dsp:nvSpPr>
      <dsp:spPr>
        <a:xfrm>
          <a:off x="1575986" y="525"/>
          <a:ext cx="1378672" cy="1102937"/>
        </a:xfrm>
        <a:prstGeom prst="roundRect">
          <a:avLst>
            <a:gd name="adj" fmla="val 10000"/>
          </a:avLst>
        </a:prstGeom>
        <a:solidFill>
          <a:srgbClr val="FFEE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rPr>
            <a:t>Scope of assurance expanding </a:t>
          </a:r>
          <a:endParaRPr lang="en-NZ"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sp:txBody>
      <dsp:txXfrm>
        <a:off x="1608290" y="32829"/>
        <a:ext cx="1314064" cy="1038329"/>
      </dsp:txXfrm>
    </dsp:sp>
    <dsp:sp modelId="{BBCE51A0-4A14-4486-9BED-DB9DA31EFE4B}">
      <dsp:nvSpPr>
        <dsp:cNvPr id="0" name=""/>
        <dsp:cNvSpPr/>
      </dsp:nvSpPr>
      <dsp:spPr>
        <a:xfrm rot="17700000">
          <a:off x="3076155" y="833968"/>
          <a:ext cx="1078605" cy="413601"/>
        </a:xfrm>
        <a:prstGeom prst="lef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855C882D-123F-41C0-AFE4-FA6362596073}">
      <dsp:nvSpPr>
        <dsp:cNvPr id="0" name=""/>
        <dsp:cNvSpPr/>
      </dsp:nvSpPr>
      <dsp:spPr>
        <a:xfrm>
          <a:off x="3154041" y="525"/>
          <a:ext cx="1378672" cy="1102937"/>
        </a:xfrm>
        <a:prstGeom prst="roundRect">
          <a:avLst>
            <a:gd name="adj" fmla="val 10000"/>
          </a:avLst>
        </a:prstGeom>
        <a:solidFill>
          <a:srgbClr val="FFEE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rPr>
            <a:t>Developing international standards</a:t>
          </a:r>
          <a:endParaRPr lang="en-NZ"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sp:txBody>
      <dsp:txXfrm>
        <a:off x="3186345" y="32829"/>
        <a:ext cx="1314064" cy="1038329"/>
      </dsp:txXfrm>
    </dsp:sp>
    <dsp:sp modelId="{2DA0F561-9216-4B2B-A8DA-B70CFC2AF4C3}">
      <dsp:nvSpPr>
        <dsp:cNvPr id="0" name=""/>
        <dsp:cNvSpPr/>
      </dsp:nvSpPr>
      <dsp:spPr>
        <a:xfrm rot="20700000">
          <a:off x="3797502" y="1693636"/>
          <a:ext cx="1078605" cy="413601"/>
        </a:xfrm>
        <a:prstGeom prst="lef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6E13EA14-0BAD-401C-AA53-2DD62466DC1B}">
      <dsp:nvSpPr>
        <dsp:cNvPr id="0" name=""/>
        <dsp:cNvSpPr/>
      </dsp:nvSpPr>
      <dsp:spPr>
        <a:xfrm>
          <a:off x="4168396" y="1209386"/>
          <a:ext cx="1378672" cy="1102937"/>
        </a:xfrm>
        <a:prstGeom prst="roundRect">
          <a:avLst>
            <a:gd name="adj" fmla="val 10000"/>
          </a:avLst>
        </a:prstGeom>
        <a:solidFill>
          <a:srgbClr val="FFEE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rPr>
            <a:t>Oversight regime developing </a:t>
          </a:r>
          <a:endParaRPr lang="en-NZ"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dsp:txBody>
      <dsp:txXfrm>
        <a:off x="4200700" y="1241690"/>
        <a:ext cx="1314064" cy="10383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6F220-EF89-4301-8469-DFAD597EBCA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a:extLst>
              <a:ext uri="{FF2B5EF4-FFF2-40B4-BE49-F238E27FC236}">
                <a16:creationId xmlns:a16="http://schemas.microsoft.com/office/drawing/2014/main" id="{2E0C0A5C-CB4F-4CDD-BA19-85BB2A10FBF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3557CC1-3D54-4850-BAD1-E8B9C48D69D1}" type="datetimeFigureOut">
              <a:rPr lang="en-NZ"/>
              <a:pPr>
                <a:defRPr/>
              </a:pPr>
              <a:t>13/09/2022</a:t>
            </a:fld>
            <a:endParaRPr lang="en-NZ"/>
          </a:p>
        </p:txBody>
      </p:sp>
      <p:sp>
        <p:nvSpPr>
          <p:cNvPr id="4" name="Footer Placeholder 3">
            <a:extLst>
              <a:ext uri="{FF2B5EF4-FFF2-40B4-BE49-F238E27FC236}">
                <a16:creationId xmlns:a16="http://schemas.microsoft.com/office/drawing/2014/main" id="{C9D0D05E-6D98-4148-AAAB-DAD751968BB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a:extLst>
              <a:ext uri="{FF2B5EF4-FFF2-40B4-BE49-F238E27FC236}">
                <a16:creationId xmlns:a16="http://schemas.microsoft.com/office/drawing/2014/main" id="{601238D0-C60A-4FB7-B35C-072BAF1F3E5D}"/>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43B446-07D9-450F-903B-E0442ACBA18A}" type="slidenum">
              <a:rPr lang="en-NZ" altLang="en-US"/>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39DF2-62B3-4597-B08F-A4F52FB9A9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7382D2B9-06A5-4088-AEFA-444E451BF1F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99199A-7120-4594-AF2A-7E31EE9FDCC6}" type="datetimeFigureOut">
              <a:rPr lang="en-NZ"/>
              <a:pPr>
                <a:defRPr/>
              </a:pPr>
              <a:t>13/09/2022</a:t>
            </a:fld>
            <a:endParaRPr lang="en-NZ"/>
          </a:p>
        </p:txBody>
      </p:sp>
      <p:sp>
        <p:nvSpPr>
          <p:cNvPr id="4" name="Slide Image Placeholder 3">
            <a:extLst>
              <a:ext uri="{FF2B5EF4-FFF2-40B4-BE49-F238E27FC236}">
                <a16:creationId xmlns:a16="http://schemas.microsoft.com/office/drawing/2014/main" id="{6C3CD7AE-4D3B-401B-AEDD-2E0DCBC74A43}"/>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6B8D61C0-C5D0-492B-9B32-0008A76BAC55}"/>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8CAD4895-6D09-4247-8445-D1C36D52A02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FAA3E07E-BB8F-4678-93DB-FD15BFE0E877}"/>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CB08457-8C20-460C-976C-4F4C87B2EB8D}"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a:t>
            </a:fld>
            <a:endParaRPr lang="en-NZ" altLang="en-US"/>
          </a:p>
        </p:txBody>
      </p:sp>
    </p:spTree>
    <p:extLst>
      <p:ext uri="{BB962C8B-B14F-4D97-AF65-F5344CB8AC3E}">
        <p14:creationId xmlns:p14="http://schemas.microsoft.com/office/powerpoint/2010/main" val="232104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a:t>I emphasise that these standards are still in draft form. </a:t>
            </a:r>
          </a:p>
          <a:p>
            <a:r>
              <a:rPr lang="mi-NZ"/>
              <a:t>The consultation closes on 27 September 2022 at midday (this has been extended due to the public holiday on the 26th. We need submissions in by this date so that we are able to issue the final standards by December.</a:t>
            </a: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11</a:t>
            </a:fld>
            <a:endParaRPr lang="en-NZ" altLang="en-US"/>
          </a:p>
        </p:txBody>
      </p:sp>
    </p:spTree>
    <p:extLst>
      <p:ext uri="{BB962C8B-B14F-4D97-AF65-F5344CB8AC3E}">
        <p14:creationId xmlns:p14="http://schemas.microsoft.com/office/powerpoint/2010/main" val="89475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Mandatory assurance of GHG disclosures required by the Act </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Assurance must be undertaken in accordance with XRB standard/s</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Assurance plays a critical role in enhancing user confidence in the GHG disclosures</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13</a:t>
            </a:fld>
            <a:endParaRPr lang="en-NZ" altLang="en-US"/>
          </a:p>
        </p:txBody>
      </p:sp>
    </p:spTree>
    <p:extLst>
      <p:ext uri="{BB962C8B-B14F-4D97-AF65-F5344CB8AC3E}">
        <p14:creationId xmlns:p14="http://schemas.microsoft.com/office/powerpoint/2010/main" val="410722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14</a:t>
            </a:fld>
            <a:endParaRPr lang="en-NZ" altLang="en-US"/>
          </a:p>
        </p:txBody>
      </p:sp>
    </p:spTree>
    <p:extLst>
      <p:ext uri="{BB962C8B-B14F-4D97-AF65-F5344CB8AC3E}">
        <p14:creationId xmlns:p14="http://schemas.microsoft.com/office/powerpoint/2010/main" val="102419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Mandatory assurance of GHG disclosures required by the Act </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Assurance must be undertaken in accordance with XRB standard/s</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Assurance plays a critical role in enhancing user confidence in the GHG disclosures</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Rapidly evolving space = developing a “temporary” standard (3 year proposed shelf life)</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Standard to have a very narrow scope (mandatory GHG assurance only)</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Need for a broader range of practitioner with competence in both GHG emissions and assurance </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We have undertaken a fit for purpose review of existing XRB standards (based on ISAEs) and compared to other internationally recognised and used assurance standards (ISOs) </a:t>
            </a:r>
          </a:p>
          <a:p>
            <a:pPr>
              <a:buClr>
                <a:srgbClr val="D59D43"/>
              </a:buClr>
            </a:pPr>
            <a:r>
              <a:rPr lang="en-GB" sz="1200">
                <a:latin typeface="Roboto Light" panose="02000000000000000000" pitchFamily="2" charset="0"/>
                <a:ea typeface="Roboto Light" panose="02000000000000000000" pitchFamily="2" charset="0"/>
                <a:cs typeface="Roboto Light" panose="02000000000000000000" pitchFamily="2" charset="0"/>
              </a:rPr>
              <a:t>We have much to learn from each other and are eager to hear your views</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15</a:t>
            </a:fld>
            <a:endParaRPr lang="en-NZ" altLang="en-US"/>
          </a:p>
        </p:txBody>
      </p:sp>
    </p:spTree>
    <p:extLst>
      <p:ext uri="{BB962C8B-B14F-4D97-AF65-F5344CB8AC3E}">
        <p14:creationId xmlns:p14="http://schemas.microsoft.com/office/powerpoint/2010/main" val="296455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Need for a broader range of practitioner with competence in both GHG emissions and assurance </a:t>
            </a:r>
          </a:p>
          <a:p>
            <a:r>
              <a:rPr lang="en-GB" sz="1200"/>
              <a:t>We have undertaken a fit for purpose review of existing XRB standards (based on ISAEs) and compared to other internationally recognised and used assurance standards (ISOs) </a:t>
            </a:r>
          </a:p>
          <a:p>
            <a:r>
              <a:rPr lang="en-GB" sz="1200"/>
              <a:t>We have much to learn from each other and are eager to hear your views</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16</a:t>
            </a:fld>
            <a:endParaRPr lang="en-NZ" altLang="en-US"/>
          </a:p>
        </p:txBody>
      </p:sp>
    </p:spTree>
    <p:extLst>
      <p:ext uri="{BB962C8B-B14F-4D97-AF65-F5344CB8AC3E}">
        <p14:creationId xmlns:p14="http://schemas.microsoft.com/office/powerpoint/2010/main" val="238011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20</a:t>
            </a:fld>
            <a:endParaRPr lang="en-NZ" altLang="en-US"/>
          </a:p>
        </p:txBody>
      </p:sp>
    </p:spTree>
    <p:extLst>
      <p:ext uri="{BB962C8B-B14F-4D97-AF65-F5344CB8AC3E}">
        <p14:creationId xmlns:p14="http://schemas.microsoft.com/office/powerpoint/2010/main" val="321765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22</a:t>
            </a:fld>
            <a:endParaRPr lang="en-NZ" altLang="en-US"/>
          </a:p>
        </p:txBody>
      </p:sp>
    </p:spTree>
    <p:extLst>
      <p:ext uri="{BB962C8B-B14F-4D97-AF65-F5344CB8AC3E}">
        <p14:creationId xmlns:p14="http://schemas.microsoft.com/office/powerpoint/2010/main" val="88598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Quality is obviously a key consideration in designing the standard to ensure that stakeholders are able to place trust and confidence in the GHG emission information disclosed in the Climate Statements. </a:t>
            </a:r>
          </a:p>
          <a:p>
            <a:r>
              <a:rPr lang="en-NZ"/>
              <a:t>In designing the standard we are proposing requiring assurance organisations to implement quality management processes covering the following areas:</a:t>
            </a:r>
          </a:p>
          <a:p>
            <a:pPr marL="171450" indent="-171450">
              <a:buFontTx/>
              <a:buChar char="-"/>
            </a:pPr>
            <a:r>
              <a:rPr lang="en-NZ"/>
              <a:t>Governance and leadership (i.e. considering whether the assurance organisation is set up to identify and respond to risks that impact on the quality of their GHG emission assurance engagements)</a:t>
            </a:r>
          </a:p>
          <a:p>
            <a:pPr marL="171450" indent="-171450">
              <a:buFontTx/>
              <a:buChar char="-"/>
            </a:pPr>
            <a:r>
              <a:rPr lang="en-NZ"/>
              <a:t>Ethical requirements (largely as we have already discussed – to require each individual or organisation offering GHG assurance engagements to take a proactive approach to identifying and managing risks to any threats to complying with the fundamental ethical principles)</a:t>
            </a:r>
          </a:p>
          <a:p>
            <a:pPr marL="171450" indent="-171450">
              <a:buFontTx/>
              <a:buChar char="-"/>
            </a:pPr>
            <a:r>
              <a:rPr lang="en-NZ"/>
              <a:t>Acceptance and continuance (considering whether the organisation has appropriate processes in place to consider what GHG emission assurance engagements are accepted and continued with)</a:t>
            </a:r>
          </a:p>
          <a:p>
            <a:pPr marL="171450" indent="-171450">
              <a:buFontTx/>
              <a:buChar char="-"/>
            </a:pPr>
            <a:r>
              <a:rPr lang="en-NZ"/>
              <a:t>Engagement Performance (covering aspects such as supervision, review and consultation within each GHG assurance engagement)</a:t>
            </a:r>
          </a:p>
          <a:p>
            <a:pPr marL="171450" indent="-171450">
              <a:buFontTx/>
              <a:buChar char="-"/>
            </a:pPr>
            <a:r>
              <a:rPr lang="en-NZ"/>
              <a:t>Resources (including the human resources, staff/contractors/other experts engaged to assist with the engagement, as well as technological resources and intellectual resources – such as a documented assurance methodology)</a:t>
            </a:r>
          </a:p>
          <a:p>
            <a:pPr marL="171450" indent="-171450">
              <a:buFontTx/>
              <a:buChar char="-"/>
            </a:pPr>
            <a:r>
              <a:rPr lang="en-NZ"/>
              <a:t>Information and communication (covering how the organisation communicates and shares information with the assurance client, with regulators, within the assurance team and any experts involved). </a:t>
            </a: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24</a:t>
            </a:fld>
            <a:endParaRPr lang="en-NZ" altLang="en-US"/>
          </a:p>
        </p:txBody>
      </p:sp>
    </p:spTree>
    <p:extLst>
      <p:ext uri="{BB962C8B-B14F-4D97-AF65-F5344CB8AC3E}">
        <p14:creationId xmlns:p14="http://schemas.microsoft.com/office/powerpoint/2010/main" val="1793274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As outlined on the previous slide we are still considering what quality management requirements are appropriate at the individual GHG assurance engagement level. </a:t>
            </a:r>
          </a:p>
          <a:p>
            <a:r>
              <a:rPr lang="en-NZ"/>
              <a:t>This includes whether, for the 200 Climate Reporting Entities over which assurance is required to be undertaken, independent review or as our CA ANZ members will be familiar, Engagement Quality Review requirements, should be introduced, so that all such engagements will be required to appoint an independent reviewer. </a:t>
            </a:r>
          </a:p>
          <a:p>
            <a:endParaRPr lang="en-NZ"/>
          </a:p>
          <a:p>
            <a:r>
              <a:rPr lang="en-NZ"/>
              <a:t>Another consideration is what specific engagement quality requirements should be introduced. Key areas we are considering introducing specific requirements on are supervision and review requirements, within each engagement. </a:t>
            </a:r>
          </a:p>
          <a:p>
            <a:endParaRPr lang="en-NZ"/>
          </a:p>
          <a:p>
            <a:r>
              <a:rPr lang="en-NZ"/>
              <a:t>Another area is the extent to which engagement partner/leader requirements (roles and responsibilities) should be specifically outlined in the standard. </a:t>
            </a:r>
          </a:p>
          <a:p>
            <a:endParaRPr lang="en-NZ"/>
          </a:p>
          <a:p>
            <a:r>
              <a:rPr lang="en-NZ"/>
              <a:t>The last key area is the extent to which the assurance standard should place requirements on the competencies required of the assurance practitioner and team, particularly in terms of assurance experience and GHG quantification experience. We are conscious that both ISO and ISAE standards, as well as the underlying fundamental ethical principle of Professional Competence and Due Care. We are interested in your views in relation to whether it is necessary to include specific requirements in the standard relating to this. </a:t>
            </a:r>
          </a:p>
          <a:p>
            <a:endParaRPr lang="en-NZ"/>
          </a:p>
          <a:p>
            <a:r>
              <a:rPr lang="en-NZ"/>
              <a:t>These are all areas in which we would specifically like your feedback. We have included polling questions to help your provide us feedback on this. </a:t>
            </a:r>
          </a:p>
          <a:p>
            <a:endParaRPr lang="en-NZ"/>
          </a:p>
          <a:p>
            <a:r>
              <a:rPr lang="en-NZ"/>
              <a:t>We have a couple of specific polling questions to get your feedback on these areas now </a:t>
            </a:r>
            <a:r>
              <a:rPr lang="en-NZ">
                <a:sym typeface="Wingdings" panose="05000000000000000000" pitchFamily="2" charset="2"/>
              </a:rPr>
              <a:t>. </a:t>
            </a:r>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25</a:t>
            </a:fld>
            <a:endParaRPr lang="en-NZ" altLang="en-US"/>
          </a:p>
        </p:txBody>
      </p:sp>
    </p:spTree>
    <p:extLst>
      <p:ext uri="{BB962C8B-B14F-4D97-AF65-F5344CB8AC3E}">
        <p14:creationId xmlns:p14="http://schemas.microsoft.com/office/powerpoint/2010/main" val="167009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 assurance report is the key product that users and other stakeholders see as a result of the assurance engagement. </a:t>
            </a:r>
          </a:p>
          <a:p>
            <a:r>
              <a:rPr lang="en-NZ"/>
              <a:t>As such, we consider it is really important that users are able to get enough information, in a consistent manner, on the GHG emission assurance engagement to be able to place trust and confidence in the GHG disclosures. </a:t>
            </a:r>
          </a:p>
          <a:p>
            <a:r>
              <a:rPr lang="en-NZ"/>
              <a:t>The specific issues/considerations we have been grappling with include:</a:t>
            </a:r>
          </a:p>
          <a:p>
            <a:r>
              <a:rPr lang="en-NZ"/>
              <a:t>READ FROM SLIDE</a:t>
            </a: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26</a:t>
            </a:fld>
            <a:endParaRPr lang="en-NZ" altLang="en-US"/>
          </a:p>
        </p:txBody>
      </p:sp>
    </p:spTree>
    <p:extLst>
      <p:ext uri="{BB962C8B-B14F-4D97-AF65-F5344CB8AC3E}">
        <p14:creationId xmlns:p14="http://schemas.microsoft.com/office/powerpoint/2010/main" val="45946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JUDY</a:t>
            </a:r>
          </a:p>
          <a:p>
            <a:endParaRPr lang="en-NZ"/>
          </a:p>
          <a:p>
            <a:pPr marL="0" marR="0" lvl="0" indent="0" algn="l" defTabSz="914400" rtl="0" eaLnBrk="0" fontAlgn="base" latinLnBrk="0" hangingPunct="0">
              <a:lnSpc>
                <a:spcPct val="100000"/>
              </a:lnSpc>
              <a:spcBef>
                <a:spcPct val="30000"/>
              </a:spcBef>
              <a:spcAft>
                <a:spcPct val="0"/>
              </a:spcAft>
              <a:buClrTx/>
              <a:buSzTx/>
              <a:buFontTx/>
              <a:buNone/>
              <a:tabLst/>
              <a:defRPr/>
            </a:pPr>
            <a:r>
              <a:rPr lang="en-NZ" err="1"/>
              <a:t>Ngā</a:t>
            </a:r>
            <a:r>
              <a:rPr lang="en-NZ"/>
              <a:t> mihi kia </a:t>
            </a:r>
            <a:r>
              <a:rPr lang="en-NZ" err="1"/>
              <a:t>koe</a:t>
            </a:r>
            <a:r>
              <a:rPr lang="en-NZ"/>
              <a:t> </a:t>
            </a:r>
            <a:r>
              <a:rPr lang="en-NZ" err="1"/>
              <a:t>i</a:t>
            </a:r>
            <a:r>
              <a:rPr lang="en-NZ"/>
              <a:t> </a:t>
            </a:r>
            <a:r>
              <a:rPr lang="en-NZ" err="1"/>
              <a:t>tō</a:t>
            </a:r>
            <a:r>
              <a:rPr lang="en-NZ"/>
              <a:t> </a:t>
            </a:r>
            <a:r>
              <a:rPr lang="en-NZ" b="0" i="0" err="1">
                <a:solidFill>
                  <a:srgbClr val="102B26"/>
                </a:solidFill>
                <a:effectLst/>
                <a:latin typeface="Sharp Sans"/>
              </a:rPr>
              <a:t>whakatakinga</a:t>
            </a:r>
            <a:endParaRPr lang="en-NZ" b="0"/>
          </a:p>
          <a:p>
            <a:endParaRPr lang="en-NZ"/>
          </a:p>
          <a:p>
            <a:r>
              <a:rPr lang="en-NZ"/>
              <a:t>Kia </a:t>
            </a:r>
            <a:r>
              <a:rPr lang="en-NZ" err="1"/>
              <a:t>ora</a:t>
            </a:r>
            <a:r>
              <a:rPr lang="en-NZ"/>
              <a:t> koutou </a:t>
            </a:r>
            <a:r>
              <a:rPr lang="en-NZ" err="1"/>
              <a:t>katoa</a:t>
            </a:r>
            <a:endParaRPr lang="en-NZ"/>
          </a:p>
          <a:p>
            <a:endParaRPr lang="en-NZ"/>
          </a:p>
          <a:p>
            <a:r>
              <a:rPr lang="en-NZ"/>
              <a:t>Ko Judy Ryan </a:t>
            </a:r>
            <a:r>
              <a:rPr lang="en-NZ" err="1"/>
              <a:t>tokū</a:t>
            </a:r>
            <a:r>
              <a:rPr lang="en-NZ"/>
              <a:t> </a:t>
            </a:r>
            <a:r>
              <a:rPr lang="en-NZ" err="1"/>
              <a:t>ingoa</a:t>
            </a:r>
            <a:endParaRPr lang="en-NZ"/>
          </a:p>
          <a:p>
            <a:endParaRPr lang="en-NZ"/>
          </a:p>
          <a:p>
            <a:r>
              <a:rPr lang="en-NZ"/>
              <a:t>I’m going give a high level overview of most of the proposed Aotearoa New Zealand Climate standards, with a bit more detail on the greenhouse gas emissions disclosures.</a:t>
            </a: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a:t>
            </a:fld>
            <a:endParaRPr lang="en-NZ" altLang="en-US"/>
          </a:p>
        </p:txBody>
      </p:sp>
      <p:sp>
        <p:nvSpPr>
          <p:cNvPr id="5" name="Footer Placeholder 4">
            <a:extLst>
              <a:ext uri="{FF2B5EF4-FFF2-40B4-BE49-F238E27FC236}">
                <a16:creationId xmlns:a16="http://schemas.microsoft.com/office/drawing/2014/main" id="{D0683E03-8A90-1843-D86F-876EE83CDA4A}"/>
              </a:ext>
            </a:extLst>
          </p:cNvPr>
          <p:cNvSpPr>
            <a:spLocks noGrp="1"/>
          </p:cNvSpPr>
          <p:nvPr>
            <p:ph type="ftr" sz="quarter" idx="4"/>
          </p:nvPr>
        </p:nvSpPr>
        <p:spPr/>
        <p:txBody>
          <a:bodyPr/>
          <a:lstStyle/>
          <a:p>
            <a:endParaRPr lang="en-NZ"/>
          </a:p>
        </p:txBody>
      </p:sp>
    </p:spTree>
    <p:extLst>
      <p:ext uri="{BB962C8B-B14F-4D97-AF65-F5344CB8AC3E}">
        <p14:creationId xmlns:p14="http://schemas.microsoft.com/office/powerpoint/2010/main" val="172763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27</a:t>
            </a:fld>
            <a:endParaRPr lang="en-NZ" altLang="en-US"/>
          </a:p>
        </p:txBody>
      </p:sp>
    </p:spTree>
    <p:extLst>
      <p:ext uri="{BB962C8B-B14F-4D97-AF65-F5344CB8AC3E}">
        <p14:creationId xmlns:p14="http://schemas.microsoft.com/office/powerpoint/2010/main" val="32954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Discussion time with poll to follow (then will get information from attendees after they have had an opportunity to discuss and ask questions). </a:t>
            </a:r>
          </a:p>
          <a:p>
            <a:r>
              <a:rPr lang="en-NZ"/>
              <a:t>We also have some illustrative examples of potential assurance report disclosures to help bring these considerations and proposals to life. </a:t>
            </a: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28</a:t>
            </a:fld>
            <a:endParaRPr lang="en-NZ" altLang="en-US"/>
          </a:p>
        </p:txBody>
      </p:sp>
    </p:spTree>
    <p:extLst>
      <p:ext uri="{BB962C8B-B14F-4D97-AF65-F5344CB8AC3E}">
        <p14:creationId xmlns:p14="http://schemas.microsoft.com/office/powerpoint/2010/main" val="2016191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NZ"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Inconclusive scientific knowledge is used to determine emissions factors and the volumes required to combine emissions of different gases are estimated</a:t>
            </a:r>
            <a:r>
              <a:rPr lang="en-NZ">
                <a:effectLst/>
              </a:rPr>
              <a:t> </a:t>
            </a:r>
          </a:p>
          <a:p>
            <a:pPr>
              <a:spcAft>
                <a:spcPts val="800"/>
              </a:spcAft>
            </a:pPr>
            <a:r>
              <a:rPr lang="en-NZ" sz="1200">
                <a:effectLst/>
                <a:latin typeface="Calibri" panose="020F0502020204030204" pitchFamily="34" charset="0"/>
                <a:ea typeface="Calibri" panose="020F0502020204030204" pitchFamily="34" charset="0"/>
                <a:cs typeface="Arial" panose="020B0604020202020204" pitchFamily="34" charset="0"/>
              </a:rPr>
              <a:t>ISAE 3410 refers to inherent uncertainty being both scientific and estimation, Scientific relates to the use of emissions factors which by their nature are not precise and so even if you know the inputs of materials/fuels etc the resultant emissions may not be scientifically accurate. </a:t>
            </a:r>
          </a:p>
          <a:p>
            <a:pPr>
              <a:spcAft>
                <a:spcPts val="800"/>
              </a:spcAft>
            </a:pPr>
            <a:r>
              <a:rPr lang="en-NZ" sz="1200">
                <a:effectLst/>
                <a:latin typeface="Calibri" panose="020F0502020204030204" pitchFamily="34" charset="0"/>
                <a:ea typeface="Calibri" panose="020F0502020204030204" pitchFamily="34" charset="0"/>
                <a:cs typeface="Arial" panose="020B0604020202020204" pitchFamily="34" charset="0"/>
              </a:rPr>
              <a:t>Estimation uncertainty is used in ISAE 3410 in relation to measurement accuracy of instruments (</a:t>
            </a:r>
            <a:r>
              <a:rPr lang="en-NZ" sz="1200" err="1">
                <a:effectLst/>
                <a:latin typeface="Calibri" panose="020F0502020204030204" pitchFamily="34" charset="0"/>
                <a:ea typeface="Calibri" panose="020F0502020204030204" pitchFamily="34" charset="0"/>
                <a:cs typeface="Arial" panose="020B0604020202020204" pitchFamily="34" charset="0"/>
              </a:rPr>
              <a:t>eg</a:t>
            </a:r>
            <a:r>
              <a:rPr lang="en-NZ" sz="1200">
                <a:effectLst/>
                <a:latin typeface="Calibri" panose="020F0502020204030204" pitchFamily="34" charset="0"/>
                <a:ea typeface="Calibri" panose="020F0502020204030204" pitchFamily="34" charset="0"/>
                <a:cs typeface="Arial" panose="020B0604020202020204" pitchFamily="34" charset="0"/>
              </a:rPr>
              <a:t> flow meters for Geothermal)</a:t>
            </a:r>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29</a:t>
            </a:fld>
            <a:endParaRPr lang="en-NZ" altLang="en-US"/>
          </a:p>
        </p:txBody>
      </p:sp>
    </p:spTree>
    <p:extLst>
      <p:ext uri="{BB962C8B-B14F-4D97-AF65-F5344CB8AC3E}">
        <p14:creationId xmlns:p14="http://schemas.microsoft.com/office/powerpoint/2010/main" val="3223596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0">
                <a:latin typeface="Roboto Light" panose="02000000000000000000" pitchFamily="2" charset="0"/>
                <a:ea typeface="Roboto Light" panose="02000000000000000000" pitchFamily="2" charset="0"/>
                <a:cs typeface="Roboto Light" panose="02000000000000000000" pitchFamily="2" charset="0"/>
              </a:rPr>
              <a:t>These thresholds mean that a misstatement of x tonnes of C02 equivalents (CO2e) for Scope 1 and 2 GHG emissions, either as an individual misstatement would lead us to conclude that the GHG Disclosures had not been prepared in all material respects in accordance with the applicable criteria</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31</a:t>
            </a:fld>
            <a:endParaRPr lang="en-NZ" altLang="en-US"/>
          </a:p>
        </p:txBody>
      </p:sp>
    </p:spTree>
    <p:extLst>
      <p:ext uri="{BB962C8B-B14F-4D97-AF65-F5344CB8AC3E}">
        <p14:creationId xmlns:p14="http://schemas.microsoft.com/office/powerpoint/2010/main" val="680442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We will send you a link to the survey following this session</a:t>
            </a: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36</a:t>
            </a:fld>
            <a:endParaRPr lang="en-NZ" altLang="en-US"/>
          </a:p>
        </p:txBody>
      </p:sp>
    </p:spTree>
    <p:extLst>
      <p:ext uri="{BB962C8B-B14F-4D97-AF65-F5344CB8AC3E}">
        <p14:creationId xmlns:p14="http://schemas.microsoft.com/office/powerpoint/2010/main" val="422330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37</a:t>
            </a:fld>
            <a:endParaRPr lang="en-NZ" altLang="en-US"/>
          </a:p>
        </p:txBody>
      </p:sp>
    </p:spTree>
    <p:extLst>
      <p:ext uri="{BB962C8B-B14F-4D97-AF65-F5344CB8AC3E}">
        <p14:creationId xmlns:p14="http://schemas.microsoft.com/office/powerpoint/2010/main" val="372578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3F403A"/>
                </a:solidFill>
                <a:effectLst/>
                <a:latin typeface="Roboto" panose="02000000000000000000" pitchFamily="2" charset="0"/>
              </a:rPr>
              <a:t>Once the XRB issues its first climate standard, climate-related disclosures are mandatory for large, listed companies; large-licensed insurers, registered banks, credit unions, building societies and managers of investment schemes with more than $1 billion in assets.</a:t>
            </a:r>
          </a:p>
          <a:p>
            <a:endParaRPr lang="en-GB" b="0" i="0">
              <a:solidFill>
                <a:srgbClr val="3F403A"/>
              </a:solidFill>
              <a:effectLst/>
              <a:latin typeface="Roboto" panose="02000000000000000000" pitchFamily="2" charset="0"/>
            </a:endParaRPr>
          </a:p>
          <a:p>
            <a:r>
              <a:rPr lang="mi-NZ" sz="1200"/>
              <a:t>There are three standards making up the framework.</a:t>
            </a:r>
          </a:p>
          <a:p>
            <a:endParaRPr lang="mi-NZ" sz="1200"/>
          </a:p>
          <a:p>
            <a:r>
              <a:rPr lang="mi-NZ" sz="1200"/>
              <a:t>First, NZ CS 1. This is where the main four dislcosure areas (Governance, Strategy, Risk Management and Metrics and Targets (which include the greenhouse gas emissions) are housed. It also identifies the scope of the mandatory assurance that is required over GHG emissions disclosures.</a:t>
            </a:r>
          </a:p>
          <a:p>
            <a:endParaRPr lang="mi-NZ" sz="1200"/>
          </a:p>
          <a:p>
            <a:r>
              <a:rPr lang="mi-NZ" sz="1200"/>
              <a:t>NZ CS 2 provides a limited number of first-time adoption provisions</a:t>
            </a:r>
          </a:p>
          <a:p>
            <a:r>
              <a:rPr lang="mi-NZ" sz="1200"/>
              <a:t> – an entity can choose which adoption provisions it wishes to use. </a:t>
            </a:r>
          </a:p>
          <a:p>
            <a:endParaRPr lang="mi-NZ" sz="1200"/>
          </a:p>
          <a:p>
            <a:r>
              <a:rPr lang="mi-NZ" sz="1200"/>
              <a:t>Then we have NZ CS 3. This is a very important standard, as it houses both the principles for disclosure, and the general requirements including requirements for disclosure of methodoligies, assumptions and uncertainties. </a:t>
            </a:r>
          </a:p>
          <a:p>
            <a:endParaRPr lang="mi-NZ" sz="120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a:t>
            </a:fld>
            <a:endParaRPr lang="en-NZ" altLang="en-US"/>
          </a:p>
        </p:txBody>
      </p:sp>
    </p:spTree>
    <p:extLst>
      <p:ext uri="{BB962C8B-B14F-4D97-AF65-F5344CB8AC3E}">
        <p14:creationId xmlns:p14="http://schemas.microsoft.com/office/powerpoint/2010/main" val="316239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075" y="4924989"/>
            <a:ext cx="5683914" cy="4353826"/>
          </a:xfrm>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NZ" sz="1000"/>
              <a:t>So onto the greenhouse gas emission disclosures – remembering that these are just one of the eight cross industry metrics.</a:t>
            </a:r>
            <a:endParaRPr lang="en-NZ" sz="1000">
              <a:solidFill>
                <a:srgbClr val="000000"/>
              </a:solidFill>
              <a:latin typeface="Calibri" panose="020F0502020204030204" pitchFamily="34" charset="0"/>
            </a:endParaRPr>
          </a:p>
          <a:p>
            <a:pPr fontAlgn="ctr">
              <a:spcBef>
                <a:spcPts val="0"/>
              </a:spcBef>
              <a:spcAft>
                <a:spcPts val="0"/>
              </a:spcAft>
            </a:pPr>
            <a:endParaRPr lang="en-NZ" sz="1000">
              <a:solidFill>
                <a:srgbClr val="000000"/>
              </a:solidFill>
              <a:latin typeface="Calibri" panose="020F0502020204030204" pitchFamily="34" charset="0"/>
            </a:endParaRPr>
          </a:p>
          <a:p>
            <a:pPr marL="177742" indent="-177742" fontAlgn="ctr">
              <a:spcBef>
                <a:spcPts val="0"/>
              </a:spcBef>
              <a:spcAft>
                <a:spcPts val="0"/>
              </a:spcAft>
              <a:buFont typeface="Arial" panose="020B0604020202020204" pitchFamily="34" charset="0"/>
              <a:buChar char="•"/>
            </a:pPr>
            <a:r>
              <a:rPr lang="en-GB" sz="1000">
                <a:solidFill>
                  <a:srgbClr val="000000"/>
                </a:solidFill>
                <a:latin typeface="Calibri" panose="020F0502020204030204" pitchFamily="34" charset="0"/>
              </a:rPr>
              <a:t>The proposals are for disclosure of ‘gross’ greenhouse gas emissions</a:t>
            </a:r>
          </a:p>
          <a:p>
            <a:pPr marL="177742" indent="-177742" fontAlgn="ctr">
              <a:spcBef>
                <a:spcPts val="0"/>
              </a:spcBef>
              <a:spcAft>
                <a:spcPts val="0"/>
              </a:spcAft>
              <a:buFont typeface="Arial" panose="020B0604020202020204" pitchFamily="34" charset="0"/>
              <a:buChar char="•"/>
            </a:pPr>
            <a:endParaRPr lang="en-GB" sz="1000">
              <a:solidFill>
                <a:srgbClr val="000000"/>
              </a:solidFill>
              <a:latin typeface="Calibri" panose="020F0502020204030204" pitchFamily="34" charset="0"/>
            </a:endParaRPr>
          </a:p>
          <a:p>
            <a:pPr marL="177742" indent="-177742" fontAlgn="ctr">
              <a:spcBef>
                <a:spcPts val="0"/>
              </a:spcBef>
              <a:spcAft>
                <a:spcPts val="0"/>
              </a:spcAft>
              <a:buFont typeface="Arial" panose="020B0604020202020204" pitchFamily="34" charset="0"/>
              <a:buChar char="•"/>
            </a:pPr>
            <a:r>
              <a:rPr lang="en-GB" sz="1000">
                <a:solidFill>
                  <a:srgbClr val="000000"/>
                </a:solidFill>
                <a:latin typeface="Calibri" panose="020F0502020204030204" pitchFamily="34" charset="0"/>
              </a:rPr>
              <a:t>This means that entities should report emissions before any trades, credits or removals are applied. This includes accounting for scope 2 emissions using the location-based methodology and reporting any removals separately.</a:t>
            </a:r>
          </a:p>
          <a:p>
            <a:pPr marL="177742" indent="-177742" fontAlgn="ctr">
              <a:spcBef>
                <a:spcPts val="0"/>
              </a:spcBef>
              <a:spcAft>
                <a:spcPts val="0"/>
              </a:spcAft>
              <a:buFont typeface="Arial" panose="020B0604020202020204" pitchFamily="34" charset="0"/>
              <a:buChar char="•"/>
            </a:pPr>
            <a:endParaRPr lang="en-GB" sz="1000">
              <a:solidFill>
                <a:srgbClr val="000000"/>
              </a:solidFill>
              <a:latin typeface="Calibri" panose="020F0502020204030204" pitchFamily="34" charset="0"/>
            </a:endParaRPr>
          </a:p>
          <a:p>
            <a:pPr marL="177742" indent="-177742" fontAlgn="ctr">
              <a:spcBef>
                <a:spcPts val="0"/>
              </a:spcBef>
              <a:spcAft>
                <a:spcPts val="0"/>
              </a:spcAft>
              <a:buFont typeface="Arial" panose="020B0604020202020204" pitchFamily="34" charset="0"/>
              <a:buChar char="•"/>
            </a:pPr>
            <a:r>
              <a:rPr lang="en-GB" sz="1000">
                <a:solidFill>
                  <a:srgbClr val="000000"/>
                </a:solidFill>
                <a:latin typeface="Calibri" panose="020F0502020204030204" pitchFamily="34" charset="0"/>
              </a:rPr>
              <a:t>We believe that this is a transparent approach which will focus attention on emissions reductions rather than offsetting and can help to avoid allegations of greenwashing</a:t>
            </a:r>
          </a:p>
          <a:p>
            <a:pPr marL="177742" indent="-177742" fontAlgn="ctr">
              <a:spcBef>
                <a:spcPts val="0"/>
              </a:spcBef>
              <a:spcAft>
                <a:spcPts val="0"/>
              </a:spcAft>
              <a:buFont typeface="Arial" panose="020B0604020202020204" pitchFamily="34" charset="0"/>
              <a:buChar char="•"/>
            </a:pPr>
            <a:endParaRPr lang="en-GB" sz="1000">
              <a:solidFill>
                <a:srgbClr val="000000"/>
              </a:solidFill>
              <a:latin typeface="Calibri" panose="020F0502020204030204" pitchFamily="34" charset="0"/>
            </a:endParaRPr>
          </a:p>
          <a:p>
            <a:pPr marL="177742" indent="-177742" fontAlgn="ctr">
              <a:spcBef>
                <a:spcPts val="0"/>
              </a:spcBef>
              <a:spcAft>
                <a:spcPts val="0"/>
              </a:spcAft>
              <a:buFont typeface="Arial" panose="020B0604020202020204" pitchFamily="34" charset="0"/>
              <a:buChar char="•"/>
            </a:pPr>
            <a:r>
              <a:rPr lang="en-GB" sz="1000">
                <a:solidFill>
                  <a:srgbClr val="000000"/>
                </a:solidFill>
                <a:latin typeface="Calibri" panose="020F0502020204030204" pitchFamily="34" charset="0"/>
              </a:rPr>
              <a:t>If you are using the market-based emissions methodology for setting targets and as an internal metric you would also disclose your emissions using this methodology.</a:t>
            </a:r>
            <a:endParaRPr lang="en-NZ" sz="1000">
              <a:solidFill>
                <a:srgbClr val="000000"/>
              </a:solidFill>
              <a:latin typeface="Calibri" panose="020F0502020204030204" pitchFamily="34" charset="0"/>
            </a:endParaRPr>
          </a:p>
          <a:p>
            <a:pPr fontAlgn="ctr">
              <a:spcBef>
                <a:spcPts val="0"/>
              </a:spcBef>
              <a:spcAft>
                <a:spcPts val="0"/>
              </a:spcAft>
            </a:pPr>
            <a:endParaRPr lang="en-NZ" sz="1000">
              <a:solidFill>
                <a:srgbClr val="000000"/>
              </a:solidFill>
              <a:latin typeface="Calibri" panose="020F0502020204030204" pitchFamily="34" charset="0"/>
            </a:endParaRPr>
          </a:p>
          <a:p>
            <a:pPr fontAlgn="ctr">
              <a:spcBef>
                <a:spcPts val="0"/>
              </a:spcBef>
              <a:spcAft>
                <a:spcPts val="0"/>
              </a:spcAft>
            </a:pPr>
            <a:endParaRPr lang="en-NZ"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72868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075" y="4924989"/>
            <a:ext cx="5683914" cy="4353826"/>
          </a:xfrm>
        </p:spPr>
        <p:txBody>
          <a:bodyPr/>
          <a:lstStyle/>
          <a:p>
            <a:pPr fontAlgn="ctr">
              <a:spcBef>
                <a:spcPts val="0"/>
              </a:spcBef>
              <a:spcAft>
                <a:spcPts val="0"/>
              </a:spcAft>
            </a:pPr>
            <a:r>
              <a:rPr lang="en-NZ" sz="1000">
                <a:solidFill>
                  <a:srgbClr val="000000"/>
                </a:solidFill>
                <a:latin typeface="Calibri" panose="020F0502020204030204" pitchFamily="34" charset="0"/>
              </a:rPr>
              <a:t>There are some additional requirements around proposed greenhouse gas emissions disclosures </a:t>
            </a:r>
          </a:p>
          <a:p>
            <a:pPr fontAlgn="ctr">
              <a:spcBef>
                <a:spcPts val="0"/>
              </a:spcBef>
              <a:spcAft>
                <a:spcPts val="0"/>
              </a:spcAft>
            </a:pPr>
            <a:endParaRPr lang="en-NZ" sz="1000">
              <a:solidFill>
                <a:srgbClr val="000000"/>
              </a:solidFill>
              <a:latin typeface="Calibri" panose="020F0502020204030204" pitchFamily="34" charset="0"/>
            </a:endParaRPr>
          </a:p>
          <a:p>
            <a:pPr marL="171450" indent="-171450" fontAlgn="ctr">
              <a:spcBef>
                <a:spcPts val="0"/>
              </a:spcBef>
              <a:spcAft>
                <a:spcPts val="0"/>
              </a:spcAft>
              <a:buFont typeface="Arial" panose="020B0604020202020204" pitchFamily="34" charset="0"/>
              <a:buChar char="•"/>
            </a:pPr>
            <a:r>
              <a:rPr lang="en-GB" sz="1000">
                <a:solidFill>
                  <a:srgbClr val="000000"/>
                </a:solidFill>
                <a:latin typeface="Calibri" panose="020F0502020204030204" pitchFamily="34" charset="0"/>
              </a:rPr>
              <a:t>NZ CS 1 is primarily a disclosure rather than a measurement standard and </a:t>
            </a:r>
            <a:br>
              <a:rPr lang="en-GB" sz="1000">
                <a:solidFill>
                  <a:srgbClr val="000000"/>
                </a:solidFill>
                <a:latin typeface="Calibri" panose="020F0502020204030204" pitchFamily="34" charset="0"/>
              </a:rPr>
            </a:br>
            <a:r>
              <a:rPr lang="en-GB" sz="1000">
                <a:solidFill>
                  <a:srgbClr val="000000"/>
                </a:solidFill>
                <a:latin typeface="Calibri" panose="020F0502020204030204" pitchFamily="34" charset="0"/>
              </a:rPr>
              <a:t>the XRB recognises that there are existing globally accepted and commonly used greenhouse gas emissions measurement and reporting standards including the GHG Protocol and ISO 14064-1. </a:t>
            </a:r>
          </a:p>
          <a:p>
            <a:pPr marL="177742" indent="-177742" fontAlgn="ctr">
              <a:spcBef>
                <a:spcPts val="0"/>
              </a:spcBef>
              <a:spcAft>
                <a:spcPts val="0"/>
              </a:spcAft>
              <a:buFont typeface="Arial" panose="020B0604020202020204" pitchFamily="34" charset="0"/>
              <a:buChar char="•"/>
            </a:pPr>
            <a:endParaRPr lang="en-GB" sz="1000">
              <a:solidFill>
                <a:srgbClr val="000000"/>
              </a:solidFill>
              <a:latin typeface="Calibri" panose="020F0502020204030204" pitchFamily="34" charset="0"/>
            </a:endParaRPr>
          </a:p>
          <a:p>
            <a:pPr marL="177742" indent="-177742" fontAlgn="ctr">
              <a:spcBef>
                <a:spcPts val="0"/>
              </a:spcBef>
              <a:spcAft>
                <a:spcPts val="0"/>
              </a:spcAft>
              <a:buFont typeface="Arial" panose="020B0604020202020204" pitchFamily="34" charset="0"/>
              <a:buChar char="•"/>
            </a:pPr>
            <a:r>
              <a:rPr lang="en-GB" sz="1000">
                <a:solidFill>
                  <a:srgbClr val="000000"/>
                </a:solidFill>
                <a:latin typeface="Calibri" panose="020F0502020204030204" pitchFamily="34" charset="0"/>
              </a:rPr>
              <a:t>Therefore we are not proposing to mandate a single approach but instead propose disclosure of the standard, or standards, used</a:t>
            </a:r>
          </a:p>
          <a:p>
            <a:pPr marL="177742" indent="-177742" fontAlgn="ctr">
              <a:spcBef>
                <a:spcPts val="0"/>
              </a:spcBef>
              <a:spcAft>
                <a:spcPts val="0"/>
              </a:spcAft>
              <a:buFont typeface="Arial" panose="020B0604020202020204" pitchFamily="34" charset="0"/>
              <a:buChar char="•"/>
            </a:pPr>
            <a:endParaRPr lang="en-GB" sz="1000">
              <a:solidFill>
                <a:srgbClr val="000000"/>
              </a:solidFill>
              <a:latin typeface="Calibri" panose="020F0502020204030204" pitchFamily="34" charset="0"/>
            </a:endParaRPr>
          </a:p>
          <a:p>
            <a:pPr marL="0" indent="0" fontAlgn="ctr">
              <a:spcBef>
                <a:spcPts val="0"/>
              </a:spcBef>
              <a:spcAft>
                <a:spcPts val="0"/>
              </a:spcAft>
              <a:buFont typeface="Arial" panose="020B0604020202020204" pitchFamily="34" charset="0"/>
              <a:buNone/>
            </a:pPr>
            <a:r>
              <a:rPr lang="en-GB" sz="1000">
                <a:latin typeface="Calibri" panose="020F0502020204030204" pitchFamily="34" charset="0"/>
              </a:rPr>
              <a:t>We have also not required a particular consolidation</a:t>
            </a:r>
          </a:p>
          <a:p>
            <a:pPr marL="177742" indent="-177742" fontAlgn="ctr">
              <a:spcBef>
                <a:spcPts val="0"/>
              </a:spcBef>
              <a:spcAft>
                <a:spcPts val="0"/>
              </a:spcAft>
              <a:buFont typeface="Arial" panose="020B0604020202020204" pitchFamily="34" charset="0"/>
              <a:buChar char="•"/>
            </a:pPr>
            <a:r>
              <a:rPr lang="en-GB" sz="1000">
                <a:latin typeface="Calibri" panose="020F0502020204030204" pitchFamily="34" charset="0"/>
              </a:rPr>
              <a:t>While the choice of consolidation approach can move emissions between scopes, we believe that with the inclusion of Scope 3 emissions the total emissions disclosed will be similar irrespective of consolidation approach applied. </a:t>
            </a:r>
          </a:p>
          <a:p>
            <a:pPr marL="177742" indent="-177742" fontAlgn="ctr">
              <a:spcBef>
                <a:spcPts val="0"/>
              </a:spcBef>
              <a:spcAft>
                <a:spcPts val="0"/>
              </a:spcAft>
              <a:buFont typeface="Arial" panose="020B0604020202020204" pitchFamily="34" charset="0"/>
              <a:buChar char="•"/>
            </a:pPr>
            <a:r>
              <a:rPr lang="en-GB" sz="1000">
                <a:latin typeface="Calibri" panose="020F0502020204030204" pitchFamily="34" charset="0"/>
              </a:rPr>
              <a:t>Instead, the proposals require disclosure of the consolidation approach used</a:t>
            </a:r>
          </a:p>
          <a:p>
            <a:pPr marL="177742" indent="-177742" fontAlgn="ctr">
              <a:spcBef>
                <a:spcPts val="0"/>
              </a:spcBef>
              <a:spcAft>
                <a:spcPts val="0"/>
              </a:spcAft>
              <a:buFont typeface="Arial" panose="020B0604020202020204" pitchFamily="34" charset="0"/>
              <a:buChar char="•"/>
            </a:pPr>
            <a:endParaRPr lang="en-GB" sz="1000">
              <a:latin typeface="Calibri" panose="020F0502020204030204" pitchFamily="34" charset="0"/>
            </a:endParaRPr>
          </a:p>
          <a:p>
            <a:pPr marL="0" indent="0" fontAlgn="ctr">
              <a:spcBef>
                <a:spcPts val="0"/>
              </a:spcBef>
              <a:spcAft>
                <a:spcPts val="0"/>
              </a:spcAft>
              <a:buFont typeface="Arial" panose="020B0604020202020204" pitchFamily="34" charset="0"/>
              <a:buNone/>
            </a:pPr>
            <a:r>
              <a:rPr lang="en-GB" sz="1000">
                <a:latin typeface="Calibri" panose="020F0502020204030204" pitchFamily="34" charset="0"/>
              </a:rPr>
              <a:t>In addition, you will also need to disclose any specific exclusions and justify why they have been excluded. This is important as it enables primary users to see gaps, if any, in your emissions measurement</a:t>
            </a:r>
          </a:p>
          <a:p>
            <a:pPr marL="0" indent="0" fontAlgn="ctr">
              <a:spcBef>
                <a:spcPts val="0"/>
              </a:spcBef>
              <a:spcAft>
                <a:spcPts val="0"/>
              </a:spcAft>
              <a:buFont typeface="Arial" panose="020B0604020202020204" pitchFamily="34" charset="0"/>
              <a:buNone/>
            </a:pPr>
            <a:endParaRPr lang="en-GB" sz="1000">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GB" sz="1000">
                <a:latin typeface="Calibri" panose="020F0502020204030204" pitchFamily="34" charset="0"/>
              </a:rPr>
              <a:t>You will note that we have dropped the requirement for an entity to prepare and publish a GHG emissions report in accordance with a recognised standard. This was in response to feedback from the consultation that you could meet proposed disclosure requirements without preparing an emissions report. However, an entity will need to have sufficient internal records available for assurance practitioners when these disclosures are subject to assurance. </a:t>
            </a:r>
          </a:p>
          <a:p>
            <a:pPr marL="177742" indent="-177742" fontAlgn="ctr">
              <a:spcBef>
                <a:spcPts val="0"/>
              </a:spcBef>
              <a:spcAft>
                <a:spcPts val="0"/>
              </a:spcAft>
              <a:buFont typeface="Arial" panose="020B0604020202020204" pitchFamily="34" charset="0"/>
              <a:buChar char="•"/>
            </a:pPr>
            <a:endParaRPr lang="en-GB" sz="1000">
              <a:latin typeface="Calibri" panose="020F0502020204030204" pitchFamily="34" charset="0"/>
            </a:endParaRPr>
          </a:p>
          <a:p>
            <a:pPr marL="0" indent="0" fontAlgn="ctr">
              <a:spcBef>
                <a:spcPts val="0"/>
              </a:spcBef>
              <a:spcAft>
                <a:spcPts val="0"/>
              </a:spcAft>
              <a:buFont typeface="Arial" panose="020B0604020202020204" pitchFamily="34" charset="0"/>
              <a:buNone/>
            </a:pPr>
            <a:r>
              <a:rPr lang="en-GB" sz="1000" b="1">
                <a:latin typeface="Calibri" panose="020F0502020204030204" pitchFamily="34" charset="0"/>
              </a:rPr>
              <a:t>CLICK</a:t>
            </a:r>
          </a:p>
          <a:p>
            <a:pPr marL="177742" indent="-177742" fontAlgn="ctr">
              <a:spcBef>
                <a:spcPts val="0"/>
              </a:spcBef>
              <a:spcAft>
                <a:spcPts val="0"/>
              </a:spcAft>
              <a:buFont typeface="Arial" panose="020B0604020202020204" pitchFamily="34" charset="0"/>
              <a:buChar char="•"/>
            </a:pPr>
            <a:r>
              <a:rPr lang="en-GB" sz="1000">
                <a:latin typeface="Calibri" panose="020F0502020204030204" pitchFamily="34" charset="0"/>
              </a:rPr>
              <a:t>There is a one year exemption for the disclosure of scope 3 emissions if wanted</a:t>
            </a:r>
          </a:p>
          <a:p>
            <a:pPr marL="177742" indent="-177742" fontAlgn="ctr">
              <a:spcBef>
                <a:spcPts val="0"/>
              </a:spcBef>
              <a:spcAft>
                <a:spcPts val="0"/>
              </a:spcAft>
              <a:buFont typeface="Arial" panose="020B0604020202020204" pitchFamily="34" charset="0"/>
              <a:buChar char="•"/>
            </a:pPr>
            <a:endParaRPr lang="en-GB" sz="1000">
              <a:latin typeface="Calibri" panose="020F050202020403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NZ" sz="1000">
                <a:latin typeface="Calibri" panose="020F0502020204030204" pitchFamily="34" charset="0"/>
              </a:rPr>
              <a:t>And one final point, there are proposed requirements in NZ CS 3 for the disclosure of </a:t>
            </a:r>
            <a:r>
              <a:rPr lang="en-GB" sz="1000">
                <a:latin typeface="Calibri" panose="020F0502020204030204" pitchFamily="34" charset="0"/>
              </a:rPr>
              <a:t>methodologies, assumptions and uncertainty in relation to GHG emissions. This is particularly important when it comes to your scope 3 emissions as there is generally a much greater level of uncertainty associated with these and results may differ depending on the methodology used. </a:t>
            </a:r>
            <a:r>
              <a:rPr lang="en-GB" sz="1000"/>
              <a:t>Data availability and analytical methodologies are rapidly evolving and the direction of travel for emissions reductions is as important as accuracy.</a:t>
            </a:r>
            <a:r>
              <a:rPr lang="en-GB" sz="800"/>
              <a:t> </a:t>
            </a:r>
          </a:p>
          <a:p>
            <a:pPr marL="171450" indent="-171450" fontAlgn="ctr">
              <a:spcBef>
                <a:spcPts val="0"/>
              </a:spcBef>
              <a:spcAft>
                <a:spcPts val="0"/>
              </a:spcAft>
              <a:buFont typeface="Arial" panose="020B0604020202020204" pitchFamily="34" charset="0"/>
              <a:buChar char="•"/>
            </a:pPr>
            <a:endParaRPr lang="en-NZ" sz="1000">
              <a:latin typeface="Calibri" panose="020F0502020204030204" pitchFamily="34" charset="0"/>
            </a:endParaRPr>
          </a:p>
        </p:txBody>
      </p:sp>
    </p:spTree>
    <p:extLst>
      <p:ext uri="{BB962C8B-B14F-4D97-AF65-F5344CB8AC3E}">
        <p14:creationId xmlns:p14="http://schemas.microsoft.com/office/powerpoint/2010/main" val="123268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mi-NZ" sz="1000"/>
              <a:t>Judy</a:t>
            </a:r>
          </a:p>
          <a:p>
            <a:pPr marL="0" marR="0" lvl="0" indent="0" algn="l" defTabSz="914400" rtl="0" eaLnBrk="1" fontAlgn="ctr" latinLnBrk="0" hangingPunct="1">
              <a:lnSpc>
                <a:spcPct val="100000"/>
              </a:lnSpc>
              <a:spcBef>
                <a:spcPts val="0"/>
              </a:spcBef>
              <a:spcAft>
                <a:spcPts val="0"/>
              </a:spcAft>
              <a:buClrTx/>
              <a:buSzTx/>
              <a:buFontTx/>
              <a:buNone/>
              <a:tabLst/>
              <a:defRPr/>
            </a:pPr>
            <a:endParaRPr lang="en-NZ" sz="1000">
              <a:solidFill>
                <a:srgbClr val="000000"/>
              </a:solidFill>
              <a:latin typeface="Calibri" panose="020F0502020204030204" pitchFamily="34" charset="0"/>
            </a:endParaRPr>
          </a:p>
          <a:p>
            <a:pPr fontAlgn="ctr">
              <a:spcBef>
                <a:spcPts val="0"/>
              </a:spcBef>
              <a:spcAft>
                <a:spcPts val="0"/>
              </a:spcAft>
            </a:pPr>
            <a:r>
              <a:rPr lang="en-NZ" sz="1000">
                <a:solidFill>
                  <a:srgbClr val="000000"/>
                </a:solidFill>
                <a:latin typeface="Calibri" panose="020F0502020204030204" pitchFamily="34" charset="0"/>
              </a:rPr>
              <a:t>A reminder of what is included in scope 3</a:t>
            </a:r>
          </a:p>
          <a:p>
            <a:pPr fontAlgn="ctr">
              <a:spcBef>
                <a:spcPts val="0"/>
              </a:spcBef>
              <a:spcAft>
                <a:spcPts val="0"/>
              </a:spcAft>
            </a:pPr>
            <a:endParaRPr lang="en-NZ" sz="1000">
              <a:solidFill>
                <a:srgbClr val="000000"/>
              </a:solidFill>
              <a:latin typeface="Calibri" panose="020F0502020204030204" pitchFamily="34" charset="0"/>
            </a:endParaRPr>
          </a:p>
          <a:p>
            <a:pPr marL="171450" indent="-171450" fontAlgn="ctr">
              <a:spcBef>
                <a:spcPts val="0"/>
              </a:spcBef>
              <a:spcAft>
                <a:spcPts val="0"/>
              </a:spcAft>
              <a:buFont typeface="Arial" panose="020B0604020202020204" pitchFamily="34" charset="0"/>
              <a:buChar char="•"/>
            </a:pPr>
            <a:r>
              <a:rPr lang="en-NZ" sz="1000">
                <a:solidFill>
                  <a:srgbClr val="000000"/>
                </a:solidFill>
                <a:latin typeface="Calibri" panose="020F0502020204030204" pitchFamily="34" charset="0"/>
              </a:rPr>
              <a:t>This includes full value chain emissions – upstream and downstream. These are the yellow arrows shown on the slide.</a:t>
            </a:r>
          </a:p>
          <a:p>
            <a:pPr marL="296237" indent="-296237" fontAlgn="ctr">
              <a:spcBef>
                <a:spcPts val="0"/>
              </a:spcBef>
              <a:spcAft>
                <a:spcPts val="0"/>
              </a:spcAft>
              <a:buFont typeface="Arial" panose="020B0604020202020204" pitchFamily="34" charset="0"/>
              <a:buChar char="•"/>
            </a:pPr>
            <a:endParaRPr lang="en-NZ" sz="1000">
              <a:latin typeface="Calibri" panose="020F0502020204030204" pitchFamily="34" charset="0"/>
            </a:endParaRPr>
          </a:p>
          <a:p>
            <a:pPr marL="171450" indent="-171450" fontAlgn="ctr">
              <a:spcBef>
                <a:spcPts val="0"/>
              </a:spcBef>
              <a:spcAft>
                <a:spcPts val="0"/>
              </a:spcAft>
              <a:buFont typeface="Arial" panose="020B0604020202020204" pitchFamily="34" charset="0"/>
              <a:buChar char="•"/>
            </a:pPr>
            <a:r>
              <a:rPr lang="en-GB" sz="1000">
                <a:latin typeface="Calibri" panose="020F0502020204030204" pitchFamily="34" charset="0"/>
              </a:rPr>
              <a:t>This is beyond the business travel, waste, transmission and distribution losses and freight that has been common practice in New Zealand to date.</a:t>
            </a:r>
          </a:p>
          <a:p>
            <a:pPr marL="171450" indent="-171450" fontAlgn="ctr">
              <a:spcBef>
                <a:spcPts val="0"/>
              </a:spcBef>
              <a:spcAft>
                <a:spcPts val="0"/>
              </a:spcAft>
              <a:buFont typeface="Arial" panose="020B0604020202020204" pitchFamily="34" charset="0"/>
              <a:buChar char="•"/>
            </a:pPr>
            <a:endParaRPr lang="en-GB" sz="1000">
              <a:latin typeface="Calibri" panose="020F0502020204030204" pitchFamily="34" charset="0"/>
            </a:endParaRPr>
          </a:p>
          <a:p>
            <a:pPr marL="171450" indent="-171450" fontAlgn="ctr">
              <a:spcBef>
                <a:spcPts val="0"/>
              </a:spcBef>
              <a:spcAft>
                <a:spcPts val="0"/>
              </a:spcAft>
              <a:buFont typeface="Arial" panose="020B0604020202020204" pitchFamily="34" charset="0"/>
              <a:buChar char="•"/>
            </a:pPr>
            <a:r>
              <a:rPr lang="en-GB" sz="1000">
                <a:latin typeface="Calibri" panose="020F0502020204030204" pitchFamily="34" charset="0"/>
              </a:rPr>
              <a:t>Depending on your business, you may find that emissions arising from purchased goods and services, capital goods and use of sold products are many times greater than your direct emissions, or if you currently disclose some limited scope 3, these may be significantly higher than those. </a:t>
            </a:r>
          </a:p>
          <a:p>
            <a:pPr marL="171450" indent="-171450" fontAlgn="ctr">
              <a:spcBef>
                <a:spcPts val="0"/>
              </a:spcBef>
              <a:spcAft>
                <a:spcPts val="0"/>
              </a:spcAft>
              <a:buFont typeface="Arial" panose="020B0604020202020204" pitchFamily="34" charset="0"/>
              <a:buChar char="•"/>
            </a:pPr>
            <a:endParaRPr lang="en-GB" sz="1000">
              <a:latin typeface="Calibri" panose="020F0502020204030204" pitchFamily="34" charset="0"/>
            </a:endParaRPr>
          </a:p>
          <a:p>
            <a:pPr marL="171450" indent="-171450" fontAlgn="ctr">
              <a:spcBef>
                <a:spcPts val="0"/>
              </a:spcBef>
              <a:spcAft>
                <a:spcPts val="0"/>
              </a:spcAft>
              <a:buFont typeface="Arial" panose="020B0604020202020204" pitchFamily="34" charset="0"/>
              <a:buChar char="•"/>
            </a:pPr>
            <a:r>
              <a:rPr lang="en-GB" sz="1000">
                <a:latin typeface="Calibri" panose="020F0502020204030204" pitchFamily="34" charset="0"/>
              </a:rPr>
              <a:t>CDP analysis estimates that for many businesses scope 3 emissions are around 11 x greater than their direct emissions and for financial services entities financed emissions can be 700 x greater than their direct emissions.</a:t>
            </a:r>
          </a:p>
          <a:p>
            <a:pPr marL="0" indent="0" fontAlgn="ctr">
              <a:spcBef>
                <a:spcPts val="0"/>
              </a:spcBef>
              <a:spcAft>
                <a:spcPts val="0"/>
              </a:spcAft>
              <a:buFont typeface="Arial" panose="020B0604020202020204" pitchFamily="34" charset="0"/>
              <a:buNone/>
            </a:pPr>
            <a:endParaRPr lang="en-GB" sz="1000">
              <a:latin typeface="Calibri" panose="020F0502020204030204" pitchFamily="34" charset="0"/>
            </a:endParaRPr>
          </a:p>
          <a:p>
            <a:pPr marL="0" indent="0" fontAlgn="ctr">
              <a:spcBef>
                <a:spcPts val="0"/>
              </a:spcBef>
              <a:spcAft>
                <a:spcPts val="0"/>
              </a:spcAft>
              <a:buFont typeface="Arial" panose="020B0604020202020204" pitchFamily="34" charset="0"/>
              <a:buNone/>
            </a:pPr>
            <a:r>
              <a:rPr lang="en-GB" sz="1000">
                <a:latin typeface="Calibri" panose="020F0502020204030204" pitchFamily="34" charset="0"/>
              </a:rPr>
              <a:t>(these are just for reference)</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Scope 3 categories are: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purchased goods and services;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capital goods;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fuel- and energy-related activities;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upstream transportation and distribution;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waste generated in operations;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business travel;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employee commuting;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upstream leased assets;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downstream transportation and distribution;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processing of sold products;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use of sold product;</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end-of-life treatment of sold products;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downstream leased assets;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franchises; and </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alibri" panose="020F0502020204030204" pitchFamily="34" charset="0"/>
              </a:rPr>
              <a:t>investments.</a:t>
            </a:r>
          </a:p>
          <a:p>
            <a:pPr marL="171450" indent="-171450" fontAlgn="ctr">
              <a:spcBef>
                <a:spcPts val="0"/>
              </a:spcBef>
              <a:spcAft>
                <a:spcPts val="0"/>
              </a:spcAft>
              <a:buFont typeface="Arial" panose="020B0604020202020204" pitchFamily="34" charset="0"/>
              <a:buChar char="•"/>
            </a:pPr>
            <a:endParaRPr lang="en-NZ" sz="1000">
              <a:latin typeface="Calibri" panose="020F0502020204030204" pitchFamily="34" charset="0"/>
            </a:endParaRPr>
          </a:p>
          <a:p>
            <a:pPr fontAlgn="ctr">
              <a:spcBef>
                <a:spcPts val="0"/>
              </a:spcBef>
              <a:spcAft>
                <a:spcPts val="0"/>
              </a:spcAft>
            </a:pPr>
            <a:endParaRPr lang="en-NZ" sz="1000">
              <a:latin typeface="Calibri" panose="020F0502020204030204" pitchFamily="34" charset="0"/>
            </a:endParaRPr>
          </a:p>
        </p:txBody>
      </p:sp>
    </p:spTree>
    <p:extLst>
      <p:ext uri="{BB962C8B-B14F-4D97-AF65-F5344CB8AC3E}">
        <p14:creationId xmlns:p14="http://schemas.microsoft.com/office/powerpoint/2010/main" val="331168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sz="1200"/>
              <a:t>NZ CS 3 is a critically important part of the framework. It’s where the general requirements and principles for disclosure are housed.</a:t>
            </a:r>
          </a:p>
          <a:p>
            <a:endParaRPr lang="mi-NZ" sz="1200"/>
          </a:p>
          <a:p>
            <a:r>
              <a:rPr lang="mi-NZ" sz="1200"/>
              <a:t>To start with, NZ CS 3 is based on the ovearching principle of fair presentation.</a:t>
            </a:r>
            <a:r>
              <a:rPr lang="en-NZ" sz="1200">
                <a:effectLst/>
                <a:latin typeface="Arial" panose="020B0604020202020204" pitchFamily="34" charset="0"/>
                <a:ea typeface="DengXian" panose="02010600030101010101" pitchFamily="2" charset="-122"/>
                <a:cs typeface="Cordia New" panose="020B0304020202020204" pitchFamily="34" charset="-34"/>
              </a:rPr>
              <a:t> Fair presentation requires an entity to disclose </a:t>
            </a:r>
            <a:r>
              <a:rPr lang="en-NZ" sz="1200">
                <a:effectLst/>
                <a:latin typeface="Arial" panose="020B0604020202020204" pitchFamily="34" charset="0"/>
                <a:ea typeface="Times New Roman" panose="02020603050405020304" pitchFamily="18" charset="0"/>
                <a:cs typeface="Cordia New" panose="020B0304020202020204" pitchFamily="34" charset="-34"/>
              </a:rPr>
              <a:t>information</a:t>
            </a:r>
            <a:r>
              <a:rPr lang="en-NZ" sz="1200">
                <a:effectLst/>
                <a:latin typeface="Arial" panose="020B0604020202020204" pitchFamily="34" charset="0"/>
                <a:ea typeface="DengXian" panose="02010600030101010101" pitchFamily="2" charset="-122"/>
                <a:cs typeface="Cordia New" panose="020B0304020202020204" pitchFamily="34" charset="-34"/>
              </a:rPr>
              <a:t> in accordance with the principles in NZ CS 3 and the disclosure objectives and requirements across all three standards. </a:t>
            </a:r>
          </a:p>
          <a:p>
            <a:endParaRPr lang="en-NZ" sz="1200">
              <a:effectLst/>
              <a:latin typeface="Arial" panose="020B0604020202020204" pitchFamily="34" charset="0"/>
              <a:ea typeface="DengXian" panose="02010600030101010101" pitchFamily="2" charset="-122"/>
              <a:cs typeface="Cordia New" panose="020B0304020202020204" pitchFamily="34" charset="-34"/>
            </a:endParaRPr>
          </a:p>
          <a:p>
            <a:r>
              <a:rPr lang="en-NZ" sz="1200">
                <a:effectLst/>
                <a:latin typeface="Arial" panose="020B0604020202020204" pitchFamily="34" charset="0"/>
                <a:ea typeface="DengXian" panose="02010600030101010101" pitchFamily="2" charset="-122"/>
                <a:cs typeface="Cordia New" panose="020B0304020202020204" pitchFamily="34" charset="-34"/>
              </a:rPr>
              <a:t>It also contains general requirements which apply to all disclosures. This includes materiality, comparative information and the disclosures relating to methodologies, assumptions and estimation uncertainty.</a:t>
            </a:r>
            <a:endParaRPr lang="mi-NZ" sz="1200"/>
          </a:p>
          <a:p>
            <a:endParaRPr lang="mi-NZ" sz="1200"/>
          </a:p>
          <a:p>
            <a:r>
              <a:rPr lang="mi-NZ"/>
              <a:t>There are specific requirements relating to GHG emissions which I will go into a bit more detail on</a:t>
            </a:r>
          </a:p>
          <a:p>
            <a:endParaRPr lang="mi-NZ"/>
          </a:p>
          <a:p>
            <a:endParaRPr lang="mi-NZ"/>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8</a:t>
            </a:fld>
            <a:endParaRPr lang="en-NZ" altLang="en-US"/>
          </a:p>
        </p:txBody>
      </p:sp>
    </p:spTree>
    <p:extLst>
      <p:ext uri="{BB962C8B-B14F-4D97-AF65-F5344CB8AC3E}">
        <p14:creationId xmlns:p14="http://schemas.microsoft.com/office/powerpoint/2010/main" val="267336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a:solidFill>
                <a:srgbClr val="000000"/>
              </a:solidFill>
              <a:latin typeface="Arial" panose="020B0604020202020204" pitchFamily="34" charset="0"/>
            </a:endParaRPr>
          </a:p>
          <a:p>
            <a:r>
              <a:rPr lang="en-GB" sz="1800" b="0" i="0" u="none" strike="noStrike" baseline="0">
                <a:solidFill>
                  <a:srgbClr val="000000"/>
                </a:solidFill>
                <a:latin typeface="Arial" panose="020B0604020202020204" pitchFamily="34" charset="0"/>
              </a:rPr>
              <a:t>The purpose of these disclosures is to ensure that an entity provides enough information for primary users to be able to understand how they have measured their GHG emissions. </a:t>
            </a:r>
          </a:p>
          <a:p>
            <a:endParaRPr lang="en-GB" sz="1800" b="0" i="0" u="none" strike="noStrike" baseline="0">
              <a:solidFill>
                <a:srgbClr val="000000"/>
              </a:solidFill>
              <a:latin typeface="Arial" panose="020B0604020202020204" pitchFamily="34" charset="0"/>
            </a:endParaRPr>
          </a:p>
          <a:p>
            <a:r>
              <a:rPr lang="en-GB" sz="1800" b="0" i="0" u="none" strike="noStrike" baseline="0">
                <a:solidFill>
                  <a:srgbClr val="000000"/>
                </a:solidFill>
                <a:latin typeface="Arial" panose="020B0604020202020204" pitchFamily="34" charset="0"/>
              </a:rPr>
              <a:t>These disclosure requirements have been informed by reporting requirements of the GHG Protocol, ISO 14064-1:2018 and ISAE NZ 3410. </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9</a:t>
            </a:fld>
            <a:endParaRPr lang="en-NZ" altLang="en-US"/>
          </a:p>
        </p:txBody>
      </p:sp>
    </p:spTree>
    <p:extLst>
      <p:ext uri="{BB962C8B-B14F-4D97-AF65-F5344CB8AC3E}">
        <p14:creationId xmlns:p14="http://schemas.microsoft.com/office/powerpoint/2010/main" val="149483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075" y="4924989"/>
            <a:ext cx="5683914" cy="4353826"/>
          </a:xfrm>
        </p:spPr>
        <p:txBody>
          <a:bodyPr/>
          <a:lstStyle/>
          <a:p>
            <a:pPr fontAlgn="ctr">
              <a:spcBef>
                <a:spcPts val="0"/>
              </a:spcBef>
              <a:spcAft>
                <a:spcPts val="0"/>
              </a:spcAft>
            </a:pPr>
            <a:r>
              <a:rPr lang="en-NZ" sz="1000">
                <a:latin typeface="Calibri" panose="020F0502020204030204" pitchFamily="34" charset="0"/>
              </a:rPr>
              <a:t>The final section of the proposed standard - assurance</a:t>
            </a:r>
          </a:p>
          <a:p>
            <a:pPr fontAlgn="ctr">
              <a:spcBef>
                <a:spcPts val="0"/>
              </a:spcBef>
              <a:spcAft>
                <a:spcPts val="0"/>
              </a:spcAft>
            </a:pPr>
            <a:r>
              <a:rPr lang="en-NZ" sz="1000">
                <a:latin typeface="Calibri" panose="020F0502020204030204" pitchFamily="34" charset="0"/>
              </a:rPr>
              <a:t>The legislation says that greenhouse gas emissions must be assured for periods ending on or after 27 October 2024 and we are proposing limited assurance</a:t>
            </a:r>
          </a:p>
          <a:p>
            <a:pPr fontAlgn="ctr">
              <a:spcBef>
                <a:spcPts val="0"/>
              </a:spcBef>
              <a:spcAft>
                <a:spcPts val="0"/>
              </a:spcAft>
            </a:pPr>
            <a:endParaRPr lang="en-NZ" sz="1000">
              <a:latin typeface="Calibri" panose="020F0502020204030204" pitchFamily="34" charset="0"/>
            </a:endParaRPr>
          </a:p>
          <a:p>
            <a:pPr fontAlgn="ctr">
              <a:spcBef>
                <a:spcPts val="0"/>
              </a:spcBef>
              <a:spcAft>
                <a:spcPts val="0"/>
              </a:spcAft>
            </a:pPr>
            <a:r>
              <a:rPr lang="en-NZ" sz="1000">
                <a:latin typeface="Calibri" panose="020F0502020204030204" pitchFamily="34" charset="0"/>
              </a:rPr>
              <a:t>The assurance will cover</a:t>
            </a:r>
          </a:p>
          <a:p>
            <a:pPr marL="171450" indent="-171450" fontAlgn="ctr">
              <a:spcBef>
                <a:spcPts val="0"/>
              </a:spcBef>
              <a:spcAft>
                <a:spcPts val="0"/>
              </a:spcAft>
              <a:buFont typeface="Arial" panose="020B0604020202020204" pitchFamily="34" charset="0"/>
              <a:buChar char="•"/>
            </a:pPr>
            <a:r>
              <a:rPr lang="en-NZ" sz="1000">
                <a:latin typeface="Calibri" panose="020F0502020204030204" pitchFamily="34" charset="0"/>
              </a:rPr>
              <a:t>the disclosed scope 1, 2 &amp; 3 emissions, </a:t>
            </a:r>
          </a:p>
          <a:p>
            <a:pPr marL="171450" indent="-171450" fontAlgn="ctr">
              <a:spcBef>
                <a:spcPts val="0"/>
              </a:spcBef>
              <a:spcAft>
                <a:spcPts val="0"/>
              </a:spcAft>
              <a:buFont typeface="Arial" panose="020B0604020202020204" pitchFamily="34" charset="0"/>
              <a:buChar char="•"/>
            </a:pPr>
            <a:r>
              <a:rPr lang="en-NZ" sz="1000">
                <a:latin typeface="Calibri" panose="020F0502020204030204" pitchFamily="34" charset="0"/>
              </a:rPr>
              <a:t>the additional requirements around standard used, consolidation approach and exclusions</a:t>
            </a:r>
          </a:p>
          <a:p>
            <a:pPr marL="171450" indent="-171450" fontAlgn="ctr">
              <a:spcBef>
                <a:spcPts val="0"/>
              </a:spcBef>
              <a:spcAft>
                <a:spcPts val="0"/>
              </a:spcAft>
              <a:buFont typeface="Arial" panose="020B0604020202020204" pitchFamily="34" charset="0"/>
              <a:buChar char="•"/>
            </a:pPr>
            <a:r>
              <a:rPr lang="en-NZ" sz="1000">
                <a:latin typeface="Calibri" panose="020F0502020204030204" pitchFamily="34" charset="0"/>
              </a:rPr>
              <a:t>as well as the methodology, assumption and uncertainty disclosures requirements in NZ CS 3</a:t>
            </a:r>
          </a:p>
          <a:p>
            <a:pPr marL="171450" indent="-171450" fontAlgn="ctr">
              <a:spcBef>
                <a:spcPts val="0"/>
              </a:spcBef>
              <a:spcAft>
                <a:spcPts val="0"/>
              </a:spcAft>
              <a:buFont typeface="Arial" panose="020B0604020202020204" pitchFamily="34" charset="0"/>
              <a:buChar char="•"/>
            </a:pPr>
            <a:endParaRPr lang="en-NZ" sz="1000">
              <a:latin typeface="Calibri" panose="020F0502020204030204" pitchFamily="34" charset="0"/>
            </a:endParaRPr>
          </a:p>
          <a:p>
            <a:pPr marL="0" indent="0" fontAlgn="ctr">
              <a:spcBef>
                <a:spcPts val="0"/>
              </a:spcBef>
              <a:spcAft>
                <a:spcPts val="0"/>
              </a:spcAft>
              <a:buFont typeface="Arial" panose="020B0604020202020204" pitchFamily="34" charset="0"/>
              <a:buNone/>
            </a:pPr>
            <a:endParaRPr lang="en-NZ" sz="1000">
              <a:latin typeface="Calibri" panose="020F0502020204030204" pitchFamily="34" charset="0"/>
            </a:endParaRPr>
          </a:p>
        </p:txBody>
      </p:sp>
    </p:spTree>
    <p:extLst>
      <p:ext uri="{BB962C8B-B14F-4D97-AF65-F5344CB8AC3E}">
        <p14:creationId xmlns:p14="http://schemas.microsoft.com/office/powerpoint/2010/main" val="2607747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F11241D5-5858-714F-A915-55AC2344B5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90"/>
            <a:ext cx="9144000" cy="5141610"/>
          </a:xfrm>
          <a:prstGeom prst="rect">
            <a:avLst/>
          </a:prstGeom>
        </p:spPr>
      </p:pic>
      <p:sp>
        <p:nvSpPr>
          <p:cNvPr id="5" name="Text Placeholder 17">
            <a:extLst>
              <a:ext uri="{FF2B5EF4-FFF2-40B4-BE49-F238E27FC236}">
                <a16:creationId xmlns:a16="http://schemas.microsoft.com/office/drawing/2014/main" id="{3487D60D-746C-364E-949F-141F075805F2}"/>
              </a:ext>
            </a:extLst>
          </p:cNvPr>
          <p:cNvSpPr>
            <a:spLocks noGrp="1"/>
          </p:cNvSpPr>
          <p:nvPr>
            <p:ph type="body" sz="quarter" idx="13"/>
          </p:nvPr>
        </p:nvSpPr>
        <p:spPr>
          <a:xfrm>
            <a:off x="462216" y="1427355"/>
            <a:ext cx="5663521" cy="107795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9CA492CD-1D9F-C54E-83C7-E83F03B35520}"/>
              </a:ext>
            </a:extLst>
          </p:cNvPr>
          <p:cNvSpPr>
            <a:spLocks noGrp="1"/>
          </p:cNvSpPr>
          <p:nvPr>
            <p:ph type="body" sz="quarter" idx="14"/>
          </p:nvPr>
        </p:nvSpPr>
        <p:spPr>
          <a:xfrm>
            <a:off x="462216" y="2571750"/>
            <a:ext cx="4236164" cy="1862675"/>
          </a:xfrm>
          <a:prstGeom prst="rect">
            <a:avLst/>
          </a:prstGeom>
        </p:spPr>
        <p:txBody>
          <a:bodyPr/>
          <a:lstStyle>
            <a:lvl1pPr marL="0" indent="0">
              <a:buNone/>
              <a:defRPr sz="2000" b="0"/>
            </a:lvl1pPr>
          </a:lstStyle>
          <a:p>
            <a:pPr lvl="0"/>
            <a:r>
              <a:rPr lang="en-US"/>
              <a:t>Click to edit Master text styles</a:t>
            </a:r>
          </a:p>
        </p:txBody>
      </p:sp>
    </p:spTree>
    <p:extLst>
      <p:ext uri="{BB962C8B-B14F-4D97-AF65-F5344CB8AC3E}">
        <p14:creationId xmlns:p14="http://schemas.microsoft.com/office/powerpoint/2010/main" val="336411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27A2-F270-E242-A996-EE6E51BEF4A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BE62FDC-47F3-764E-8D7B-7C2674B375DA}"/>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descr="A picture containing diagram&#10;&#10;Description automatically generated">
            <a:extLst>
              <a:ext uri="{FF2B5EF4-FFF2-40B4-BE49-F238E27FC236}">
                <a16:creationId xmlns:a16="http://schemas.microsoft.com/office/drawing/2014/main" id="{B94FB4F1-FBEA-7E40-966E-55B24CB2A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90"/>
            <a:ext cx="9144000" cy="5141610"/>
          </a:xfrm>
          <a:prstGeom prst="rect">
            <a:avLst/>
          </a:prstGeom>
        </p:spPr>
      </p:pic>
      <p:sp>
        <p:nvSpPr>
          <p:cNvPr id="5" name="Text Placeholder 17">
            <a:extLst>
              <a:ext uri="{FF2B5EF4-FFF2-40B4-BE49-F238E27FC236}">
                <a16:creationId xmlns:a16="http://schemas.microsoft.com/office/drawing/2014/main" id="{877C5875-73AD-3F45-9F8C-BCF06A2699FB}"/>
              </a:ext>
            </a:extLst>
          </p:cNvPr>
          <p:cNvSpPr>
            <a:spLocks noGrp="1"/>
          </p:cNvSpPr>
          <p:nvPr>
            <p:ph type="body" sz="quarter" idx="13"/>
          </p:nvPr>
        </p:nvSpPr>
        <p:spPr>
          <a:xfrm>
            <a:off x="462216" y="817749"/>
            <a:ext cx="5369241" cy="107795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C53C0A67-086D-C34C-B27F-DB3E4CBC22D6}"/>
              </a:ext>
            </a:extLst>
          </p:cNvPr>
          <p:cNvSpPr>
            <a:spLocks noGrp="1"/>
          </p:cNvSpPr>
          <p:nvPr>
            <p:ph type="body" sz="quarter" idx="14"/>
          </p:nvPr>
        </p:nvSpPr>
        <p:spPr>
          <a:xfrm>
            <a:off x="462216" y="1962144"/>
            <a:ext cx="3954509" cy="2425826"/>
          </a:xfrm>
          <a:prstGeom prst="rect">
            <a:avLst/>
          </a:prstGeom>
        </p:spPr>
        <p:txBody>
          <a:bodyPr/>
          <a:lstStyle>
            <a:lvl1pPr marL="0" indent="0">
              <a:buNone/>
              <a:defRPr sz="2000" b="0"/>
            </a:lvl1pPr>
          </a:lstStyle>
          <a:p>
            <a:pPr lvl="0"/>
            <a:r>
              <a:rPr lang="en-US"/>
              <a:t>Click to edit Master text styles</a:t>
            </a:r>
          </a:p>
        </p:txBody>
      </p:sp>
      <p:sp>
        <p:nvSpPr>
          <p:cNvPr id="7" name="Rectangle 6">
            <a:extLst>
              <a:ext uri="{FF2B5EF4-FFF2-40B4-BE49-F238E27FC236}">
                <a16:creationId xmlns:a16="http://schemas.microsoft.com/office/drawing/2014/main" id="{AEA75806-B8B9-5346-93FA-171C58C9A9E7}"/>
              </a:ext>
            </a:extLst>
          </p:cNvPr>
          <p:cNvSpPr/>
          <p:nvPr userDrawn="1"/>
        </p:nvSpPr>
        <p:spPr bwMode="auto">
          <a:xfrm>
            <a:off x="270294" y="274638"/>
            <a:ext cx="4054415" cy="593754"/>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7559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FBFBE1-00E7-0846-AB37-32812A0CE4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100" r="3344"/>
          <a:stretch/>
        </p:blipFill>
        <p:spPr>
          <a:xfrm>
            <a:off x="180000" y="0"/>
            <a:ext cx="8964000" cy="850696"/>
          </a:xfrm>
          <a:prstGeom prst="rect">
            <a:avLst/>
          </a:prstGeom>
        </p:spPr>
      </p:pic>
      <p:sp>
        <p:nvSpPr>
          <p:cNvPr id="3" name="Slide Number Placeholder 2">
            <a:extLst>
              <a:ext uri="{FF2B5EF4-FFF2-40B4-BE49-F238E27FC236}">
                <a16:creationId xmlns:a16="http://schemas.microsoft.com/office/drawing/2014/main" id="{C78A073E-DA97-C143-8F68-A24F8D0C873D}"/>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sp>
        <p:nvSpPr>
          <p:cNvPr id="8" name="Text Placeholder 17">
            <a:extLst>
              <a:ext uri="{FF2B5EF4-FFF2-40B4-BE49-F238E27FC236}">
                <a16:creationId xmlns:a16="http://schemas.microsoft.com/office/drawing/2014/main" id="{D4717D95-265F-FF4E-A0D3-8A10F6ACF63E}"/>
              </a:ext>
            </a:extLst>
          </p:cNvPr>
          <p:cNvSpPr>
            <a:spLocks noGrp="1"/>
          </p:cNvSpPr>
          <p:nvPr>
            <p:ph type="body" sz="quarter" idx="13"/>
          </p:nvPr>
        </p:nvSpPr>
        <p:spPr>
          <a:xfrm>
            <a:off x="521209" y="411840"/>
            <a:ext cx="4239255" cy="481457"/>
          </a:xfrm>
          <a:prstGeom prst="rect">
            <a:avLst/>
          </a:prstGeom>
        </p:spPr>
        <p:txBody>
          <a:bodyPr/>
          <a:lstStyle>
            <a:lvl1pPr marL="0" indent="0" fontAlgn="b">
              <a:lnSpc>
                <a:spcPct val="100000"/>
              </a:lnSpc>
              <a:buNone/>
              <a:defRPr sz="2100" b="1"/>
            </a:lvl1pPr>
          </a:lstStyle>
          <a:p>
            <a:pPr lvl="0"/>
            <a:r>
              <a:rPr lang="en-US"/>
              <a:t>Click to edit Master text styles</a:t>
            </a:r>
          </a:p>
        </p:txBody>
      </p:sp>
      <p:sp>
        <p:nvSpPr>
          <p:cNvPr id="9" name="Content Placeholder 2">
            <a:extLst>
              <a:ext uri="{FF2B5EF4-FFF2-40B4-BE49-F238E27FC236}">
                <a16:creationId xmlns:a16="http://schemas.microsoft.com/office/drawing/2014/main" id="{6DA228D1-1781-9C42-A1B2-D17D81893723}"/>
              </a:ext>
            </a:extLst>
          </p:cNvPr>
          <p:cNvSpPr>
            <a:spLocks noGrp="1"/>
          </p:cNvSpPr>
          <p:nvPr>
            <p:ph idx="1"/>
          </p:nvPr>
        </p:nvSpPr>
        <p:spPr>
          <a:xfrm>
            <a:off x="484632" y="1172497"/>
            <a:ext cx="6107897" cy="355916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Tree>
    <p:extLst>
      <p:ext uri="{BB962C8B-B14F-4D97-AF65-F5344CB8AC3E}">
        <p14:creationId xmlns:p14="http://schemas.microsoft.com/office/powerpoint/2010/main" val="346601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Title&amp;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761660"/>
            <a:ext cx="6107897"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6107897"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8" name="Picture 7">
            <a:extLst>
              <a:ext uri="{FF2B5EF4-FFF2-40B4-BE49-F238E27FC236}">
                <a16:creationId xmlns:a16="http://schemas.microsoft.com/office/drawing/2014/main" id="{F4F3D665-4BC3-EF4E-B6C3-2610D8752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393550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8227368" cy="2970000"/>
          </a:xfrm>
          <a:prstGeom prst="rect">
            <a:avLst/>
          </a:prstGeom>
        </p:spPr>
        <p:txBody>
          <a:bodyPr numCol="2"/>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8227368"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258906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4706800"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4706800"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7" name="Picture 6" descr="A green circle with text&#10;&#10;Description automatically generated with low confidence">
            <a:extLst>
              <a:ext uri="{FF2B5EF4-FFF2-40B4-BE49-F238E27FC236}">
                <a16:creationId xmlns:a16="http://schemas.microsoft.com/office/drawing/2014/main" id="{3B52EEC9-BBB7-AC4F-8A9B-16F886EE8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7090" y="1042391"/>
            <a:ext cx="3454400" cy="3860800"/>
          </a:xfrm>
          <a:prstGeom prst="rect">
            <a:avLst/>
          </a:prstGeom>
        </p:spPr>
      </p:pic>
    </p:spTree>
    <p:extLst>
      <p:ext uri="{BB962C8B-B14F-4D97-AF65-F5344CB8AC3E}">
        <p14:creationId xmlns:p14="http://schemas.microsoft.com/office/powerpoint/2010/main" val="138471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A1BEB-07DA-AC42-B266-819A5F739717}"/>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a:extLst>
              <a:ext uri="{FF2B5EF4-FFF2-40B4-BE49-F238E27FC236}">
                <a16:creationId xmlns:a16="http://schemas.microsoft.com/office/drawing/2014/main" id="{2CD29D86-66ED-5342-B1B3-991CBD3FB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850"/>
            <a:ext cx="9144000" cy="867017"/>
          </a:xfrm>
          <a:prstGeom prst="rect">
            <a:avLst/>
          </a:prstGeom>
        </p:spPr>
      </p:pic>
      <p:sp>
        <p:nvSpPr>
          <p:cNvPr id="5" name="Table Placeholder 15">
            <a:extLst>
              <a:ext uri="{FF2B5EF4-FFF2-40B4-BE49-F238E27FC236}">
                <a16:creationId xmlns:a16="http://schemas.microsoft.com/office/drawing/2014/main" id="{62467C31-7487-3B4E-BE2F-2E5F90836F38}"/>
              </a:ext>
            </a:extLst>
          </p:cNvPr>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6" name="Text Placeholder 17">
            <a:extLst>
              <a:ext uri="{FF2B5EF4-FFF2-40B4-BE49-F238E27FC236}">
                <a16:creationId xmlns:a16="http://schemas.microsoft.com/office/drawing/2014/main" id="{DE6A3071-0E11-CA47-BFFB-32A7333894B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pic>
        <p:nvPicPr>
          <p:cNvPr id="7" name="Picture 6">
            <a:extLst>
              <a:ext uri="{FF2B5EF4-FFF2-40B4-BE49-F238E27FC236}">
                <a16:creationId xmlns:a16="http://schemas.microsoft.com/office/drawing/2014/main" id="{5397C4A8-BA72-A641-A81C-4BCBFEFBB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82600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012C70-3071-754C-B842-A576E3509833}"/>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5" name="Picture 4" descr="A picture containing kitchenware, strainer, bathroom, several&#10;&#10;Description automatically generated">
            <a:extLst>
              <a:ext uri="{FF2B5EF4-FFF2-40B4-BE49-F238E27FC236}">
                <a16:creationId xmlns:a16="http://schemas.microsoft.com/office/drawing/2014/main" id="{FF730134-8B5B-2147-B7F8-88EC7FC08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2649" y="3108137"/>
            <a:ext cx="3681351" cy="2035363"/>
          </a:xfrm>
          <a:prstGeom prst="rect">
            <a:avLst/>
          </a:prstGeom>
        </p:spPr>
      </p:pic>
      <p:sp>
        <p:nvSpPr>
          <p:cNvPr id="6" name="Table Placeholder 15">
            <a:extLst>
              <a:ext uri="{FF2B5EF4-FFF2-40B4-BE49-F238E27FC236}">
                <a16:creationId xmlns:a16="http://schemas.microsoft.com/office/drawing/2014/main" id="{AA28B5C9-47AB-3640-9136-88012114E65F}"/>
              </a:ext>
            </a:extLst>
          </p:cNvPr>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7" name="Text Placeholder 17">
            <a:extLst>
              <a:ext uri="{FF2B5EF4-FFF2-40B4-BE49-F238E27FC236}">
                <a16:creationId xmlns:a16="http://schemas.microsoft.com/office/drawing/2014/main" id="{6BE89581-2102-3145-A87D-FF0DDB9E4DE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pic>
        <p:nvPicPr>
          <p:cNvPr id="8" name="Picture 7">
            <a:extLst>
              <a:ext uri="{FF2B5EF4-FFF2-40B4-BE49-F238E27FC236}">
                <a16:creationId xmlns:a16="http://schemas.microsoft.com/office/drawing/2014/main" id="{55D5DC72-9D70-C940-9B87-5E3FB0C46E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331463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amp;Content">
    <p:spTree>
      <p:nvGrpSpPr>
        <p:cNvPr id="1" name=""/>
        <p:cNvGrpSpPr/>
        <p:nvPr/>
      </p:nvGrpSpPr>
      <p:grpSpPr>
        <a:xfrm>
          <a:off x="0" y="0"/>
          <a:ext cx="0" cy="0"/>
          <a:chOff x="0" y="0"/>
          <a:chExt cx="0" cy="0"/>
        </a:xfrm>
      </p:grpSpPr>
      <p:sp>
        <p:nvSpPr>
          <p:cNvPr id="16" name="Table Placeholder 15"/>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18" name="Text Placeholder 17"/>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
        <p:nvSpPr>
          <p:cNvPr id="4" name="Slide Number Placeholder 1">
            <a:extLst>
              <a:ext uri="{FF2B5EF4-FFF2-40B4-BE49-F238E27FC236}">
                <a16:creationId xmlns:a16="http://schemas.microsoft.com/office/drawing/2014/main" id="{2798C334-6FCF-485A-99C8-65FAAB8CC9D5}"/>
              </a:ext>
            </a:extLst>
          </p:cNvPr>
          <p:cNvSpPr>
            <a:spLocks noGrp="1"/>
          </p:cNvSpPr>
          <p:nvPr>
            <p:ph type="sldNum" sz="quarter" idx="14"/>
          </p:nvPr>
        </p:nvSpPr>
        <p:spPr/>
        <p:txBody>
          <a:bodyPr/>
          <a:lstStyle>
            <a:lvl1pPr>
              <a:defRPr/>
            </a:lvl1pPr>
          </a:lstStyle>
          <a:p>
            <a:fld id="{1D68681B-87EC-4BA2-BD3B-A2A2324EC362}" type="slidenum">
              <a:rPr lang="en-NZ" altLang="en-US"/>
              <a:pPr/>
              <a:t>‹#›</a:t>
            </a:fld>
            <a:endParaRPr lang="en-NZ" altLang="en-US"/>
          </a:p>
        </p:txBody>
      </p:sp>
    </p:spTree>
    <p:extLst>
      <p:ext uri="{BB962C8B-B14F-4D97-AF65-F5344CB8AC3E}">
        <p14:creationId xmlns:p14="http://schemas.microsoft.com/office/powerpoint/2010/main" val="2520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68E42-2492-4FD1-BBFA-203A4E5C8CCB}"/>
              </a:ext>
            </a:extLst>
          </p:cNvPr>
          <p:cNvSpPr>
            <a:spLocks noGrp="1"/>
          </p:cNvSpPr>
          <p:nvPr>
            <p:ph type="sldNum" sz="quarter" idx="4"/>
          </p:nvPr>
        </p:nvSpPr>
        <p:spPr>
          <a:xfrm>
            <a:off x="6654800" y="4866085"/>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latin typeface="Calibri" panose="020F0502020204030204" pitchFamily="34" charset="0"/>
              </a:defRPr>
            </a:lvl1pPr>
          </a:lstStyle>
          <a:p>
            <a:fld id="{802A16F9-4D44-47C7-BF06-FFE7750A8ED4}" type="slidenum">
              <a:rPr lang="en-NZ" altLang="en-US"/>
              <a:pPr/>
              <a:t>‹#›</a:t>
            </a:fld>
            <a:endParaRPr lang="en-NZ" altLang="en-US"/>
          </a:p>
        </p:txBody>
      </p:sp>
    </p:spTree>
  </p:cSld>
  <p:clrMap bg1="lt1" tx1="dk1" bg2="lt2" tx2="dk2" accent1="accent1" accent2="accent2" accent3="accent3" accent4="accent4" accent5="accent5" accent6="accent6" hlink="hlink" folHlink="folHlink"/>
  <p:sldLayoutIdLst>
    <p:sldLayoutId id="2147483944" r:id="rId1"/>
    <p:sldLayoutId id="2147483954" r:id="rId2"/>
    <p:sldLayoutId id="2147483948" r:id="rId3"/>
    <p:sldLayoutId id="2147483947" r:id="rId4"/>
    <p:sldLayoutId id="2147483953" r:id="rId5"/>
    <p:sldLayoutId id="2147483951" r:id="rId6"/>
    <p:sldLayoutId id="2147483949" r:id="rId7"/>
    <p:sldLayoutId id="2147483950" r:id="rId8"/>
    <p:sldLayoutId id="2147483945" r:id="rId9"/>
  </p:sldLayoutIdLst>
  <p:hf hdr="0" ftr="0" dt="0"/>
  <p:txStyles>
    <p:titleStyle>
      <a:lvl1pPr algn="l" rtl="0" eaLnBrk="1" fontAlgn="base" hangingPunct="1">
        <a:spcBef>
          <a:spcPct val="0"/>
        </a:spcBef>
        <a:spcAft>
          <a:spcPct val="0"/>
        </a:spcAft>
        <a:defRPr sz="2700">
          <a:solidFill>
            <a:schemeClr val="bg1"/>
          </a:solidFill>
          <a:latin typeface="+mj-lt"/>
          <a:ea typeface="+mj-ea"/>
          <a:cs typeface="+mj-cs"/>
        </a:defRPr>
      </a:lvl1pPr>
      <a:lvl2pPr algn="l" rtl="0" eaLnBrk="1" fontAlgn="base" hangingPunct="1">
        <a:spcBef>
          <a:spcPct val="0"/>
        </a:spcBef>
        <a:spcAft>
          <a:spcPct val="0"/>
        </a:spcAft>
        <a:defRPr sz="2700">
          <a:solidFill>
            <a:schemeClr val="bg1"/>
          </a:solidFill>
          <a:latin typeface="Calibri" panose="020F0502020204030204" pitchFamily="34" charset="0"/>
        </a:defRPr>
      </a:lvl2pPr>
      <a:lvl3pPr algn="l" rtl="0" eaLnBrk="1" fontAlgn="base" hangingPunct="1">
        <a:spcBef>
          <a:spcPct val="0"/>
        </a:spcBef>
        <a:spcAft>
          <a:spcPct val="0"/>
        </a:spcAft>
        <a:defRPr sz="2700">
          <a:solidFill>
            <a:schemeClr val="bg1"/>
          </a:solidFill>
          <a:latin typeface="Calibri" panose="020F0502020204030204" pitchFamily="34" charset="0"/>
        </a:defRPr>
      </a:lvl3pPr>
      <a:lvl4pPr algn="l" rtl="0" eaLnBrk="1" fontAlgn="base" hangingPunct="1">
        <a:spcBef>
          <a:spcPct val="0"/>
        </a:spcBef>
        <a:spcAft>
          <a:spcPct val="0"/>
        </a:spcAft>
        <a:defRPr sz="2700">
          <a:solidFill>
            <a:schemeClr val="bg1"/>
          </a:solidFill>
          <a:latin typeface="Calibri" panose="020F0502020204030204" pitchFamily="34" charset="0"/>
        </a:defRPr>
      </a:lvl4pPr>
      <a:lvl5pPr algn="l" rtl="0" eaLnBrk="1" fontAlgn="base" hangingPunct="1">
        <a:spcBef>
          <a:spcPct val="0"/>
        </a:spcBef>
        <a:spcAft>
          <a:spcPct val="0"/>
        </a:spcAft>
        <a:defRPr sz="2700">
          <a:solidFill>
            <a:schemeClr val="bg1"/>
          </a:solidFill>
          <a:latin typeface="Calibri" panose="020F0502020204030204" pitchFamily="34" charset="0"/>
        </a:defRPr>
      </a:lvl5pPr>
      <a:lvl6pPr marL="342900" algn="l" rtl="0" eaLnBrk="1" fontAlgn="base" hangingPunct="1">
        <a:spcBef>
          <a:spcPct val="0"/>
        </a:spcBef>
        <a:spcAft>
          <a:spcPct val="0"/>
        </a:spcAft>
        <a:defRPr sz="3300">
          <a:solidFill>
            <a:srgbClr val="00254F"/>
          </a:solidFill>
          <a:latin typeface="Arial" charset="0"/>
        </a:defRPr>
      </a:lvl6pPr>
      <a:lvl7pPr marL="685800" algn="l" rtl="0" eaLnBrk="1" fontAlgn="base" hangingPunct="1">
        <a:spcBef>
          <a:spcPct val="0"/>
        </a:spcBef>
        <a:spcAft>
          <a:spcPct val="0"/>
        </a:spcAft>
        <a:defRPr sz="3300">
          <a:solidFill>
            <a:srgbClr val="00254F"/>
          </a:solidFill>
          <a:latin typeface="Arial" charset="0"/>
        </a:defRPr>
      </a:lvl7pPr>
      <a:lvl8pPr marL="1028700" algn="l" rtl="0" eaLnBrk="1" fontAlgn="base" hangingPunct="1">
        <a:spcBef>
          <a:spcPct val="0"/>
        </a:spcBef>
        <a:spcAft>
          <a:spcPct val="0"/>
        </a:spcAft>
        <a:defRPr sz="3300">
          <a:solidFill>
            <a:srgbClr val="00254F"/>
          </a:solidFill>
          <a:latin typeface="Arial" charset="0"/>
        </a:defRPr>
      </a:lvl8pPr>
      <a:lvl9pPr marL="1371600" algn="l" rtl="0" eaLnBrk="1" fontAlgn="base" hangingPunct="1">
        <a:spcBef>
          <a:spcPct val="0"/>
        </a:spcBef>
        <a:spcAft>
          <a:spcPct val="0"/>
        </a:spcAft>
        <a:defRPr sz="3300">
          <a:solidFill>
            <a:srgbClr val="00254F"/>
          </a:solidFill>
          <a:latin typeface="Arial" charset="0"/>
        </a:defRPr>
      </a:lvl9pPr>
    </p:titleStyle>
    <p:bodyStyle>
      <a:lvl1pPr marL="269081" indent="-269081" algn="l" defTabSz="269081" rtl="0" eaLnBrk="1" fontAlgn="base" hangingPunct="1">
        <a:lnSpc>
          <a:spcPct val="110000"/>
        </a:lnSpc>
        <a:spcBef>
          <a:spcPts val="150"/>
        </a:spcBef>
        <a:spcAft>
          <a:spcPts val="300"/>
        </a:spcAft>
        <a:buClr>
          <a:srgbClr val="3E403A"/>
        </a:buClr>
        <a:buFont typeface="Arial" panose="020B0604020202020204" pitchFamily="34" charset="0"/>
        <a:buChar char="•"/>
        <a:defRPr sz="1800">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hyperlink" Target="https://www.linkedin.com/company/external-reporting-board/mycompany/?viewAsMember=tru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xrb.govt.nz/" TargetMode="External"/><Relationship Id="rId5" Type="http://schemas.openxmlformats.org/officeDocument/2006/relationships/hyperlink" Target="mailto:climate@xrb.govt.nz" TargetMode="External"/><Relationship Id="rId4" Type="http://schemas.openxmlformats.org/officeDocument/2006/relationships/hyperlink" Target="https://www.xrb.govt.nz/standards/climate-related-disclosures/consultatio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linkedin.com/in/misha-pieters-44299a4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assurance@xrb.govt.nz"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xrb.govt.nz/sign-u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1A800E-DDCF-914B-BFFB-96A1E9DACF26}"/>
              </a:ext>
            </a:extLst>
          </p:cNvPr>
          <p:cNvSpPr>
            <a:spLocks noGrp="1"/>
          </p:cNvSpPr>
          <p:nvPr>
            <p:ph type="body" sz="quarter" idx="13"/>
          </p:nvPr>
        </p:nvSpPr>
        <p:spPr>
          <a:xfrm>
            <a:off x="394253" y="1493799"/>
            <a:ext cx="5663521" cy="1077951"/>
          </a:xfrm>
        </p:spPr>
        <p:txBody>
          <a:bodyPr/>
          <a:lstStyle/>
          <a:p>
            <a:r>
              <a:rPr lang="en-US" b="1" i="0">
                <a:solidFill>
                  <a:srgbClr val="3F403A"/>
                </a:solidFill>
                <a:effectLst/>
                <a:latin typeface="var(--montserrat)"/>
              </a:rPr>
              <a:t>Shaping Assurance over Greenhouse Gas Emissions Disclosures</a:t>
            </a:r>
          </a:p>
          <a:p>
            <a:endParaRPr lang="en-US"/>
          </a:p>
        </p:txBody>
      </p:sp>
      <p:sp>
        <p:nvSpPr>
          <p:cNvPr id="4" name="Text Placeholder 3">
            <a:extLst>
              <a:ext uri="{FF2B5EF4-FFF2-40B4-BE49-F238E27FC236}">
                <a16:creationId xmlns:a16="http://schemas.microsoft.com/office/drawing/2014/main" id="{943A3309-6AE7-9642-8C91-E0FDA1EB29AA}"/>
              </a:ext>
            </a:extLst>
          </p:cNvPr>
          <p:cNvSpPr>
            <a:spLocks noGrp="1"/>
          </p:cNvSpPr>
          <p:nvPr>
            <p:ph type="body" sz="quarter" idx="14"/>
          </p:nvPr>
        </p:nvSpPr>
        <p:spPr>
          <a:xfrm>
            <a:off x="452949" y="4274109"/>
            <a:ext cx="4236164" cy="505082"/>
          </a:xfrm>
        </p:spPr>
        <p:txBody>
          <a:bodyPr/>
          <a:lstStyle/>
          <a:p>
            <a:r>
              <a:rPr lang="en-US"/>
              <a:t>September 2022</a:t>
            </a:r>
          </a:p>
        </p:txBody>
      </p:sp>
      <p:sp>
        <p:nvSpPr>
          <p:cNvPr id="2" name="Slide Number Placeholder 1">
            <a:extLst>
              <a:ext uri="{FF2B5EF4-FFF2-40B4-BE49-F238E27FC236}">
                <a16:creationId xmlns:a16="http://schemas.microsoft.com/office/drawing/2014/main" id="{2B2CF285-D681-3444-B078-EC8584CDA2CB}"/>
              </a:ext>
            </a:extLst>
          </p:cNvPr>
          <p:cNvSpPr>
            <a:spLocks noGrp="1"/>
          </p:cNvSpPr>
          <p:nvPr>
            <p:ph type="sldNum" sz="quarter" idx="4294967295"/>
          </p:nvPr>
        </p:nvSpPr>
        <p:spPr>
          <a:xfrm>
            <a:off x="7086600" y="4865688"/>
            <a:ext cx="2057400" cy="274637"/>
          </a:xfrm>
        </p:spPr>
        <p:txBody>
          <a:bodyPr/>
          <a:lstStyle/>
          <a:p>
            <a:fld id="{44191CEA-57C7-4D5E-8C31-464E43422066}" type="slidenum">
              <a:rPr lang="en-NZ" altLang="en-US" smtClean="0"/>
              <a:pPr/>
              <a:t>1</a:t>
            </a:fld>
            <a:endParaRPr lang="en-NZ" altLang="en-US"/>
          </a:p>
        </p:txBody>
      </p:sp>
    </p:spTree>
    <p:extLst>
      <p:ext uri="{BB962C8B-B14F-4D97-AF65-F5344CB8AC3E}">
        <p14:creationId xmlns:p14="http://schemas.microsoft.com/office/powerpoint/2010/main" val="134172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606064B4-8515-4657-9E6B-919C51FFEBE6}"/>
              </a:ext>
            </a:extLst>
          </p:cNvPr>
          <p:cNvSpPr txBox="1">
            <a:spLocks/>
          </p:cNvSpPr>
          <p:nvPr/>
        </p:nvSpPr>
        <p:spPr>
          <a:xfrm>
            <a:off x="268871" y="242629"/>
            <a:ext cx="4303129" cy="850184"/>
          </a:xfrm>
          <a:prstGeom prst="rect">
            <a:avLst/>
          </a:prstGeom>
        </p:spPr>
        <p:txBody>
          <a:bodyPr/>
          <a:lstStyle>
            <a:lvl1pPr marL="0" indent="0" algn="l" defTabSz="269081" rtl="0" fontAlgn="base">
              <a:lnSpc>
                <a:spcPct val="110000"/>
              </a:lnSpc>
              <a:spcBef>
                <a:spcPts val="150"/>
              </a:spcBef>
              <a:spcAft>
                <a:spcPts val="300"/>
              </a:spcAft>
              <a:buClr>
                <a:srgbClr val="3E403A"/>
              </a:buClr>
              <a:buFont typeface="Arial" panose="020B0604020202020204" pitchFamily="34" charset="0"/>
              <a:buNone/>
              <a:defRPr sz="2100" b="1">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fontAlgn="base">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fontAlgn="base">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eaLnBrk="1" hangingPunct="1"/>
            <a:r>
              <a:rPr lang="mi-NZ" sz="1800" kern="0">
                <a:latin typeface="Roboto" panose="02000000000000000000" pitchFamily="2" charset="0"/>
                <a:ea typeface="Roboto" panose="02000000000000000000" pitchFamily="2" charset="0"/>
              </a:rPr>
              <a:t>Assurance of GHG emissions (NZ CS 1)</a:t>
            </a:r>
            <a:br>
              <a:rPr lang="mi-NZ" sz="1800" kern="0">
                <a:latin typeface="Roboto" panose="02000000000000000000" pitchFamily="2" charset="0"/>
                <a:ea typeface="Roboto" panose="02000000000000000000" pitchFamily="2" charset="0"/>
              </a:rPr>
            </a:br>
            <a:r>
              <a:rPr lang="en-NZ" sz="1800" kern="0">
                <a:solidFill>
                  <a:srgbClr val="68AA55">
                    <a:lumMod val="75000"/>
                  </a:srgbClr>
                </a:solidFill>
                <a:latin typeface="Roboto" panose="02000000000000000000" pitchFamily="2" charset="0"/>
                <a:ea typeface="Roboto" panose="02000000000000000000" pitchFamily="2" charset="0"/>
              </a:rPr>
              <a:t>Summary of proposed disclosures</a:t>
            </a:r>
            <a:br>
              <a:rPr lang="mi-NZ" sz="1800" kern="0">
                <a:latin typeface="Roboto" panose="02000000000000000000" pitchFamily="2" charset="0"/>
                <a:ea typeface="Roboto" panose="02000000000000000000" pitchFamily="2" charset="0"/>
              </a:rPr>
            </a:br>
            <a:endParaRPr lang="en-NZ" sz="1800">
              <a:solidFill>
                <a:schemeClr val="bg2">
                  <a:lumMod val="75000"/>
                </a:schemeClr>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080ACD6-4309-43AB-A55E-17E983F35FB4}"/>
              </a:ext>
            </a:extLst>
          </p:cNvPr>
          <p:cNvSpPr txBox="1"/>
          <p:nvPr/>
        </p:nvSpPr>
        <p:spPr>
          <a:xfrm>
            <a:off x="928914" y="2226139"/>
            <a:ext cx="7188520" cy="2484010"/>
          </a:xfrm>
          <a:prstGeom prst="flowChartAlternate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171450" indent="-171450">
              <a:buFont typeface="Arial" panose="020B0604020202020204" pitchFamily="34" charset="0"/>
              <a:buChar char="•"/>
              <a:defRPr sz="1200">
                <a:latin typeface="Roboto Light" panose="02000000000000000000" pitchFamily="2" charset="0"/>
                <a:ea typeface="Roboto Light" panose="02000000000000000000" pitchFamily="2"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NZ">
                <a:solidFill>
                  <a:schemeClr val="tx1"/>
                </a:solidFill>
              </a:rPr>
              <a:t>Limited assurance</a:t>
            </a:r>
          </a:p>
          <a:p>
            <a:endParaRPr lang="en-NZ">
              <a:solidFill>
                <a:schemeClr val="tx1"/>
              </a:solidFill>
            </a:endParaRPr>
          </a:p>
          <a:p>
            <a:r>
              <a:rPr lang="en-NZ">
                <a:solidFill>
                  <a:schemeClr val="tx1"/>
                </a:solidFill>
              </a:rPr>
              <a:t>For reporting periods that end on or after 27 October 2024</a:t>
            </a:r>
          </a:p>
          <a:p>
            <a:pPr marL="0" indent="0">
              <a:buNone/>
            </a:pPr>
            <a:endParaRPr lang="en-NZ">
              <a:solidFill>
                <a:schemeClr val="tx1"/>
              </a:solidFill>
            </a:endParaRPr>
          </a:p>
          <a:p>
            <a:pPr marL="0" indent="0">
              <a:buNone/>
            </a:pPr>
            <a:r>
              <a:rPr lang="en-NZ" b="1">
                <a:solidFill>
                  <a:schemeClr val="tx1"/>
                </a:solidFill>
                <a:latin typeface="Roboto" panose="02000000000000000000" pitchFamily="2" charset="0"/>
                <a:ea typeface="Roboto" panose="02000000000000000000" pitchFamily="2" charset="0"/>
              </a:rPr>
              <a:t>The assurance engagement covers</a:t>
            </a:r>
          </a:p>
          <a:p>
            <a:endParaRPr lang="en-NZ">
              <a:solidFill>
                <a:schemeClr val="tx1"/>
              </a:solidFill>
            </a:endParaRPr>
          </a:p>
          <a:p>
            <a:r>
              <a:rPr lang="en-NZ">
                <a:solidFill>
                  <a:schemeClr val="tx1"/>
                </a:solidFill>
              </a:rPr>
              <a:t>GHG emissions: gross emissions in metric tonnes of CO2e classified as: scope 1, scope 2, scope 3</a:t>
            </a:r>
          </a:p>
          <a:p>
            <a:endParaRPr lang="en-NZ">
              <a:solidFill>
                <a:schemeClr val="tx1"/>
              </a:solidFill>
            </a:endParaRPr>
          </a:p>
          <a:p>
            <a:r>
              <a:rPr lang="en-NZ">
                <a:solidFill>
                  <a:schemeClr val="tx1"/>
                </a:solidFill>
              </a:rPr>
              <a:t>Additional requirements – statement of standards, consolidation approach, exclusions</a:t>
            </a:r>
          </a:p>
          <a:p>
            <a:endParaRPr lang="en-NZ">
              <a:solidFill>
                <a:schemeClr val="tx1"/>
              </a:solidFill>
            </a:endParaRPr>
          </a:p>
          <a:p>
            <a:r>
              <a:rPr lang="en-NZ">
                <a:solidFill>
                  <a:schemeClr val="tx1"/>
                </a:solidFill>
              </a:rPr>
              <a:t>GHG emissions methodologies, assumptions and estimation uncertainty – NZ CS 3 </a:t>
            </a:r>
          </a:p>
          <a:p>
            <a:endParaRPr lang="en-NZ">
              <a:solidFill>
                <a:schemeClr val="tx1"/>
              </a:solidFill>
            </a:endParaRPr>
          </a:p>
          <a:p>
            <a:endParaRPr lang="en-NZ">
              <a:solidFill>
                <a:schemeClr val="tx1"/>
              </a:solidFill>
            </a:endParaRPr>
          </a:p>
        </p:txBody>
      </p:sp>
      <p:sp>
        <p:nvSpPr>
          <p:cNvPr id="3" name="Rectangle: Rounded Corners 2">
            <a:extLst>
              <a:ext uri="{FF2B5EF4-FFF2-40B4-BE49-F238E27FC236}">
                <a16:creationId xmlns:a16="http://schemas.microsoft.com/office/drawing/2014/main" id="{F5E0513B-902D-4EDE-9E34-7C92DA6E0ABC}"/>
              </a:ext>
            </a:extLst>
          </p:cNvPr>
          <p:cNvSpPr/>
          <p:nvPr/>
        </p:nvSpPr>
        <p:spPr bwMode="auto">
          <a:xfrm>
            <a:off x="928914" y="1202907"/>
            <a:ext cx="7188520" cy="803043"/>
          </a:xfrm>
          <a:prstGeom prst="roundRect">
            <a:avLst>
              <a:gd name="adj" fmla="val 41141"/>
            </a:avLst>
          </a:prstGeom>
          <a:solidFill>
            <a:srgbClr val="7C9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a:solidFill>
                  <a:srgbClr val="FFFFFF"/>
                </a:solidFill>
                <a:latin typeface="Roboto Light" panose="02000000000000000000" pitchFamily="2" charset="0"/>
                <a:ea typeface="Roboto Light" panose="02000000000000000000" pitchFamily="2" charset="0"/>
              </a:rPr>
              <a:t>Assurance of GHG emissions</a:t>
            </a:r>
            <a:endParaRPr lang="en-US">
              <a:solidFill>
                <a:srgbClr val="FFFFFF"/>
              </a:solidFill>
              <a:latin typeface="Roboto Light" panose="02000000000000000000" pitchFamily="2" charset="0"/>
              <a:ea typeface="Roboto Light" panose="02000000000000000000" pitchFamily="2" charset="0"/>
            </a:endParaRPr>
          </a:p>
        </p:txBody>
      </p:sp>
      <p:sp>
        <p:nvSpPr>
          <p:cNvPr id="4" name="Slide Number Placeholder 3">
            <a:extLst>
              <a:ext uri="{FF2B5EF4-FFF2-40B4-BE49-F238E27FC236}">
                <a16:creationId xmlns:a16="http://schemas.microsoft.com/office/drawing/2014/main" id="{398966F5-7261-45DA-B276-FCC816B4468E}"/>
              </a:ext>
            </a:extLst>
          </p:cNvPr>
          <p:cNvSpPr>
            <a:spLocks noGrp="1"/>
          </p:cNvSpPr>
          <p:nvPr>
            <p:ph type="sldNum" sz="quarter" idx="10"/>
          </p:nvPr>
        </p:nvSpPr>
        <p:spPr>
          <a:xfrm>
            <a:off x="8613445" y="4866086"/>
            <a:ext cx="467246" cy="273844"/>
          </a:xfrm>
        </p:spPr>
        <p:txBody>
          <a:bodyPr/>
          <a:lstStyle/>
          <a:p>
            <a:fld id="{802A16F9-4D44-47C7-BF06-FFE7750A8ED4}" type="slidenum">
              <a:rPr lang="en-NZ" altLang="en-US" smtClean="0">
                <a:latin typeface="Roboto Light" panose="02000000000000000000" pitchFamily="2" charset="0"/>
                <a:ea typeface="Roboto Light" panose="02000000000000000000" pitchFamily="2" charset="0"/>
              </a:rPr>
              <a:pPr/>
              <a:t>10</a:t>
            </a:fld>
            <a:endParaRPr lang="en-NZ" altLang="en-US">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62296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78F5D-7E36-201A-E521-7B114EEBC997}"/>
              </a:ext>
            </a:extLst>
          </p:cNvPr>
          <p:cNvSpPr>
            <a:spLocks noGrp="1"/>
          </p:cNvSpPr>
          <p:nvPr>
            <p:ph type="title"/>
          </p:nvPr>
        </p:nvSpPr>
        <p:spPr>
          <a:xfrm>
            <a:off x="484632" y="249333"/>
            <a:ext cx="1829537" cy="483054"/>
          </a:xfrm>
        </p:spPr>
        <p:txBody>
          <a:bodyPr/>
          <a:lstStyle/>
          <a:p>
            <a:r>
              <a:rPr lang="en-NZ"/>
              <a:t>Over to you…</a:t>
            </a:r>
          </a:p>
        </p:txBody>
      </p:sp>
      <p:sp>
        <p:nvSpPr>
          <p:cNvPr id="5" name="Rectangle: Single Corner Snipped 4">
            <a:extLst>
              <a:ext uri="{FF2B5EF4-FFF2-40B4-BE49-F238E27FC236}">
                <a16:creationId xmlns:a16="http://schemas.microsoft.com/office/drawing/2014/main" id="{5AEB806F-FEAC-B138-7EE4-9E89155A9DD4}"/>
              </a:ext>
            </a:extLst>
          </p:cNvPr>
          <p:cNvSpPr/>
          <p:nvPr/>
        </p:nvSpPr>
        <p:spPr>
          <a:xfrm flipV="1">
            <a:off x="160346" y="858063"/>
            <a:ext cx="8827644" cy="4147302"/>
          </a:xfrm>
          <a:prstGeom prst="snip1Rect">
            <a:avLst>
              <a:gd name="adj" fmla="val 12996"/>
            </a:avLst>
          </a:prstGeom>
          <a:solidFill>
            <a:srgbClr val="E8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descr="Icon&#10;&#10;Description automatically generated with low confidence">
            <a:extLst>
              <a:ext uri="{FF2B5EF4-FFF2-40B4-BE49-F238E27FC236}">
                <a16:creationId xmlns:a16="http://schemas.microsoft.com/office/drawing/2014/main" id="{C740B80F-7F07-5318-085D-41F838DA3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74" y="940404"/>
            <a:ext cx="798827" cy="233928"/>
          </a:xfrm>
          <a:prstGeom prst="rect">
            <a:avLst/>
          </a:prstGeom>
        </p:spPr>
      </p:pic>
      <p:sp>
        <p:nvSpPr>
          <p:cNvPr id="9" name="Speech Bubble: Oval 8">
            <a:extLst>
              <a:ext uri="{FF2B5EF4-FFF2-40B4-BE49-F238E27FC236}">
                <a16:creationId xmlns:a16="http://schemas.microsoft.com/office/drawing/2014/main" id="{CCD04338-4340-481E-AD98-F9C70953F202}"/>
              </a:ext>
            </a:extLst>
          </p:cNvPr>
          <p:cNvSpPr/>
          <p:nvPr/>
        </p:nvSpPr>
        <p:spPr bwMode="auto">
          <a:xfrm>
            <a:off x="1706233" y="2907068"/>
            <a:ext cx="1348802" cy="1348803"/>
          </a:xfrm>
          <a:prstGeom prst="wedgeEllipseCallout">
            <a:avLst>
              <a:gd name="adj1" fmla="val 46405"/>
              <a:gd name="adj2" fmla="val 48265"/>
            </a:avLst>
          </a:prstGeom>
          <a:solidFill>
            <a:srgbClr val="E39C2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8"/>
            <a:endParaRPr lang="en-NZ" sz="2400">
              <a:latin typeface="Arial" charset="0"/>
            </a:endParaRPr>
          </a:p>
        </p:txBody>
      </p:sp>
      <p:sp>
        <p:nvSpPr>
          <p:cNvPr id="11" name="object 13">
            <a:extLst>
              <a:ext uri="{FF2B5EF4-FFF2-40B4-BE49-F238E27FC236}">
                <a16:creationId xmlns:a16="http://schemas.microsoft.com/office/drawing/2014/main" id="{F6E4B42D-A8BE-A528-9FA3-0CB3F4F06516}"/>
              </a:ext>
            </a:extLst>
          </p:cNvPr>
          <p:cNvSpPr txBox="1"/>
          <p:nvPr/>
        </p:nvSpPr>
        <p:spPr>
          <a:xfrm>
            <a:off x="397537" y="4583330"/>
            <a:ext cx="3447860" cy="238913"/>
          </a:xfrm>
          <a:prstGeom prst="rect">
            <a:avLst/>
          </a:prstGeom>
        </p:spPr>
        <p:txBody>
          <a:bodyPr vert="horz" wrap="square" lIns="0" tIns="8637" rIns="0" bIns="0" rtlCol="0">
            <a:spAutoFit/>
          </a:bodyPr>
          <a:lstStyle/>
          <a:p>
            <a:pPr marL="8637">
              <a:spcBef>
                <a:spcPts val="68"/>
              </a:spcBef>
            </a:pPr>
            <a:r>
              <a:rPr sz="748" b="1" spc="-14">
                <a:solidFill>
                  <a:srgbClr val="3F403A"/>
                </a:solidFill>
                <a:latin typeface="Roboto"/>
                <a:cs typeface="Roboto"/>
              </a:rPr>
              <a:t>The </a:t>
            </a:r>
            <a:r>
              <a:rPr sz="748" b="1" spc="-20">
                <a:solidFill>
                  <a:srgbClr val="3F403A"/>
                </a:solidFill>
                <a:latin typeface="Roboto"/>
                <a:cs typeface="Roboto"/>
              </a:rPr>
              <a:t>consultation</a:t>
            </a:r>
            <a:r>
              <a:rPr sz="748" b="1" spc="-14">
                <a:solidFill>
                  <a:srgbClr val="3F403A"/>
                </a:solidFill>
                <a:latin typeface="Roboto"/>
                <a:cs typeface="Roboto"/>
              </a:rPr>
              <a:t> </a:t>
            </a:r>
            <a:r>
              <a:rPr sz="748" b="1" spc="-17">
                <a:solidFill>
                  <a:srgbClr val="3F403A"/>
                </a:solidFill>
                <a:latin typeface="Roboto"/>
                <a:cs typeface="Roboto"/>
              </a:rPr>
              <a:t>closes</a:t>
            </a:r>
            <a:r>
              <a:rPr sz="748" b="1" spc="-14">
                <a:solidFill>
                  <a:srgbClr val="3F403A"/>
                </a:solidFill>
                <a:latin typeface="Roboto"/>
                <a:cs typeface="Roboto"/>
              </a:rPr>
              <a:t> </a:t>
            </a:r>
            <a:r>
              <a:rPr lang="en-NZ" sz="748" b="1" u="sng" spc="-14">
                <a:solidFill>
                  <a:srgbClr val="3F403A"/>
                </a:solidFill>
                <a:latin typeface="Roboto"/>
                <a:cs typeface="Roboto"/>
              </a:rPr>
              <a:t>27 September </a:t>
            </a:r>
            <a:r>
              <a:rPr sz="748" b="1" u="sng" spc="-14">
                <a:solidFill>
                  <a:srgbClr val="3F403A"/>
                </a:solidFill>
                <a:latin typeface="Roboto"/>
                <a:cs typeface="Roboto"/>
              </a:rPr>
              <a:t>2022</a:t>
            </a:r>
            <a:r>
              <a:rPr lang="en-NZ" sz="748" b="1" u="sng" spc="-14">
                <a:solidFill>
                  <a:srgbClr val="3F403A"/>
                </a:solidFill>
                <a:latin typeface="Roboto"/>
                <a:cs typeface="Roboto"/>
              </a:rPr>
              <a:t> at midday</a:t>
            </a:r>
            <a:r>
              <a:rPr lang="mi-NZ" sz="748" b="1" spc="-14">
                <a:solidFill>
                  <a:srgbClr val="3F403A"/>
                </a:solidFill>
                <a:latin typeface="Roboto"/>
                <a:cs typeface="Roboto"/>
              </a:rPr>
              <a:t>. </a:t>
            </a:r>
            <a:br>
              <a:rPr lang="mi-NZ" sz="748" b="1" spc="-14">
                <a:solidFill>
                  <a:srgbClr val="3F403A"/>
                </a:solidFill>
                <a:latin typeface="Roboto"/>
                <a:cs typeface="Roboto"/>
              </a:rPr>
            </a:br>
            <a:r>
              <a:rPr lang="mi-NZ" sz="748" b="1" spc="-14">
                <a:solidFill>
                  <a:srgbClr val="3F403A"/>
                </a:solidFill>
                <a:latin typeface="Roboto"/>
                <a:cs typeface="Roboto"/>
              </a:rPr>
              <a:t>Late submissions will not be able to inform the development of the final standards.</a:t>
            </a:r>
            <a:endParaRPr sz="748">
              <a:latin typeface="Roboto"/>
              <a:cs typeface="Roboto"/>
            </a:endParaRPr>
          </a:p>
        </p:txBody>
      </p:sp>
      <p:sp>
        <p:nvSpPr>
          <p:cNvPr id="13" name="Speech Bubble: Oval 12">
            <a:extLst>
              <a:ext uri="{FF2B5EF4-FFF2-40B4-BE49-F238E27FC236}">
                <a16:creationId xmlns:a16="http://schemas.microsoft.com/office/drawing/2014/main" id="{1A23C9BB-0391-6F76-C6BE-4BD81142BCAF}"/>
              </a:ext>
            </a:extLst>
          </p:cNvPr>
          <p:cNvSpPr/>
          <p:nvPr/>
        </p:nvSpPr>
        <p:spPr bwMode="auto">
          <a:xfrm>
            <a:off x="5933663" y="2907067"/>
            <a:ext cx="1348803" cy="1348804"/>
          </a:xfrm>
          <a:prstGeom prst="wedgeEllipseCallout">
            <a:avLst>
              <a:gd name="adj1" fmla="val 46405"/>
              <a:gd name="adj2" fmla="val 48265"/>
            </a:avLst>
          </a:prstGeom>
          <a:solidFill>
            <a:srgbClr val="5F8EB5"/>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8"/>
            <a:endParaRPr lang="en-NZ" sz="2400">
              <a:latin typeface="Arial" charset="0"/>
            </a:endParaRPr>
          </a:p>
        </p:txBody>
      </p:sp>
      <p:sp>
        <p:nvSpPr>
          <p:cNvPr id="15" name="Speech Bubble: Oval 14">
            <a:extLst>
              <a:ext uri="{FF2B5EF4-FFF2-40B4-BE49-F238E27FC236}">
                <a16:creationId xmlns:a16="http://schemas.microsoft.com/office/drawing/2014/main" id="{2CFD2E0C-E759-6291-B96F-17914BF5D8CB}"/>
              </a:ext>
            </a:extLst>
          </p:cNvPr>
          <p:cNvSpPr/>
          <p:nvPr/>
        </p:nvSpPr>
        <p:spPr bwMode="auto">
          <a:xfrm>
            <a:off x="3829219" y="2907267"/>
            <a:ext cx="1348802" cy="1348803"/>
          </a:xfrm>
          <a:prstGeom prst="wedgeEllipseCallout">
            <a:avLst>
              <a:gd name="adj1" fmla="val 46405"/>
              <a:gd name="adj2" fmla="val 48265"/>
            </a:avLst>
          </a:prstGeom>
          <a:solidFill>
            <a:srgbClr val="8D8A8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8"/>
            <a:endParaRPr lang="en-NZ" sz="2400">
              <a:latin typeface="Arial" charset="0"/>
            </a:endParaRPr>
          </a:p>
        </p:txBody>
      </p:sp>
      <p:sp>
        <p:nvSpPr>
          <p:cNvPr id="17" name="object 14">
            <a:extLst>
              <a:ext uri="{FF2B5EF4-FFF2-40B4-BE49-F238E27FC236}">
                <a16:creationId xmlns:a16="http://schemas.microsoft.com/office/drawing/2014/main" id="{0A8DF71D-16FD-DB8E-4571-E19AEB61560B}"/>
              </a:ext>
            </a:extLst>
          </p:cNvPr>
          <p:cNvSpPr txBox="1"/>
          <p:nvPr/>
        </p:nvSpPr>
        <p:spPr>
          <a:xfrm>
            <a:off x="484632" y="1477917"/>
            <a:ext cx="3360765" cy="846195"/>
          </a:xfrm>
          <a:prstGeom prst="rect">
            <a:avLst/>
          </a:prstGeom>
        </p:spPr>
        <p:txBody>
          <a:bodyPr vert="horz" wrap="square" lIns="0" tIns="8637" rIns="0" bIns="0" rtlCol="0">
            <a:spAutoFit/>
          </a:bodyPr>
          <a:lstStyle/>
          <a:p>
            <a:pPr marL="8637" marR="26775">
              <a:lnSpc>
                <a:spcPct val="111100"/>
              </a:lnSpc>
              <a:spcBef>
                <a:spcPts val="68"/>
              </a:spcBef>
            </a:pPr>
            <a:r>
              <a:rPr sz="1020" b="1" spc="-7">
                <a:solidFill>
                  <a:srgbClr val="3F403A"/>
                </a:solidFill>
                <a:latin typeface="Roboto"/>
                <a:cs typeface="Roboto"/>
              </a:rPr>
              <a:t>We</a:t>
            </a:r>
            <a:r>
              <a:rPr sz="1020" b="1" spc="-44">
                <a:solidFill>
                  <a:srgbClr val="3F403A"/>
                </a:solidFill>
                <a:latin typeface="Roboto"/>
                <a:cs typeface="Roboto"/>
              </a:rPr>
              <a:t> </a:t>
            </a:r>
            <a:r>
              <a:rPr sz="1020" b="1" spc="-20">
                <a:solidFill>
                  <a:srgbClr val="3F403A"/>
                </a:solidFill>
                <a:latin typeface="Roboto"/>
                <a:cs typeface="Roboto"/>
              </a:rPr>
              <a:t>are</a:t>
            </a:r>
            <a:r>
              <a:rPr sz="1020" b="1" spc="-41">
                <a:solidFill>
                  <a:srgbClr val="3F403A"/>
                </a:solidFill>
                <a:latin typeface="Roboto"/>
                <a:cs typeface="Roboto"/>
              </a:rPr>
              <a:t> </a:t>
            </a:r>
            <a:r>
              <a:rPr sz="1020" b="1" spc="-17">
                <a:solidFill>
                  <a:srgbClr val="3F403A"/>
                </a:solidFill>
                <a:latin typeface="Roboto"/>
                <a:cs typeface="Roboto"/>
              </a:rPr>
              <a:t>keen</a:t>
            </a:r>
            <a:r>
              <a:rPr sz="1020" b="1" spc="-37">
                <a:solidFill>
                  <a:srgbClr val="3F403A"/>
                </a:solidFill>
                <a:latin typeface="Roboto"/>
                <a:cs typeface="Roboto"/>
              </a:rPr>
              <a:t> </a:t>
            </a:r>
            <a:r>
              <a:rPr sz="1020" b="1" spc="-20">
                <a:solidFill>
                  <a:srgbClr val="3F403A"/>
                </a:solidFill>
                <a:latin typeface="Roboto"/>
                <a:cs typeface="Roboto"/>
              </a:rPr>
              <a:t>to</a:t>
            </a:r>
            <a:r>
              <a:rPr sz="1020" b="1" spc="-41">
                <a:solidFill>
                  <a:srgbClr val="3F403A"/>
                </a:solidFill>
                <a:latin typeface="Roboto"/>
                <a:cs typeface="Roboto"/>
              </a:rPr>
              <a:t> </a:t>
            </a:r>
            <a:r>
              <a:rPr sz="1020" b="1" spc="-17">
                <a:solidFill>
                  <a:srgbClr val="3F403A"/>
                </a:solidFill>
                <a:latin typeface="Roboto"/>
                <a:cs typeface="Roboto"/>
              </a:rPr>
              <a:t>hear</a:t>
            </a:r>
            <a:r>
              <a:rPr sz="1020" b="1" spc="-37">
                <a:solidFill>
                  <a:srgbClr val="3F403A"/>
                </a:solidFill>
                <a:latin typeface="Roboto"/>
                <a:cs typeface="Roboto"/>
              </a:rPr>
              <a:t> </a:t>
            </a:r>
            <a:r>
              <a:rPr sz="1020" b="1" spc="-14">
                <a:solidFill>
                  <a:srgbClr val="3F403A"/>
                </a:solidFill>
                <a:latin typeface="Roboto"/>
                <a:cs typeface="Roboto"/>
              </a:rPr>
              <a:t>your</a:t>
            </a:r>
            <a:r>
              <a:rPr sz="1020" b="1" spc="-41">
                <a:solidFill>
                  <a:srgbClr val="3F403A"/>
                </a:solidFill>
                <a:latin typeface="Roboto"/>
                <a:cs typeface="Roboto"/>
              </a:rPr>
              <a:t> </a:t>
            </a:r>
            <a:r>
              <a:rPr sz="1020" b="1" spc="-24">
                <a:solidFill>
                  <a:srgbClr val="3F403A"/>
                </a:solidFill>
                <a:latin typeface="Roboto"/>
                <a:cs typeface="Roboto"/>
              </a:rPr>
              <a:t>feedback</a:t>
            </a:r>
            <a:r>
              <a:rPr sz="1020" b="1" spc="-41">
                <a:solidFill>
                  <a:srgbClr val="3F403A"/>
                </a:solidFill>
                <a:latin typeface="Roboto"/>
                <a:cs typeface="Roboto"/>
              </a:rPr>
              <a:t> </a:t>
            </a:r>
            <a:r>
              <a:rPr sz="1020" b="1" spc="-20">
                <a:solidFill>
                  <a:srgbClr val="3F403A"/>
                </a:solidFill>
                <a:latin typeface="Roboto"/>
                <a:cs typeface="Roboto"/>
              </a:rPr>
              <a:t>and</a:t>
            </a:r>
            <a:r>
              <a:rPr sz="1020" b="1" spc="-41">
                <a:solidFill>
                  <a:srgbClr val="3F403A"/>
                </a:solidFill>
                <a:latin typeface="Roboto"/>
                <a:cs typeface="Roboto"/>
              </a:rPr>
              <a:t> </a:t>
            </a:r>
            <a:r>
              <a:rPr sz="1020" b="1" spc="-14">
                <a:solidFill>
                  <a:srgbClr val="3F403A"/>
                </a:solidFill>
                <a:latin typeface="Roboto"/>
                <a:cs typeface="Roboto"/>
              </a:rPr>
              <a:t>this</a:t>
            </a:r>
            <a:r>
              <a:rPr sz="1020" b="1" spc="-37">
                <a:solidFill>
                  <a:srgbClr val="3F403A"/>
                </a:solidFill>
                <a:latin typeface="Roboto"/>
                <a:cs typeface="Roboto"/>
              </a:rPr>
              <a:t> </a:t>
            </a:r>
            <a:r>
              <a:rPr sz="1020" b="1" spc="-20">
                <a:solidFill>
                  <a:srgbClr val="3F403A"/>
                </a:solidFill>
                <a:latin typeface="Roboto"/>
                <a:cs typeface="Roboto"/>
              </a:rPr>
              <a:t>can</a:t>
            </a:r>
            <a:r>
              <a:rPr sz="1020" b="1" spc="-41">
                <a:solidFill>
                  <a:srgbClr val="3F403A"/>
                </a:solidFill>
                <a:latin typeface="Roboto"/>
                <a:cs typeface="Roboto"/>
              </a:rPr>
              <a:t> </a:t>
            </a:r>
            <a:r>
              <a:rPr sz="1020" b="1">
                <a:solidFill>
                  <a:srgbClr val="3F403A"/>
                </a:solidFill>
                <a:latin typeface="Roboto"/>
                <a:cs typeface="Roboto"/>
              </a:rPr>
              <a:t>be</a:t>
            </a:r>
            <a:r>
              <a:rPr sz="1020" b="1" spc="-37">
                <a:solidFill>
                  <a:srgbClr val="3F403A"/>
                </a:solidFill>
                <a:latin typeface="Roboto"/>
                <a:cs typeface="Roboto"/>
              </a:rPr>
              <a:t> </a:t>
            </a:r>
            <a:r>
              <a:rPr sz="1020" b="1" spc="-20">
                <a:solidFill>
                  <a:srgbClr val="3F403A"/>
                </a:solidFill>
                <a:latin typeface="Roboto"/>
                <a:cs typeface="Roboto"/>
              </a:rPr>
              <a:t>provided </a:t>
            </a:r>
            <a:r>
              <a:rPr sz="1020" b="1" spc="-24">
                <a:solidFill>
                  <a:srgbClr val="3F403A"/>
                </a:solidFill>
                <a:latin typeface="Roboto"/>
                <a:cs typeface="Roboto"/>
              </a:rPr>
              <a:t>formally</a:t>
            </a:r>
            <a:r>
              <a:rPr sz="1020" b="1" spc="-27">
                <a:solidFill>
                  <a:srgbClr val="3F403A"/>
                </a:solidFill>
                <a:latin typeface="Roboto"/>
                <a:cs typeface="Roboto"/>
              </a:rPr>
              <a:t> </a:t>
            </a:r>
            <a:r>
              <a:rPr sz="1020" b="1" spc="-20">
                <a:solidFill>
                  <a:srgbClr val="3F403A"/>
                </a:solidFill>
                <a:latin typeface="Roboto"/>
                <a:cs typeface="Roboto"/>
              </a:rPr>
              <a:t>and</a:t>
            </a:r>
            <a:r>
              <a:rPr sz="1020" b="1" spc="-24">
                <a:solidFill>
                  <a:srgbClr val="3F403A"/>
                </a:solidFill>
                <a:latin typeface="Roboto"/>
                <a:cs typeface="Roboto"/>
              </a:rPr>
              <a:t> </a:t>
            </a:r>
            <a:r>
              <a:rPr sz="1020" b="1" spc="-7">
                <a:solidFill>
                  <a:srgbClr val="3F403A"/>
                </a:solidFill>
                <a:latin typeface="Roboto"/>
                <a:cs typeface="Roboto"/>
              </a:rPr>
              <a:t>informally.</a:t>
            </a:r>
            <a:endParaRPr sz="1020">
              <a:latin typeface="Roboto"/>
              <a:cs typeface="Roboto"/>
            </a:endParaRPr>
          </a:p>
          <a:p>
            <a:pPr marL="8637" marR="3455">
              <a:lnSpc>
                <a:spcPct val="128800"/>
              </a:lnSpc>
              <a:spcBef>
                <a:spcPts val="779"/>
              </a:spcBef>
            </a:pPr>
            <a:r>
              <a:rPr sz="748" b="1" spc="-14">
                <a:solidFill>
                  <a:srgbClr val="3F403A"/>
                </a:solidFill>
                <a:latin typeface="Roboto"/>
                <a:cs typeface="Roboto"/>
              </a:rPr>
              <a:t>The</a:t>
            </a:r>
            <a:r>
              <a:rPr sz="748" b="1" spc="-17">
                <a:solidFill>
                  <a:srgbClr val="3F403A"/>
                </a:solidFill>
                <a:latin typeface="Roboto"/>
                <a:cs typeface="Roboto"/>
              </a:rPr>
              <a:t> </a:t>
            </a:r>
            <a:r>
              <a:rPr sz="748" b="1" spc="-14">
                <a:solidFill>
                  <a:srgbClr val="3F403A"/>
                </a:solidFill>
                <a:latin typeface="Roboto"/>
                <a:cs typeface="Roboto"/>
              </a:rPr>
              <a:t>full</a:t>
            </a:r>
            <a:r>
              <a:rPr sz="748" b="1" spc="-17">
                <a:solidFill>
                  <a:srgbClr val="3F403A"/>
                </a:solidFill>
                <a:latin typeface="Roboto"/>
                <a:cs typeface="Roboto"/>
              </a:rPr>
              <a:t> </a:t>
            </a:r>
            <a:r>
              <a:rPr sz="748" b="1" spc="-20">
                <a:solidFill>
                  <a:srgbClr val="3F403A"/>
                </a:solidFill>
                <a:latin typeface="Roboto"/>
                <a:cs typeface="Roboto"/>
              </a:rPr>
              <a:t>consultation</a:t>
            </a:r>
            <a:r>
              <a:rPr sz="748" b="1" spc="-17">
                <a:solidFill>
                  <a:srgbClr val="3F403A"/>
                </a:solidFill>
                <a:latin typeface="Roboto"/>
                <a:cs typeface="Roboto"/>
              </a:rPr>
              <a:t> document </a:t>
            </a:r>
            <a:r>
              <a:rPr sz="748" b="1" spc="-14">
                <a:solidFill>
                  <a:srgbClr val="3F403A"/>
                </a:solidFill>
                <a:latin typeface="Roboto"/>
                <a:cs typeface="Roboto"/>
              </a:rPr>
              <a:t>can</a:t>
            </a:r>
            <a:r>
              <a:rPr sz="748" b="1" spc="-17">
                <a:solidFill>
                  <a:srgbClr val="3F403A"/>
                </a:solidFill>
                <a:latin typeface="Roboto"/>
                <a:cs typeface="Roboto"/>
              </a:rPr>
              <a:t> </a:t>
            </a:r>
            <a:r>
              <a:rPr sz="748" b="1" spc="-7">
                <a:solidFill>
                  <a:srgbClr val="3F403A"/>
                </a:solidFill>
                <a:latin typeface="Roboto"/>
                <a:cs typeface="Roboto"/>
              </a:rPr>
              <a:t>be</a:t>
            </a:r>
            <a:r>
              <a:rPr sz="748" b="1" spc="-17">
                <a:solidFill>
                  <a:srgbClr val="3F403A"/>
                </a:solidFill>
                <a:latin typeface="Roboto"/>
                <a:cs typeface="Roboto"/>
              </a:rPr>
              <a:t> found</a:t>
            </a:r>
            <a:r>
              <a:rPr sz="748" b="1" spc="-14">
                <a:solidFill>
                  <a:srgbClr val="3F403A"/>
                </a:solidFill>
                <a:latin typeface="Roboto"/>
                <a:cs typeface="Roboto"/>
              </a:rPr>
              <a:t> </a:t>
            </a:r>
            <a:r>
              <a:rPr sz="748" b="1" spc="-7">
                <a:solidFill>
                  <a:srgbClr val="3F403A"/>
                </a:solidFill>
                <a:latin typeface="Roboto"/>
                <a:cs typeface="Roboto"/>
              </a:rPr>
              <a:t>here: </a:t>
            </a:r>
            <a:endParaRPr lang="en-NZ" sz="748" b="1" spc="-24">
              <a:solidFill>
                <a:srgbClr val="006796"/>
              </a:solidFill>
              <a:latin typeface="Roboto"/>
              <a:cs typeface="Roboto"/>
            </a:endParaRPr>
          </a:p>
          <a:p>
            <a:pPr marL="8637" marR="3455">
              <a:lnSpc>
                <a:spcPct val="128800"/>
              </a:lnSpc>
              <a:spcBef>
                <a:spcPts val="779"/>
              </a:spcBef>
            </a:pPr>
            <a:r>
              <a:rPr lang="en-NZ" sz="748" b="1" spc="-24">
                <a:solidFill>
                  <a:srgbClr val="006796"/>
                </a:solidFill>
                <a:latin typeface="Roboto"/>
                <a:cs typeface="Roboto"/>
                <a:hlinkClick r:id="rId4"/>
              </a:rPr>
              <a:t>https://www.xrb.govt.nz/standards/climate-related-disclosures/consultation/</a:t>
            </a:r>
            <a:r>
              <a:rPr lang="en-NZ" sz="748" b="1" spc="-24">
                <a:solidFill>
                  <a:srgbClr val="006796"/>
                </a:solidFill>
                <a:latin typeface="Roboto"/>
                <a:cs typeface="Roboto"/>
              </a:rPr>
              <a:t> </a:t>
            </a:r>
            <a:endParaRPr lang="en-NZ" sz="748">
              <a:latin typeface="Roboto"/>
              <a:cs typeface="Roboto"/>
            </a:endParaRPr>
          </a:p>
        </p:txBody>
      </p:sp>
      <p:sp>
        <p:nvSpPr>
          <p:cNvPr id="19" name="object 15">
            <a:extLst>
              <a:ext uri="{FF2B5EF4-FFF2-40B4-BE49-F238E27FC236}">
                <a16:creationId xmlns:a16="http://schemas.microsoft.com/office/drawing/2014/main" id="{2459862F-6631-29F2-7294-729537A2BEC2}"/>
              </a:ext>
            </a:extLst>
          </p:cNvPr>
          <p:cNvSpPr txBox="1"/>
          <p:nvPr/>
        </p:nvSpPr>
        <p:spPr>
          <a:xfrm>
            <a:off x="3682214" y="2592441"/>
            <a:ext cx="1642811" cy="165687"/>
          </a:xfrm>
          <a:prstGeom prst="rect">
            <a:avLst/>
          </a:prstGeom>
        </p:spPr>
        <p:txBody>
          <a:bodyPr vert="horz" wrap="square" lIns="0" tIns="8637" rIns="0" bIns="0" rtlCol="0">
            <a:spAutoFit/>
          </a:bodyPr>
          <a:lstStyle/>
          <a:p>
            <a:pPr marL="8637">
              <a:spcBef>
                <a:spcPts val="68"/>
              </a:spcBef>
            </a:pPr>
            <a:r>
              <a:rPr sz="1020" b="1" spc="-68">
                <a:solidFill>
                  <a:srgbClr val="3F403A"/>
                </a:solidFill>
                <a:latin typeface="Roboto"/>
                <a:cs typeface="Roboto"/>
              </a:rPr>
              <a:t>To</a:t>
            </a:r>
            <a:r>
              <a:rPr sz="1020" b="1" spc="-34">
                <a:solidFill>
                  <a:srgbClr val="3F403A"/>
                </a:solidFill>
                <a:latin typeface="Roboto"/>
                <a:cs typeface="Roboto"/>
              </a:rPr>
              <a:t> </a:t>
            </a:r>
            <a:r>
              <a:rPr sz="1020" b="1" spc="-27">
                <a:solidFill>
                  <a:srgbClr val="3F403A"/>
                </a:solidFill>
                <a:latin typeface="Roboto"/>
                <a:cs typeface="Roboto"/>
              </a:rPr>
              <a:t>provide</a:t>
            </a:r>
            <a:r>
              <a:rPr sz="1020" b="1" spc="-31">
                <a:solidFill>
                  <a:srgbClr val="3F403A"/>
                </a:solidFill>
                <a:latin typeface="Roboto"/>
                <a:cs typeface="Roboto"/>
              </a:rPr>
              <a:t> </a:t>
            </a:r>
            <a:r>
              <a:rPr sz="1020" b="1" spc="-20">
                <a:solidFill>
                  <a:srgbClr val="3F403A"/>
                </a:solidFill>
                <a:latin typeface="Roboto"/>
                <a:cs typeface="Roboto"/>
              </a:rPr>
              <a:t>feedback</a:t>
            </a:r>
            <a:r>
              <a:rPr sz="1020" b="1" spc="-27">
                <a:solidFill>
                  <a:srgbClr val="3F403A"/>
                </a:solidFill>
                <a:latin typeface="Roboto"/>
                <a:cs typeface="Roboto"/>
              </a:rPr>
              <a:t> </a:t>
            </a:r>
            <a:r>
              <a:rPr sz="1020" b="1" spc="-14">
                <a:solidFill>
                  <a:srgbClr val="3F403A"/>
                </a:solidFill>
                <a:latin typeface="Roboto"/>
                <a:cs typeface="Roboto"/>
              </a:rPr>
              <a:t>you</a:t>
            </a:r>
            <a:r>
              <a:rPr sz="1020" b="1" spc="-27">
                <a:solidFill>
                  <a:srgbClr val="3F403A"/>
                </a:solidFill>
                <a:latin typeface="Roboto"/>
                <a:cs typeface="Roboto"/>
              </a:rPr>
              <a:t> </a:t>
            </a:r>
            <a:r>
              <a:rPr sz="1020" b="1" spc="-14">
                <a:solidFill>
                  <a:srgbClr val="3F403A"/>
                </a:solidFill>
                <a:latin typeface="Roboto"/>
                <a:cs typeface="Roboto"/>
              </a:rPr>
              <a:t>can:</a:t>
            </a:r>
            <a:endParaRPr sz="1020">
              <a:latin typeface="Roboto"/>
              <a:cs typeface="Roboto"/>
            </a:endParaRPr>
          </a:p>
        </p:txBody>
      </p:sp>
      <p:sp>
        <p:nvSpPr>
          <p:cNvPr id="21" name="object 18">
            <a:extLst>
              <a:ext uri="{FF2B5EF4-FFF2-40B4-BE49-F238E27FC236}">
                <a16:creationId xmlns:a16="http://schemas.microsoft.com/office/drawing/2014/main" id="{C0C5E56B-DE1C-1D5A-DB7F-A482F1AEF011}"/>
              </a:ext>
            </a:extLst>
          </p:cNvPr>
          <p:cNvSpPr txBox="1"/>
          <p:nvPr/>
        </p:nvSpPr>
        <p:spPr>
          <a:xfrm>
            <a:off x="1823089" y="3353984"/>
            <a:ext cx="1184665" cy="359715"/>
          </a:xfrm>
          <a:prstGeom prst="rect">
            <a:avLst/>
          </a:prstGeom>
        </p:spPr>
        <p:txBody>
          <a:bodyPr vert="horz" wrap="square" lIns="0" tIns="8637" rIns="0" bIns="0" rtlCol="0">
            <a:spAutoFit/>
          </a:bodyPr>
          <a:lstStyle/>
          <a:p>
            <a:pPr marL="8637" marR="3455" indent="325185">
              <a:lnSpc>
                <a:spcPct val="125000"/>
              </a:lnSpc>
              <a:spcBef>
                <a:spcPts val="68"/>
              </a:spcBef>
            </a:pPr>
            <a:r>
              <a:rPr sz="952" b="1" spc="-17">
                <a:solidFill>
                  <a:srgbClr val="3F403A"/>
                </a:solidFill>
                <a:latin typeface="Roboto"/>
                <a:cs typeface="Roboto"/>
              </a:rPr>
              <a:t>Email</a:t>
            </a:r>
            <a:r>
              <a:rPr sz="952" b="1" spc="-44">
                <a:solidFill>
                  <a:srgbClr val="3F403A"/>
                </a:solidFill>
                <a:latin typeface="Roboto"/>
                <a:cs typeface="Roboto"/>
              </a:rPr>
              <a:t> </a:t>
            </a:r>
            <a:r>
              <a:rPr sz="952" b="1" spc="-17">
                <a:solidFill>
                  <a:srgbClr val="3F403A"/>
                </a:solidFill>
                <a:latin typeface="Roboto"/>
                <a:cs typeface="Roboto"/>
              </a:rPr>
              <a:t>us </a:t>
            </a:r>
            <a:r>
              <a:rPr lang="en-NZ" sz="952" b="1" spc="-17">
                <a:solidFill>
                  <a:schemeClr val="bg1"/>
                </a:solidFill>
                <a:latin typeface="Roboto"/>
                <a:cs typeface="Roboto"/>
                <a:hlinkClick r:id="rId5">
                  <a:extLst>
                    <a:ext uri="{A12FA001-AC4F-418D-AE19-62706E023703}">
                      <ahyp:hlinkClr xmlns:ahyp="http://schemas.microsoft.com/office/drawing/2018/hyperlinkcolor" val="tx"/>
                    </a:ext>
                  </a:extLst>
                </a:hlinkClick>
              </a:rPr>
              <a:t>Climate@xrb.govt.nz</a:t>
            </a:r>
            <a:endParaRPr sz="952">
              <a:solidFill>
                <a:schemeClr val="bg1"/>
              </a:solidFill>
              <a:latin typeface="Roboto"/>
              <a:cs typeface="Roboto"/>
            </a:endParaRPr>
          </a:p>
        </p:txBody>
      </p:sp>
      <p:sp>
        <p:nvSpPr>
          <p:cNvPr id="23" name="object 19">
            <a:extLst>
              <a:ext uri="{FF2B5EF4-FFF2-40B4-BE49-F238E27FC236}">
                <a16:creationId xmlns:a16="http://schemas.microsoft.com/office/drawing/2014/main" id="{0BFBC559-AD15-81FE-CD80-2A69F690179C}"/>
              </a:ext>
            </a:extLst>
          </p:cNvPr>
          <p:cNvSpPr txBox="1"/>
          <p:nvPr/>
        </p:nvSpPr>
        <p:spPr>
          <a:xfrm>
            <a:off x="4028786" y="3353984"/>
            <a:ext cx="949669" cy="365951"/>
          </a:xfrm>
          <a:prstGeom prst="rect">
            <a:avLst/>
          </a:prstGeom>
        </p:spPr>
        <p:txBody>
          <a:bodyPr vert="horz" wrap="square" lIns="0" tIns="34117" rIns="0" bIns="0" rtlCol="0">
            <a:spAutoFit/>
          </a:bodyPr>
          <a:lstStyle/>
          <a:p>
            <a:pPr algn="ctr">
              <a:spcBef>
                <a:spcPts val="269"/>
              </a:spcBef>
            </a:pPr>
            <a:r>
              <a:rPr sz="952" b="1" spc="-20">
                <a:solidFill>
                  <a:srgbClr val="3F403A"/>
                </a:solidFill>
                <a:latin typeface="Roboto"/>
                <a:cs typeface="Roboto"/>
              </a:rPr>
              <a:t>Submit</a:t>
            </a:r>
            <a:r>
              <a:rPr sz="952" b="1" spc="-27">
                <a:solidFill>
                  <a:srgbClr val="3F403A"/>
                </a:solidFill>
                <a:latin typeface="Roboto"/>
                <a:cs typeface="Roboto"/>
              </a:rPr>
              <a:t> </a:t>
            </a:r>
            <a:r>
              <a:rPr sz="952" b="1" spc="-17">
                <a:solidFill>
                  <a:srgbClr val="3F403A"/>
                </a:solidFill>
                <a:latin typeface="Roboto"/>
                <a:cs typeface="Roboto"/>
              </a:rPr>
              <a:t>via</a:t>
            </a:r>
            <a:endParaRPr lang="en-NZ" sz="952" b="1" spc="-17">
              <a:solidFill>
                <a:srgbClr val="3F403A"/>
              </a:solidFill>
              <a:latin typeface="Roboto"/>
              <a:cs typeface="Roboto"/>
            </a:endParaRPr>
          </a:p>
          <a:p>
            <a:pPr algn="ctr">
              <a:spcBef>
                <a:spcPts val="269"/>
              </a:spcBef>
            </a:pPr>
            <a:r>
              <a:rPr lang="en-NZ" sz="952" b="1" spc="-17">
                <a:solidFill>
                  <a:schemeClr val="bg1"/>
                </a:solidFill>
                <a:latin typeface="Roboto"/>
                <a:cs typeface="Roboto"/>
                <a:hlinkClick r:id="rId6">
                  <a:extLst>
                    <a:ext uri="{A12FA001-AC4F-418D-AE19-62706E023703}">
                      <ahyp:hlinkClr xmlns:ahyp="http://schemas.microsoft.com/office/drawing/2018/hyperlinkcolor" val="tx"/>
                    </a:ext>
                  </a:extLst>
                </a:hlinkClick>
              </a:rPr>
              <a:t>www.xrb.govt.nz</a:t>
            </a:r>
            <a:endParaRPr sz="952">
              <a:solidFill>
                <a:schemeClr val="bg1"/>
              </a:solidFill>
              <a:latin typeface="Roboto"/>
              <a:cs typeface="Roboto"/>
            </a:endParaRPr>
          </a:p>
        </p:txBody>
      </p:sp>
      <p:sp>
        <p:nvSpPr>
          <p:cNvPr id="25" name="object 19">
            <a:extLst>
              <a:ext uri="{FF2B5EF4-FFF2-40B4-BE49-F238E27FC236}">
                <a16:creationId xmlns:a16="http://schemas.microsoft.com/office/drawing/2014/main" id="{837C3B80-4F9B-46A2-E125-583074E9BF6D}"/>
              </a:ext>
            </a:extLst>
          </p:cNvPr>
          <p:cNvSpPr txBox="1"/>
          <p:nvPr/>
        </p:nvSpPr>
        <p:spPr>
          <a:xfrm>
            <a:off x="6133230" y="3353698"/>
            <a:ext cx="949669" cy="365951"/>
          </a:xfrm>
          <a:prstGeom prst="rect">
            <a:avLst/>
          </a:prstGeom>
        </p:spPr>
        <p:txBody>
          <a:bodyPr vert="horz" wrap="square" lIns="0" tIns="34117" rIns="0" bIns="0" rtlCol="0">
            <a:spAutoFit/>
          </a:bodyPr>
          <a:lstStyle/>
          <a:p>
            <a:pPr algn="ctr">
              <a:spcBef>
                <a:spcPts val="269"/>
              </a:spcBef>
            </a:pPr>
            <a:r>
              <a:rPr lang="en-NZ" sz="952" b="1" spc="-20">
                <a:solidFill>
                  <a:srgbClr val="3F403A"/>
                </a:solidFill>
                <a:latin typeface="Roboto"/>
                <a:cs typeface="Roboto"/>
              </a:rPr>
              <a:t>Comment on our</a:t>
            </a:r>
            <a:endParaRPr lang="en-NZ" sz="952" b="1" spc="-17">
              <a:solidFill>
                <a:srgbClr val="3F403A"/>
              </a:solidFill>
              <a:latin typeface="Roboto"/>
              <a:cs typeface="Roboto"/>
            </a:endParaRPr>
          </a:p>
          <a:p>
            <a:pPr algn="ctr">
              <a:spcBef>
                <a:spcPts val="269"/>
              </a:spcBef>
            </a:pPr>
            <a:r>
              <a:rPr lang="en-NZ" sz="952" b="1" spc="-17">
                <a:solidFill>
                  <a:schemeClr val="bg1"/>
                </a:solidFill>
                <a:latin typeface="Roboto"/>
                <a:cs typeface="Roboto"/>
                <a:hlinkClick r:id="rId7">
                  <a:extLst>
                    <a:ext uri="{A12FA001-AC4F-418D-AE19-62706E023703}">
                      <ahyp:hlinkClr xmlns:ahyp="http://schemas.microsoft.com/office/drawing/2018/hyperlinkcolor" val="tx"/>
                    </a:ext>
                  </a:extLst>
                </a:hlinkClick>
              </a:rPr>
              <a:t>LinkedIn page</a:t>
            </a:r>
            <a:endParaRPr sz="952">
              <a:solidFill>
                <a:schemeClr val="bg1"/>
              </a:solidFill>
              <a:latin typeface="Roboto"/>
              <a:cs typeface="Roboto"/>
            </a:endParaRPr>
          </a:p>
        </p:txBody>
      </p:sp>
      <p:pic>
        <p:nvPicPr>
          <p:cNvPr id="27" name="Picture 26" descr="A picture containing strainer, vector graphics, bathroom&#10;&#10;Description automatically generated">
            <a:extLst>
              <a:ext uri="{FF2B5EF4-FFF2-40B4-BE49-F238E27FC236}">
                <a16:creationId xmlns:a16="http://schemas.microsoft.com/office/drawing/2014/main" id="{5664B8E1-0C6C-7574-4FEC-D030CD7140FB}"/>
              </a:ext>
            </a:extLst>
          </p:cNvPr>
          <p:cNvPicPr>
            <a:picLocks noChangeAspect="1"/>
          </p:cNvPicPr>
          <p:nvPr/>
        </p:nvPicPr>
        <p:blipFill rotWithShape="1">
          <a:blip r:embed="rId8">
            <a:extLst>
              <a:ext uri="{28A0092B-C50C-407E-A947-70E740481C1C}">
                <a14:useLocalDpi xmlns:a14="http://schemas.microsoft.com/office/drawing/2010/main" val="0"/>
              </a:ext>
            </a:extLst>
          </a:blip>
          <a:srcRect r="32961" b="55941"/>
          <a:stretch/>
        </p:blipFill>
        <p:spPr>
          <a:xfrm>
            <a:off x="7165239" y="3788745"/>
            <a:ext cx="1874751" cy="1216620"/>
          </a:xfrm>
          <a:prstGeom prst="rect">
            <a:avLst/>
          </a:prstGeom>
        </p:spPr>
      </p:pic>
    </p:spTree>
    <p:extLst>
      <p:ext uri="{BB962C8B-B14F-4D97-AF65-F5344CB8AC3E}">
        <p14:creationId xmlns:p14="http://schemas.microsoft.com/office/powerpoint/2010/main" val="149761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C2285-857E-44FA-BC1E-A40409A6F637}"/>
              </a:ext>
            </a:extLst>
          </p:cNvPr>
          <p:cNvSpPr>
            <a:spLocks noGrp="1"/>
          </p:cNvSpPr>
          <p:nvPr>
            <p:ph type="sldNum" sz="quarter" idx="10"/>
          </p:nvPr>
        </p:nvSpPr>
        <p:spPr/>
        <p:txBody>
          <a:bodyPr/>
          <a:lstStyle/>
          <a:p>
            <a:fld id="{802A16F9-4D44-47C7-BF06-FFE7750A8ED4}" type="slidenum">
              <a:rPr lang="en-NZ" altLang="en-US" smtClean="0"/>
              <a:pPr/>
              <a:t>12</a:t>
            </a:fld>
            <a:endParaRPr lang="en-NZ" altLang="en-US"/>
          </a:p>
        </p:txBody>
      </p:sp>
      <p:sp>
        <p:nvSpPr>
          <p:cNvPr id="4" name="Text Placeholder 3">
            <a:extLst>
              <a:ext uri="{FF2B5EF4-FFF2-40B4-BE49-F238E27FC236}">
                <a16:creationId xmlns:a16="http://schemas.microsoft.com/office/drawing/2014/main" id="{93AE43A8-D5E9-4BC6-B6BD-A3E3D35CADDE}"/>
              </a:ext>
            </a:extLst>
          </p:cNvPr>
          <p:cNvSpPr>
            <a:spLocks noGrp="1"/>
          </p:cNvSpPr>
          <p:nvPr>
            <p:ph type="body" sz="quarter" idx="13"/>
          </p:nvPr>
        </p:nvSpPr>
        <p:spPr>
          <a:xfrm>
            <a:off x="483884" y="1268413"/>
            <a:ext cx="5369241" cy="1077951"/>
          </a:xfrm>
        </p:spPr>
        <p:txBody>
          <a:bodyPr/>
          <a:lstStyle/>
          <a:p>
            <a:r>
              <a:rPr lang="en-GB"/>
              <a:t>The developing assurance standard</a:t>
            </a:r>
            <a:endParaRPr lang="en-NZ"/>
          </a:p>
        </p:txBody>
      </p:sp>
      <p:sp>
        <p:nvSpPr>
          <p:cNvPr id="5" name="Text Placeholder 4">
            <a:extLst>
              <a:ext uri="{FF2B5EF4-FFF2-40B4-BE49-F238E27FC236}">
                <a16:creationId xmlns:a16="http://schemas.microsoft.com/office/drawing/2014/main" id="{906F3E66-AB44-4E4E-8F6C-EDC174DF919A}"/>
              </a:ext>
            </a:extLst>
          </p:cNvPr>
          <p:cNvSpPr>
            <a:spLocks noGrp="1"/>
          </p:cNvSpPr>
          <p:nvPr>
            <p:ph type="body" sz="quarter" idx="14"/>
          </p:nvPr>
        </p:nvSpPr>
        <p:spPr>
          <a:xfrm>
            <a:off x="530309" y="3602292"/>
            <a:ext cx="3954509" cy="811427"/>
          </a:xfrm>
        </p:spPr>
        <p:txBody>
          <a:bodyPr/>
          <a:lstStyle/>
          <a:p>
            <a:r>
              <a:rPr lang="en-GB"/>
              <a:t>Misha Pieters </a:t>
            </a:r>
            <a:r>
              <a:rPr lang="en-NZ">
                <a:hlinkClick r:id="rId2"/>
              </a:rPr>
              <a:t>LinkedIn</a:t>
            </a:r>
            <a:endParaRPr lang="en-GB"/>
          </a:p>
          <a:p>
            <a:r>
              <a:rPr lang="en-GB"/>
              <a:t>Anna Herlender</a:t>
            </a:r>
          </a:p>
          <a:p>
            <a:r>
              <a:rPr lang="en-GB"/>
              <a:t>Nicola Hankinson</a:t>
            </a:r>
          </a:p>
          <a:p>
            <a:endParaRPr lang="en-NZ"/>
          </a:p>
        </p:txBody>
      </p:sp>
    </p:spTree>
    <p:extLst>
      <p:ext uri="{BB962C8B-B14F-4D97-AF65-F5344CB8AC3E}">
        <p14:creationId xmlns:p14="http://schemas.microsoft.com/office/powerpoint/2010/main" val="213798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681FCFAB-23DD-5849-4108-198581CB2E0A}"/>
              </a:ext>
            </a:extLst>
          </p:cNvPr>
          <p:cNvSpPr/>
          <p:nvPr/>
        </p:nvSpPr>
        <p:spPr bwMode="auto">
          <a:xfrm>
            <a:off x="1413972" y="1929802"/>
            <a:ext cx="6076365" cy="611044"/>
          </a:xfrm>
          <a:prstGeom prst="roundRect">
            <a:avLst>
              <a:gd name="adj" fmla="val 33688"/>
            </a:avLst>
          </a:prstGeom>
          <a:solidFill>
            <a:srgbClr val="FFEECD"/>
          </a:solidFill>
          <a:ln w="1905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10BC9CF4-EF8C-89E6-BE71-164A1941BA6D}"/>
              </a:ext>
            </a:extLst>
          </p:cNvPr>
          <p:cNvSpPr/>
          <p:nvPr/>
        </p:nvSpPr>
        <p:spPr bwMode="auto">
          <a:xfrm>
            <a:off x="1401599" y="2645859"/>
            <a:ext cx="6076365" cy="611044"/>
          </a:xfrm>
          <a:prstGeom prst="roundRect">
            <a:avLst>
              <a:gd name="adj" fmla="val 33688"/>
            </a:avLst>
          </a:prstGeom>
          <a:solidFill>
            <a:srgbClr val="FFEECD"/>
          </a:solidFill>
          <a:ln w="1905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6E33DD24-D26B-5A6A-985E-BC53DD98BC32}"/>
              </a:ext>
            </a:extLst>
          </p:cNvPr>
          <p:cNvSpPr/>
          <p:nvPr/>
        </p:nvSpPr>
        <p:spPr bwMode="auto">
          <a:xfrm>
            <a:off x="1401598" y="3361916"/>
            <a:ext cx="6076365" cy="611044"/>
          </a:xfrm>
          <a:prstGeom prst="roundRect">
            <a:avLst>
              <a:gd name="adj" fmla="val 33688"/>
            </a:avLst>
          </a:prstGeom>
          <a:solidFill>
            <a:srgbClr val="FFEECD"/>
          </a:solidFill>
          <a:ln w="1905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F5933722-AE65-E0CE-1CB1-9BAD6D210D4E}"/>
              </a:ext>
            </a:extLst>
          </p:cNvPr>
          <p:cNvSpPr/>
          <p:nvPr/>
        </p:nvSpPr>
        <p:spPr bwMode="auto">
          <a:xfrm>
            <a:off x="1401597" y="4091855"/>
            <a:ext cx="6076365" cy="611044"/>
          </a:xfrm>
          <a:prstGeom prst="roundRect">
            <a:avLst>
              <a:gd name="adj" fmla="val 33688"/>
            </a:avLst>
          </a:prstGeom>
          <a:solidFill>
            <a:srgbClr val="FFEECD"/>
          </a:solidFill>
          <a:ln w="1905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622BE644-BBFC-D90D-F05E-5EB96924847F}"/>
              </a:ext>
            </a:extLst>
          </p:cNvPr>
          <p:cNvSpPr>
            <a:spLocks noGrp="1"/>
          </p:cNvSpPr>
          <p:nvPr>
            <p:ph type="sldNum" sz="quarter" idx="10"/>
          </p:nvPr>
        </p:nvSpPr>
        <p:spPr/>
        <p:txBody>
          <a:bodyPr/>
          <a:lstStyle/>
          <a:p>
            <a:fld id="{802A16F9-4D44-47C7-BF06-FFE7750A8ED4}" type="slidenum">
              <a:rPr lang="en-NZ" altLang="en-US" smtClean="0"/>
              <a:pPr/>
              <a:t>13</a:t>
            </a:fld>
            <a:endParaRPr lang="en-NZ" altLang="en-US"/>
          </a:p>
        </p:txBody>
      </p:sp>
      <p:sp>
        <p:nvSpPr>
          <p:cNvPr id="3" name="Text Placeholder 2">
            <a:extLst>
              <a:ext uri="{FF2B5EF4-FFF2-40B4-BE49-F238E27FC236}">
                <a16:creationId xmlns:a16="http://schemas.microsoft.com/office/drawing/2014/main" id="{5C9C71A4-E402-F725-63EC-192CE4DAF514}"/>
              </a:ext>
            </a:extLst>
          </p:cNvPr>
          <p:cNvSpPr>
            <a:spLocks noGrp="1"/>
          </p:cNvSpPr>
          <p:nvPr>
            <p:ph type="body" sz="quarter" idx="13"/>
          </p:nvPr>
        </p:nvSpPr>
        <p:spPr>
          <a:xfrm>
            <a:off x="538626" y="374103"/>
            <a:ext cx="4239255" cy="481457"/>
          </a:xfrm>
        </p:spPr>
        <p:txBody>
          <a:bodyPr/>
          <a:lstStyle/>
          <a:p>
            <a:r>
              <a:rPr lang="en-NZ"/>
              <a:t>Objectives</a:t>
            </a:r>
          </a:p>
        </p:txBody>
      </p:sp>
      <p:sp>
        <p:nvSpPr>
          <p:cNvPr id="4" name="Rectangle: Rounded Corners 3">
            <a:extLst>
              <a:ext uri="{FF2B5EF4-FFF2-40B4-BE49-F238E27FC236}">
                <a16:creationId xmlns:a16="http://schemas.microsoft.com/office/drawing/2014/main" id="{BCEA17ED-2674-24B9-7BE6-33A99B9EF3AE}"/>
              </a:ext>
            </a:extLst>
          </p:cNvPr>
          <p:cNvSpPr/>
          <p:nvPr/>
        </p:nvSpPr>
        <p:spPr bwMode="auto">
          <a:xfrm>
            <a:off x="1401601" y="1196088"/>
            <a:ext cx="6076365" cy="611044"/>
          </a:xfrm>
          <a:prstGeom prst="roundRect">
            <a:avLst>
              <a:gd name="adj" fmla="val 33688"/>
            </a:avLst>
          </a:prstGeom>
          <a:solidFill>
            <a:srgbClr val="FFEECD"/>
          </a:solidFill>
          <a:ln w="1905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Content Placeholder 1">
            <a:extLst>
              <a:ext uri="{FF2B5EF4-FFF2-40B4-BE49-F238E27FC236}">
                <a16:creationId xmlns:a16="http://schemas.microsoft.com/office/drawing/2014/main" id="{E98CEF9D-6D26-2ECA-1198-73AF246EE24F}"/>
              </a:ext>
            </a:extLst>
          </p:cNvPr>
          <p:cNvSpPr txBox="1">
            <a:spLocks/>
          </p:cNvSpPr>
          <p:nvPr/>
        </p:nvSpPr>
        <p:spPr>
          <a:xfrm>
            <a:off x="2096005" y="1317707"/>
            <a:ext cx="4837834" cy="421550"/>
          </a:xfrm>
          <a:prstGeom prst="rect">
            <a:avLst/>
          </a:prstGeom>
        </p:spPr>
        <p:txBody>
          <a:bodyPr spcCol="360000"/>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base">
              <a:lnSpc>
                <a:spcPts val="2160"/>
              </a:lnSpc>
              <a:spcBef>
                <a:spcPts val="600"/>
              </a:spcBef>
              <a:buSzPts val="1000"/>
              <a:buNone/>
              <a:tabLst>
                <a:tab pos="457200" algn="l"/>
              </a:tabLst>
            </a:pPr>
            <a:r>
              <a:rPr lang="en-NZ"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Fit for purpose for the current regulatory regime</a:t>
            </a:r>
          </a:p>
          <a:p>
            <a:pPr marL="0" indent="0">
              <a:buFont typeface="Arial" pitchFamily="34" charset="0"/>
              <a:buNone/>
            </a:pPr>
            <a:endParaRPr lang="en-NZ" sz="1600" kern="0">
              <a:latin typeface="Roboto Light" panose="02000000000000000000" pitchFamily="2" charset="0"/>
              <a:ea typeface="Roboto Light" panose="02000000000000000000" pitchFamily="2" charset="0"/>
              <a:cs typeface="Roboto Light" panose="02000000000000000000" pitchFamily="2" charset="0"/>
            </a:endParaRPr>
          </a:p>
          <a:p>
            <a:pPr marL="0" indent="0">
              <a:buFont typeface="Arial" pitchFamily="34" charset="0"/>
              <a:buNone/>
            </a:pPr>
            <a:endParaRPr lang="en-NZ" sz="1600" kern="0">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Content Placeholder 1">
            <a:extLst>
              <a:ext uri="{FF2B5EF4-FFF2-40B4-BE49-F238E27FC236}">
                <a16:creationId xmlns:a16="http://schemas.microsoft.com/office/drawing/2014/main" id="{93517C40-1D59-74B2-41C9-460CD9495653}"/>
              </a:ext>
            </a:extLst>
          </p:cNvPr>
          <p:cNvSpPr>
            <a:spLocks noGrp="1"/>
          </p:cNvSpPr>
          <p:nvPr>
            <p:ph idx="1"/>
          </p:nvPr>
        </p:nvSpPr>
        <p:spPr>
          <a:xfrm>
            <a:off x="1948804" y="2024955"/>
            <a:ext cx="5006703" cy="420738"/>
          </a:xfrm>
        </p:spPr>
        <p:txBody>
          <a:bodyPr spcCol="360000"/>
          <a:lstStyle/>
          <a:p>
            <a:pPr marL="0" lvl="0" indent="0" fontAlgn="base">
              <a:lnSpc>
                <a:spcPts val="2160"/>
              </a:lnSpc>
              <a:spcBef>
                <a:spcPts val="600"/>
              </a:spcBef>
              <a:buSzPts val="1000"/>
              <a:buNone/>
              <a:tabLst>
                <a:tab pos="457200" algn="l"/>
              </a:tabLst>
            </a:pPr>
            <a:r>
              <a:rPr lang="en-NZ"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Enable trust and confidence in the GHG disclosures</a:t>
            </a:r>
            <a:r>
              <a:rPr lang="en-NZ" sz="1600">
                <a:effectLst/>
                <a:latin typeface="Roboto Light" panose="02000000000000000000" pitchFamily="2" charset="0"/>
                <a:ea typeface="Roboto Light" panose="02000000000000000000" pitchFamily="2" charset="0"/>
                <a:cs typeface="Roboto Light" panose="02000000000000000000" pitchFamily="2" charset="0"/>
              </a:rPr>
              <a:t> </a:t>
            </a:r>
            <a:r>
              <a:rPr lang="en-NZ" sz="1600">
                <a:solidFill>
                  <a:srgbClr val="3E3F39"/>
                </a:solidFill>
                <a:effectLst/>
                <a:latin typeface="Roboto Light" panose="02000000000000000000" pitchFamily="2" charset="0"/>
                <a:ea typeface="Roboto Light" panose="02000000000000000000" pitchFamily="2" charset="0"/>
                <a:cs typeface="Roboto Light" panose="02000000000000000000" pitchFamily="2" charset="0"/>
              </a:rPr>
              <a:t> </a:t>
            </a:r>
            <a:endParaRPr lang="en-NZ" sz="1600">
              <a:latin typeface="Roboto Light" panose="02000000000000000000" pitchFamily="2" charset="0"/>
              <a:ea typeface="Roboto Light" panose="02000000000000000000" pitchFamily="2" charset="0"/>
              <a:cs typeface="Roboto Light" panose="02000000000000000000" pitchFamily="2" charset="0"/>
            </a:endParaRPr>
          </a:p>
          <a:p>
            <a:pPr marL="0" indent="0">
              <a:buNone/>
            </a:pPr>
            <a:endParaRPr lang="en-NZ" sz="1600">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Content Placeholder 1">
            <a:extLst>
              <a:ext uri="{FF2B5EF4-FFF2-40B4-BE49-F238E27FC236}">
                <a16:creationId xmlns:a16="http://schemas.microsoft.com/office/drawing/2014/main" id="{D926C5E2-398C-4C84-ABED-07F521D67915}"/>
              </a:ext>
            </a:extLst>
          </p:cNvPr>
          <p:cNvSpPr txBox="1">
            <a:spLocks/>
          </p:cNvSpPr>
          <p:nvPr/>
        </p:nvSpPr>
        <p:spPr>
          <a:xfrm>
            <a:off x="2271189" y="2766798"/>
            <a:ext cx="4502917" cy="420738"/>
          </a:xfrm>
          <a:prstGeom prst="rect">
            <a:avLst/>
          </a:prstGeom>
        </p:spPr>
        <p:txBody>
          <a:bodyPr spcCol="360000"/>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base">
              <a:lnSpc>
                <a:spcPts val="2160"/>
              </a:lnSpc>
              <a:buSzPts val="1000"/>
              <a:buNone/>
              <a:tabLst>
                <a:tab pos="457200" algn="l"/>
              </a:tabLst>
            </a:pPr>
            <a:r>
              <a:rPr lang="en-NZ"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Does not create unnecessary barriers to entry</a:t>
            </a:r>
            <a:endParaRPr lang="en-NZ" sz="1600" kern="0">
              <a:latin typeface="Roboto Light" panose="02000000000000000000" pitchFamily="2" charset="0"/>
              <a:ea typeface="Roboto Light" panose="02000000000000000000" pitchFamily="2" charset="0"/>
              <a:cs typeface="Roboto Light" panose="02000000000000000000" pitchFamily="2" charset="0"/>
            </a:endParaRPr>
          </a:p>
          <a:p>
            <a:pPr marL="0" indent="0">
              <a:buFont typeface="Arial" pitchFamily="34" charset="0"/>
              <a:buNone/>
            </a:pPr>
            <a:endParaRPr lang="en-NZ" sz="1600" kern="0">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Content Placeholder 1">
            <a:extLst>
              <a:ext uri="{FF2B5EF4-FFF2-40B4-BE49-F238E27FC236}">
                <a16:creationId xmlns:a16="http://schemas.microsoft.com/office/drawing/2014/main" id="{5A87272F-14CF-57CB-1A14-795D9CD2EE5B}"/>
              </a:ext>
            </a:extLst>
          </p:cNvPr>
          <p:cNvSpPr txBox="1">
            <a:spLocks/>
          </p:cNvSpPr>
          <p:nvPr/>
        </p:nvSpPr>
        <p:spPr>
          <a:xfrm>
            <a:off x="2271189" y="3455882"/>
            <a:ext cx="4455246" cy="420738"/>
          </a:xfrm>
          <a:prstGeom prst="rect">
            <a:avLst/>
          </a:prstGeom>
        </p:spPr>
        <p:txBody>
          <a:bodyPr spcCol="360000"/>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base">
              <a:lnSpc>
                <a:spcPts val="2160"/>
              </a:lnSpc>
              <a:buSzPts val="1000"/>
              <a:buNone/>
              <a:tabLst>
                <a:tab pos="457200" algn="l"/>
              </a:tabLst>
            </a:pPr>
            <a:r>
              <a:rPr lang="en-NZ"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Is accessible and useable for all practitioners</a:t>
            </a:r>
            <a:endParaRPr lang="en-NZ" sz="1600" kern="0">
              <a:latin typeface="Roboto Light" panose="02000000000000000000" pitchFamily="2" charset="0"/>
              <a:ea typeface="Roboto Light" panose="02000000000000000000" pitchFamily="2" charset="0"/>
              <a:cs typeface="Roboto Light" panose="02000000000000000000" pitchFamily="2" charset="0"/>
            </a:endParaRPr>
          </a:p>
          <a:p>
            <a:pPr marL="0" indent="0">
              <a:buFont typeface="Arial" pitchFamily="34" charset="0"/>
              <a:buNone/>
            </a:pPr>
            <a:endParaRPr lang="en-NZ" sz="1600" kern="0">
              <a:latin typeface="Roboto Light" panose="02000000000000000000" pitchFamily="2" charset="0"/>
              <a:ea typeface="Roboto Light" panose="02000000000000000000" pitchFamily="2" charset="0"/>
              <a:cs typeface="Roboto Light" panose="02000000000000000000" pitchFamily="2" charset="0"/>
            </a:endParaRPr>
          </a:p>
        </p:txBody>
      </p:sp>
      <p:sp>
        <p:nvSpPr>
          <p:cNvPr id="14" name="Content Placeholder 1">
            <a:extLst>
              <a:ext uri="{FF2B5EF4-FFF2-40B4-BE49-F238E27FC236}">
                <a16:creationId xmlns:a16="http://schemas.microsoft.com/office/drawing/2014/main" id="{B8871071-ABB9-60BC-5461-86350B9ECF97}"/>
              </a:ext>
            </a:extLst>
          </p:cNvPr>
          <p:cNvSpPr txBox="1">
            <a:spLocks/>
          </p:cNvSpPr>
          <p:nvPr/>
        </p:nvSpPr>
        <p:spPr>
          <a:xfrm>
            <a:off x="1887048" y="4207810"/>
            <a:ext cx="5567081" cy="379134"/>
          </a:xfrm>
          <a:prstGeom prst="rect">
            <a:avLst/>
          </a:prstGeom>
        </p:spPr>
        <p:txBody>
          <a:bodyPr spcCol="360000"/>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base">
              <a:lnSpc>
                <a:spcPts val="2160"/>
              </a:lnSpc>
              <a:buSzPts val="1000"/>
              <a:buNone/>
              <a:tabLst>
                <a:tab pos="457200" algn="l"/>
              </a:tabLst>
            </a:pPr>
            <a:r>
              <a:rPr lang="en-NZ"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Drives consistent, high quality assurance engagements</a:t>
            </a:r>
            <a:endParaRPr lang="en-NZ" sz="1600" kern="0">
              <a:latin typeface="Roboto Light" panose="02000000000000000000" pitchFamily="2" charset="0"/>
              <a:ea typeface="Roboto Light" panose="02000000000000000000" pitchFamily="2" charset="0"/>
              <a:cs typeface="Roboto Light" panose="02000000000000000000" pitchFamily="2" charset="0"/>
            </a:endParaRPr>
          </a:p>
          <a:p>
            <a:pPr marL="0" indent="0">
              <a:buFont typeface="Arial" pitchFamily="34" charset="0"/>
              <a:buNone/>
            </a:pPr>
            <a:endParaRPr lang="en-NZ" sz="1600" kern="0">
              <a:latin typeface="Roboto Light" panose="02000000000000000000" pitchFamily="2" charset="0"/>
              <a:ea typeface="Roboto Light" panose="02000000000000000000" pitchFamily="2" charset="0"/>
              <a:cs typeface="Roboto Light" panose="02000000000000000000" pitchFamily="2" charset="0"/>
            </a:endParaRPr>
          </a:p>
          <a:p>
            <a:pPr marL="0" indent="0">
              <a:buFont typeface="Arial" pitchFamily="34" charset="0"/>
              <a:buNone/>
            </a:pPr>
            <a:endParaRPr lang="en-NZ" sz="1600" kern="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41419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B1545C-9CAD-44FA-81FF-42F808D48BC3}"/>
              </a:ext>
            </a:extLst>
          </p:cNvPr>
          <p:cNvSpPr>
            <a:spLocks noGrp="1"/>
          </p:cNvSpPr>
          <p:nvPr>
            <p:ph type="sldNum" sz="quarter" idx="10"/>
          </p:nvPr>
        </p:nvSpPr>
        <p:spPr/>
        <p:txBody>
          <a:bodyPr/>
          <a:lstStyle/>
          <a:p>
            <a:fld id="{802A16F9-4D44-47C7-BF06-FFE7750A8ED4}" type="slidenum">
              <a:rPr lang="en-NZ" altLang="en-US" smtClean="0"/>
              <a:pPr/>
              <a:t>14</a:t>
            </a:fld>
            <a:endParaRPr lang="en-NZ" altLang="en-US"/>
          </a:p>
        </p:txBody>
      </p:sp>
      <p:sp>
        <p:nvSpPr>
          <p:cNvPr id="3" name="Text Placeholder 2">
            <a:extLst>
              <a:ext uri="{FF2B5EF4-FFF2-40B4-BE49-F238E27FC236}">
                <a16:creationId xmlns:a16="http://schemas.microsoft.com/office/drawing/2014/main" id="{BFB9AB70-A21A-48B0-B632-FA5597030384}"/>
              </a:ext>
            </a:extLst>
          </p:cNvPr>
          <p:cNvSpPr>
            <a:spLocks noGrp="1"/>
          </p:cNvSpPr>
          <p:nvPr>
            <p:ph type="body" sz="quarter" idx="13"/>
          </p:nvPr>
        </p:nvSpPr>
        <p:spPr/>
        <p:txBody>
          <a:bodyPr/>
          <a:lstStyle/>
          <a:p>
            <a:r>
              <a:rPr lang="en-GB"/>
              <a:t>Timeline </a:t>
            </a:r>
            <a:endParaRPr lang="en-NZ"/>
          </a:p>
        </p:txBody>
      </p:sp>
      <p:graphicFrame>
        <p:nvGraphicFramePr>
          <p:cNvPr id="5" name="Content Placeholder 4">
            <a:extLst>
              <a:ext uri="{FF2B5EF4-FFF2-40B4-BE49-F238E27FC236}">
                <a16:creationId xmlns:a16="http://schemas.microsoft.com/office/drawing/2014/main" id="{72A80A8D-4174-4910-8E56-CAB0615BA775}"/>
              </a:ext>
            </a:extLst>
          </p:cNvPr>
          <p:cNvGraphicFramePr>
            <a:graphicFrameLocks noGrp="1"/>
          </p:cNvGraphicFramePr>
          <p:nvPr>
            <p:ph idx="1"/>
            <p:extLst>
              <p:ext uri="{D42A27DB-BD31-4B8C-83A1-F6EECF244321}">
                <p14:modId xmlns:p14="http://schemas.microsoft.com/office/powerpoint/2010/main" val="1980529906"/>
              </p:ext>
            </p:extLst>
          </p:nvPr>
        </p:nvGraphicFramePr>
        <p:xfrm>
          <a:off x="160081" y="869260"/>
          <a:ext cx="8823838" cy="399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38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05D8F47-5EC7-4DFA-A9C4-A3EF703195D4}"/>
              </a:ext>
            </a:extLst>
          </p:cNvPr>
          <p:cNvGraphicFramePr>
            <a:graphicFrameLocks noGrp="1"/>
          </p:cNvGraphicFramePr>
          <p:nvPr>
            <p:ph idx="1"/>
            <p:extLst>
              <p:ext uri="{D42A27DB-BD31-4B8C-83A1-F6EECF244321}">
                <p14:modId xmlns:p14="http://schemas.microsoft.com/office/powerpoint/2010/main" val="914635639"/>
              </p:ext>
            </p:extLst>
          </p:nvPr>
        </p:nvGraphicFramePr>
        <p:xfrm>
          <a:off x="1517650" y="1173916"/>
          <a:ext cx="6108700" cy="2970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5D48CCC-5D7F-3740-B091-A63762F0ADD5}"/>
              </a:ext>
            </a:extLst>
          </p:cNvPr>
          <p:cNvSpPr>
            <a:spLocks noGrp="1"/>
          </p:cNvSpPr>
          <p:nvPr>
            <p:ph type="title"/>
          </p:nvPr>
        </p:nvSpPr>
        <p:spPr>
          <a:xfrm>
            <a:off x="484631" y="307605"/>
            <a:ext cx="6107897" cy="702078"/>
          </a:xfrm>
        </p:spPr>
        <p:txBody>
          <a:bodyPr/>
          <a:lstStyle/>
          <a:p>
            <a:r>
              <a:rPr lang="en-US"/>
              <a:t>Context</a:t>
            </a:r>
          </a:p>
        </p:txBody>
      </p:sp>
      <p:sp>
        <p:nvSpPr>
          <p:cNvPr id="5" name="Rectangle: Rounded Corners 4">
            <a:extLst>
              <a:ext uri="{FF2B5EF4-FFF2-40B4-BE49-F238E27FC236}">
                <a16:creationId xmlns:a16="http://schemas.microsoft.com/office/drawing/2014/main" id="{82780DB2-990A-4520-B7F2-8B34DC01CEEA}"/>
              </a:ext>
            </a:extLst>
          </p:cNvPr>
          <p:cNvSpPr/>
          <p:nvPr/>
        </p:nvSpPr>
        <p:spPr bwMode="auto">
          <a:xfrm>
            <a:off x="1111992" y="4441995"/>
            <a:ext cx="7063861" cy="428570"/>
          </a:xfrm>
          <a:prstGeom prst="roundRect">
            <a:avLst/>
          </a:prstGeom>
          <a:solidFill>
            <a:srgbClr val="918C85"/>
          </a:solidFill>
          <a:ln w="19050" cap="flat" cmpd="sng" algn="ctr">
            <a:solidFill>
              <a:srgbClr val="75706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a:solidFill>
                  <a:schemeClr val="bg1"/>
                </a:solidFill>
                <a:latin typeface="Roboto Light" panose="02000000000000000000" pitchFamily="2" charset="0"/>
                <a:ea typeface="Roboto Light" panose="02000000000000000000" pitchFamily="2" charset="0"/>
                <a:cs typeface="Roboto Light" panose="02000000000000000000" pitchFamily="2" charset="0"/>
              </a:rPr>
              <a:t>Narrow scope for mandatory assurance of GHG disclosures </a:t>
            </a:r>
            <a:endParaRPr kumimoji="0" lang="en-NZ" b="0" i="0" u="none" strike="noStrike" cap="none" normalizeH="0" baseline="0">
              <a:ln>
                <a:noFill/>
              </a:ln>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321676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16</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Key features </a:t>
            </a:r>
          </a:p>
        </p:txBody>
      </p:sp>
      <p:graphicFrame>
        <p:nvGraphicFramePr>
          <p:cNvPr id="5" name="Table 5">
            <a:extLst>
              <a:ext uri="{FF2B5EF4-FFF2-40B4-BE49-F238E27FC236}">
                <a16:creationId xmlns:a16="http://schemas.microsoft.com/office/drawing/2014/main" id="{F4FE8CEB-B515-49FA-9E9B-7E13F2FD37E6}"/>
              </a:ext>
            </a:extLst>
          </p:cNvPr>
          <p:cNvGraphicFramePr>
            <a:graphicFrameLocks noGrp="1"/>
          </p:cNvGraphicFramePr>
          <p:nvPr>
            <p:extLst>
              <p:ext uri="{D42A27DB-BD31-4B8C-83A1-F6EECF244321}">
                <p14:modId xmlns:p14="http://schemas.microsoft.com/office/powerpoint/2010/main" val="1507461343"/>
              </p:ext>
            </p:extLst>
          </p:nvPr>
        </p:nvGraphicFramePr>
        <p:xfrm>
          <a:off x="1192934" y="1275878"/>
          <a:ext cx="6758132" cy="3053080"/>
        </p:xfrm>
        <a:graphic>
          <a:graphicData uri="http://schemas.openxmlformats.org/drawingml/2006/table">
            <a:tbl>
              <a:tblPr firstRow="1" bandRow="1">
                <a:tableStyleId>{69C7853C-536D-4A76-A0AE-DD22124D55A5}</a:tableStyleId>
              </a:tblPr>
              <a:tblGrid>
                <a:gridCol w="6758132">
                  <a:extLst>
                    <a:ext uri="{9D8B030D-6E8A-4147-A177-3AD203B41FA5}">
                      <a16:colId xmlns:a16="http://schemas.microsoft.com/office/drawing/2014/main" val="1845556188"/>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Key features of the developing assurance standard:</a:t>
                      </a:r>
                    </a:p>
                  </a:txBody>
                  <a:tcPr>
                    <a:lnB w="25400" cap="flat" cmpd="sng" algn="ctr">
                      <a:noFill/>
                      <a:prstDash val="solid"/>
                    </a:lnB>
                    <a:solidFill>
                      <a:srgbClr val="D59D43"/>
                    </a:solidFill>
                  </a:tcPr>
                </a:tc>
                <a:extLst>
                  <a:ext uri="{0D108BD9-81ED-4DB2-BD59-A6C34878D82A}">
                    <a16:rowId xmlns:a16="http://schemas.microsoft.com/office/drawing/2014/main" val="131071182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400">
                          <a:effectLst/>
                          <a:latin typeface="Calibri" panose="020F0502020204030204" pitchFamily="34" charset="0"/>
                          <a:ea typeface="DengXian" panose="02010600030101010101" pitchFamily="2" charset="-122"/>
                          <a:cs typeface="Calibri" panose="020F0502020204030204" pitchFamily="34" charset="0"/>
                        </a:rPr>
                        <a:t>Require compliance with either ISAE 3410 or ISO 14064-3.</a:t>
                      </a:r>
                      <a:endParaRPr lang="en-NZ" sz="1400">
                        <a:effectLst/>
                        <a:latin typeface="Calibri" panose="020F0502020204030204" pitchFamily="34" charset="0"/>
                        <a:ea typeface="DengXian" panose="02010600030101010101" pitchFamily="2" charset="-122"/>
                        <a:cs typeface="Cordia New" panose="020B0304020202020204" pitchFamily="34" charset="-34"/>
                      </a:endParaRPr>
                    </a:p>
                    <a:p>
                      <a:endParaRPr lang="en-NZ"/>
                    </a:p>
                  </a:txBody>
                  <a:tcPr>
                    <a:lnL w="9525" cap="flat" cmpd="sng" algn="ctr">
                      <a:noFill/>
                      <a:prstDash val="solid"/>
                    </a:lnL>
                    <a:lnR w="9525" cap="flat" cmpd="sng" algn="ctr">
                      <a:noFill/>
                      <a:prstDash val="solid"/>
                    </a:lnR>
                    <a:lnT w="25400" cap="flat"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190286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400">
                          <a:effectLst/>
                          <a:latin typeface="Calibri" panose="020F0502020204030204" pitchFamily="34" charset="0"/>
                          <a:ea typeface="DengXian" panose="02010600030101010101" pitchFamily="2" charset="-122"/>
                          <a:cs typeface="Calibri" panose="020F0502020204030204" pitchFamily="34" charset="0"/>
                        </a:rPr>
                        <a:t>Include additional requirements on top of ISAE 3410/ISO 14064-3, deemed necessary for this regime.</a:t>
                      </a:r>
                      <a:endParaRPr lang="en-NZ" sz="1400">
                        <a:effectLst/>
                        <a:latin typeface="Calibri" panose="020F0502020204030204" pitchFamily="34" charset="0"/>
                        <a:ea typeface="DengXian" panose="02010600030101010101" pitchFamily="2" charset="-122"/>
                        <a:cs typeface="Cordia New" panose="020B0304020202020204" pitchFamily="34" charset="-34"/>
                      </a:endParaRPr>
                    </a:p>
                    <a:p>
                      <a:endParaRPr lang="en-NZ"/>
                    </a:p>
                  </a:txBody>
                  <a:tcPr>
                    <a:lnL w="9525" cap="flat" cmpd="sng" algn="ctr">
                      <a:noFill/>
                      <a:prstDash val="solid"/>
                    </a:lnL>
                    <a:lnR w="9525" cap="flat" cmpd="sng" algn="ctr">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501081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400">
                          <a:effectLst/>
                          <a:latin typeface="Calibri" panose="020F0502020204030204" pitchFamily="34" charset="0"/>
                          <a:ea typeface="DengXian" panose="02010600030101010101" pitchFamily="2" charset="-122"/>
                          <a:cs typeface="Calibri" panose="020F0502020204030204" pitchFamily="34" charset="0"/>
                        </a:rPr>
                        <a:t>Deactivate PES 1, require compliance with professional requirements and include principles-based requirements relevant to this regime.</a:t>
                      </a:r>
                      <a:endParaRPr lang="en-NZ" sz="1400">
                        <a:effectLst/>
                        <a:latin typeface="Calibri" panose="020F0502020204030204" pitchFamily="34" charset="0"/>
                        <a:ea typeface="DengXian" panose="02010600030101010101" pitchFamily="2" charset="-122"/>
                        <a:cs typeface="Cordia New" panose="020B0304020202020204" pitchFamily="34" charset="-34"/>
                      </a:endParaRPr>
                    </a:p>
                    <a:p>
                      <a:endParaRPr lang="en-NZ"/>
                    </a:p>
                  </a:txBody>
                  <a:tcPr>
                    <a:lnL w="9525" cap="flat" cmpd="sng" algn="ctr">
                      <a:noFill/>
                      <a:prstDash val="solid"/>
                    </a:lnL>
                    <a:lnR w="9525" cap="flat" cmpd="sng" algn="ctr">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1380447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400">
                          <a:effectLst/>
                          <a:latin typeface="Calibri" panose="020F0502020204030204" pitchFamily="34" charset="0"/>
                          <a:ea typeface="DengXian" panose="02010600030101010101" pitchFamily="2" charset="-122"/>
                          <a:cs typeface="Calibri" panose="020F0502020204030204" pitchFamily="34" charset="0"/>
                        </a:rPr>
                        <a:t>Deactivate PES 3 (and PES 4), require compliance with professional requirements  and include principles-based requirements relevant to this regime.</a:t>
                      </a:r>
                      <a:endParaRPr lang="en-NZ" sz="1400">
                        <a:effectLst/>
                        <a:latin typeface="Calibri" panose="020F0502020204030204" pitchFamily="34" charset="0"/>
                        <a:ea typeface="DengXian" panose="02010600030101010101" pitchFamily="2" charset="-122"/>
                        <a:cs typeface="Cordia New" panose="020B0304020202020204" pitchFamily="34" charset="-34"/>
                      </a:endParaRPr>
                    </a:p>
                    <a:p>
                      <a:endParaRPr lang="en-NZ"/>
                    </a:p>
                  </a:txBody>
                  <a:tcPr>
                    <a:lnL w="9525" cap="flat" cmpd="sng" algn="ctr">
                      <a:noFill/>
                      <a:prstDash val="solid"/>
                    </a:lnL>
                    <a:lnR w="9525" cap="flat" cmpd="sng" algn="ctr">
                      <a:noFill/>
                      <a:prstDash val="soli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9817747"/>
                  </a:ext>
                </a:extLst>
              </a:tr>
            </a:tbl>
          </a:graphicData>
        </a:graphic>
      </p:graphicFrame>
      <p:pic>
        <p:nvPicPr>
          <p:cNvPr id="6" name="Picture 5" descr="Icon&#10;&#10;Description automatically generated with low confidence">
            <a:extLst>
              <a:ext uri="{FF2B5EF4-FFF2-40B4-BE49-F238E27FC236}">
                <a16:creationId xmlns:a16="http://schemas.microsoft.com/office/drawing/2014/main" id="{BAD262FC-52D9-F90F-3ED2-189E1F935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96" y="4675897"/>
            <a:ext cx="1055495" cy="309090"/>
          </a:xfrm>
          <a:prstGeom prst="rect">
            <a:avLst/>
          </a:prstGeom>
        </p:spPr>
      </p:pic>
    </p:spTree>
    <p:extLst>
      <p:ext uri="{BB962C8B-B14F-4D97-AF65-F5344CB8AC3E}">
        <p14:creationId xmlns:p14="http://schemas.microsoft.com/office/powerpoint/2010/main" val="333592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D9D722-34E7-81A9-F50F-71BF0F8BCF54}"/>
              </a:ext>
            </a:extLst>
          </p:cNvPr>
          <p:cNvSpPr>
            <a:spLocks noGrp="1"/>
          </p:cNvSpPr>
          <p:nvPr>
            <p:ph type="sldNum" sz="quarter" idx="10"/>
          </p:nvPr>
        </p:nvSpPr>
        <p:spPr/>
        <p:txBody>
          <a:bodyPr/>
          <a:lstStyle/>
          <a:p>
            <a:fld id="{802A16F9-4D44-47C7-BF06-FFE7750A8ED4}" type="slidenum">
              <a:rPr lang="en-NZ" altLang="en-US" smtClean="0"/>
              <a:pPr/>
              <a:t>17</a:t>
            </a:fld>
            <a:endParaRPr lang="en-NZ" altLang="en-US"/>
          </a:p>
        </p:txBody>
      </p:sp>
      <p:sp>
        <p:nvSpPr>
          <p:cNvPr id="3" name="Text Placeholder 2">
            <a:extLst>
              <a:ext uri="{FF2B5EF4-FFF2-40B4-BE49-F238E27FC236}">
                <a16:creationId xmlns:a16="http://schemas.microsoft.com/office/drawing/2014/main" id="{DFDA4F70-BED1-59AD-F53C-6F7E673F4020}"/>
              </a:ext>
            </a:extLst>
          </p:cNvPr>
          <p:cNvSpPr>
            <a:spLocks noGrp="1"/>
          </p:cNvSpPr>
          <p:nvPr>
            <p:ph type="body" sz="quarter" idx="13"/>
          </p:nvPr>
        </p:nvSpPr>
        <p:spPr/>
        <p:txBody>
          <a:bodyPr/>
          <a:lstStyle/>
          <a:p>
            <a:r>
              <a:rPr lang="en-NZ"/>
              <a:t>Interactive session</a:t>
            </a:r>
          </a:p>
        </p:txBody>
      </p:sp>
      <p:sp>
        <p:nvSpPr>
          <p:cNvPr id="5" name="Flowchart: Connector 4">
            <a:extLst>
              <a:ext uri="{FF2B5EF4-FFF2-40B4-BE49-F238E27FC236}">
                <a16:creationId xmlns:a16="http://schemas.microsoft.com/office/drawing/2014/main" id="{50839FBE-8AF9-8002-A266-A94AC77E6018}"/>
              </a:ext>
            </a:extLst>
          </p:cNvPr>
          <p:cNvSpPr/>
          <p:nvPr/>
        </p:nvSpPr>
        <p:spPr bwMode="auto">
          <a:xfrm>
            <a:off x="551231" y="1831916"/>
            <a:ext cx="2051872" cy="1878334"/>
          </a:xfrm>
          <a:prstGeom prst="flowChartConnector">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Content Placeholder 3">
            <a:extLst>
              <a:ext uri="{FF2B5EF4-FFF2-40B4-BE49-F238E27FC236}">
                <a16:creationId xmlns:a16="http://schemas.microsoft.com/office/drawing/2014/main" id="{52582802-C69C-A689-2420-E01FF2C80968}"/>
              </a:ext>
            </a:extLst>
          </p:cNvPr>
          <p:cNvSpPr txBox="1">
            <a:spLocks/>
          </p:cNvSpPr>
          <p:nvPr/>
        </p:nvSpPr>
        <p:spPr>
          <a:xfrm>
            <a:off x="627908" y="2408763"/>
            <a:ext cx="2067888" cy="101599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NZ" sz="1600" kern="0">
                <a:latin typeface="Roboto Light" panose="02000000000000000000" pitchFamily="2" charset="0"/>
                <a:ea typeface="Roboto Light" panose="02000000000000000000" pitchFamily="2" charset="0"/>
                <a:cs typeface="Roboto Light" panose="02000000000000000000" pitchFamily="2" charset="0"/>
              </a:rPr>
              <a:t>Ethical requirements – with a focus on independence</a:t>
            </a:r>
          </a:p>
        </p:txBody>
      </p:sp>
      <p:sp>
        <p:nvSpPr>
          <p:cNvPr id="8" name="Flowchart: Connector 7">
            <a:extLst>
              <a:ext uri="{FF2B5EF4-FFF2-40B4-BE49-F238E27FC236}">
                <a16:creationId xmlns:a16="http://schemas.microsoft.com/office/drawing/2014/main" id="{1A698200-2CA2-230B-1488-8A4A924B93FE}"/>
              </a:ext>
            </a:extLst>
          </p:cNvPr>
          <p:cNvSpPr/>
          <p:nvPr/>
        </p:nvSpPr>
        <p:spPr bwMode="auto">
          <a:xfrm>
            <a:off x="3131520" y="1013282"/>
            <a:ext cx="1644162" cy="1542421"/>
          </a:xfrm>
          <a:prstGeom prst="flowChartConnector">
            <a:avLst/>
          </a:prstGeom>
          <a:solidFill>
            <a:srgbClr val="FFEE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0" name="Flowchart: Connector 9">
            <a:extLst>
              <a:ext uri="{FF2B5EF4-FFF2-40B4-BE49-F238E27FC236}">
                <a16:creationId xmlns:a16="http://schemas.microsoft.com/office/drawing/2014/main" id="{6FFCF6A3-FF90-FEC2-64ED-626A48FA94FC}"/>
              </a:ext>
            </a:extLst>
          </p:cNvPr>
          <p:cNvSpPr/>
          <p:nvPr/>
        </p:nvSpPr>
        <p:spPr bwMode="auto">
          <a:xfrm>
            <a:off x="5382086" y="1386841"/>
            <a:ext cx="2002231" cy="1878336"/>
          </a:xfrm>
          <a:prstGeom prst="flowChartConnector">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1" name="Content Placeholder 3">
            <a:extLst>
              <a:ext uri="{FF2B5EF4-FFF2-40B4-BE49-F238E27FC236}">
                <a16:creationId xmlns:a16="http://schemas.microsoft.com/office/drawing/2014/main" id="{1AC7F9CF-4BB9-698C-655D-A6F80212C009}"/>
              </a:ext>
            </a:extLst>
          </p:cNvPr>
          <p:cNvSpPr txBox="1">
            <a:spLocks/>
          </p:cNvSpPr>
          <p:nvPr/>
        </p:nvSpPr>
        <p:spPr>
          <a:xfrm>
            <a:off x="3302598" y="1340286"/>
            <a:ext cx="1528543" cy="72588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600" kern="0">
                <a:latin typeface="Roboto Light" panose="02000000000000000000" pitchFamily="2" charset="0"/>
                <a:ea typeface="Roboto Light" panose="02000000000000000000" pitchFamily="2" charset="0"/>
                <a:cs typeface="Roboto Light" panose="02000000000000000000" pitchFamily="2" charset="0"/>
              </a:rPr>
              <a:t>Quality Management requirements</a:t>
            </a:r>
          </a:p>
        </p:txBody>
      </p:sp>
      <p:sp>
        <p:nvSpPr>
          <p:cNvPr id="13" name="Content Placeholder 3">
            <a:extLst>
              <a:ext uri="{FF2B5EF4-FFF2-40B4-BE49-F238E27FC236}">
                <a16:creationId xmlns:a16="http://schemas.microsoft.com/office/drawing/2014/main" id="{55030A03-D36D-C179-D73B-8172B56C00F7}"/>
              </a:ext>
            </a:extLst>
          </p:cNvPr>
          <p:cNvSpPr txBox="1">
            <a:spLocks/>
          </p:cNvSpPr>
          <p:nvPr/>
        </p:nvSpPr>
        <p:spPr>
          <a:xfrm>
            <a:off x="5434897" y="2044091"/>
            <a:ext cx="2106155" cy="65898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600" kern="0">
                <a:latin typeface="Roboto Light" panose="02000000000000000000" pitchFamily="2" charset="0"/>
                <a:ea typeface="Roboto Light" panose="02000000000000000000" pitchFamily="2" charset="0"/>
                <a:cs typeface="Roboto Light" panose="02000000000000000000" pitchFamily="2" charset="0"/>
              </a:rPr>
              <a:t>Assurance reporting requirements</a:t>
            </a:r>
          </a:p>
        </p:txBody>
      </p:sp>
      <p:sp>
        <p:nvSpPr>
          <p:cNvPr id="15" name="Flowchart: Connector 14">
            <a:extLst>
              <a:ext uri="{FF2B5EF4-FFF2-40B4-BE49-F238E27FC236}">
                <a16:creationId xmlns:a16="http://schemas.microsoft.com/office/drawing/2014/main" id="{9CD791D1-A75F-140B-9EA0-C6F4D0E95AE5}"/>
              </a:ext>
            </a:extLst>
          </p:cNvPr>
          <p:cNvSpPr/>
          <p:nvPr/>
        </p:nvSpPr>
        <p:spPr bwMode="auto">
          <a:xfrm>
            <a:off x="3511649" y="3265177"/>
            <a:ext cx="1563214" cy="1466483"/>
          </a:xfrm>
          <a:prstGeom prst="flowChartConnector">
            <a:avLst/>
          </a:prstGeom>
          <a:solidFill>
            <a:srgbClr val="F3C98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7" name="Flowchart: Connector 16">
            <a:extLst>
              <a:ext uri="{FF2B5EF4-FFF2-40B4-BE49-F238E27FC236}">
                <a16:creationId xmlns:a16="http://schemas.microsoft.com/office/drawing/2014/main" id="{340CA1B8-3983-F609-364F-7D038B94B071}"/>
              </a:ext>
            </a:extLst>
          </p:cNvPr>
          <p:cNvSpPr/>
          <p:nvPr/>
        </p:nvSpPr>
        <p:spPr bwMode="auto">
          <a:xfrm>
            <a:off x="6733549" y="3704869"/>
            <a:ext cx="1310820" cy="1229708"/>
          </a:xfrm>
          <a:prstGeom prst="flowChartConnector">
            <a:avLst/>
          </a:prstGeom>
          <a:solidFill>
            <a:srgbClr val="918C85"/>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 name="Content Placeholder 3">
            <a:extLst>
              <a:ext uri="{FF2B5EF4-FFF2-40B4-BE49-F238E27FC236}">
                <a16:creationId xmlns:a16="http://schemas.microsoft.com/office/drawing/2014/main" id="{A2D8A652-7C0A-466F-5C5D-31AE8D5E334C}"/>
              </a:ext>
            </a:extLst>
          </p:cNvPr>
          <p:cNvSpPr>
            <a:spLocks noGrp="1"/>
          </p:cNvSpPr>
          <p:nvPr>
            <p:ph idx="1"/>
          </p:nvPr>
        </p:nvSpPr>
        <p:spPr>
          <a:xfrm>
            <a:off x="3729374" y="3668101"/>
            <a:ext cx="1310820" cy="660635"/>
          </a:xfrm>
        </p:spPr>
        <p:txBody>
          <a:bodyPr/>
          <a:lstStyle/>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Any other comments</a:t>
            </a:r>
          </a:p>
        </p:txBody>
      </p:sp>
      <p:sp>
        <p:nvSpPr>
          <p:cNvPr id="18" name="Content Placeholder 3">
            <a:extLst>
              <a:ext uri="{FF2B5EF4-FFF2-40B4-BE49-F238E27FC236}">
                <a16:creationId xmlns:a16="http://schemas.microsoft.com/office/drawing/2014/main" id="{482E3A8F-34B5-5E99-614C-418245A26C29}"/>
              </a:ext>
            </a:extLst>
          </p:cNvPr>
          <p:cNvSpPr txBox="1">
            <a:spLocks/>
          </p:cNvSpPr>
          <p:nvPr/>
        </p:nvSpPr>
        <p:spPr>
          <a:xfrm>
            <a:off x="6972121" y="4135407"/>
            <a:ext cx="1072248" cy="391949"/>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600" kern="0">
                <a:latin typeface="Roboto Light" panose="02000000000000000000" pitchFamily="2" charset="0"/>
                <a:ea typeface="Roboto Light" panose="02000000000000000000" pitchFamily="2" charset="0"/>
                <a:cs typeface="Roboto Light" panose="02000000000000000000" pitchFamily="2" charset="0"/>
              </a:rPr>
              <a:t>Survey</a:t>
            </a:r>
          </a:p>
        </p:txBody>
      </p:sp>
    </p:spTree>
    <p:extLst>
      <p:ext uri="{BB962C8B-B14F-4D97-AF65-F5344CB8AC3E}">
        <p14:creationId xmlns:p14="http://schemas.microsoft.com/office/powerpoint/2010/main" val="1755236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D6BE44-1409-9D04-68AD-C74AF96AC2B7}"/>
              </a:ext>
            </a:extLst>
          </p:cNvPr>
          <p:cNvSpPr/>
          <p:nvPr/>
        </p:nvSpPr>
        <p:spPr bwMode="auto">
          <a:xfrm>
            <a:off x="182880" y="937676"/>
            <a:ext cx="8774915" cy="4043310"/>
          </a:xfrm>
          <a:prstGeom prst="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pic>
        <p:nvPicPr>
          <p:cNvPr id="10" name="Picture 9" descr="Icon&#10;&#10;Description automatically generated with low confidence">
            <a:extLst>
              <a:ext uri="{FF2B5EF4-FFF2-40B4-BE49-F238E27FC236}">
                <a16:creationId xmlns:a16="http://schemas.microsoft.com/office/drawing/2014/main" id="{F0E6F588-A19D-5AFA-0DF9-9AA8F97F0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00" y="4802925"/>
            <a:ext cx="1055495" cy="309090"/>
          </a:xfrm>
          <a:prstGeom prst="rect">
            <a:avLst/>
          </a:prstGeom>
        </p:spPr>
      </p:pic>
      <p:sp>
        <p:nvSpPr>
          <p:cNvPr id="2" name="Slide Number Placeholder 1">
            <a:extLst>
              <a:ext uri="{FF2B5EF4-FFF2-40B4-BE49-F238E27FC236}">
                <a16:creationId xmlns:a16="http://schemas.microsoft.com/office/drawing/2014/main" id="{26B534B7-6B53-48EC-B331-80F7449603DB}"/>
              </a:ext>
            </a:extLst>
          </p:cNvPr>
          <p:cNvSpPr>
            <a:spLocks noGrp="1"/>
          </p:cNvSpPr>
          <p:nvPr>
            <p:ph type="sldNum" sz="quarter" idx="10"/>
          </p:nvPr>
        </p:nvSpPr>
        <p:spPr/>
        <p:txBody>
          <a:bodyPr/>
          <a:lstStyle/>
          <a:p>
            <a:fld id="{802A16F9-4D44-47C7-BF06-FFE7750A8ED4}" type="slidenum">
              <a:rPr lang="en-NZ" altLang="en-US" smtClean="0"/>
              <a:pPr/>
              <a:t>18</a:t>
            </a:fld>
            <a:endParaRPr lang="en-NZ" altLang="en-US"/>
          </a:p>
        </p:txBody>
      </p:sp>
      <p:sp>
        <p:nvSpPr>
          <p:cNvPr id="3" name="Text Placeholder 2">
            <a:extLst>
              <a:ext uri="{FF2B5EF4-FFF2-40B4-BE49-F238E27FC236}">
                <a16:creationId xmlns:a16="http://schemas.microsoft.com/office/drawing/2014/main" id="{A97FFB71-192E-48A8-A414-8925EFBEDF11}"/>
              </a:ext>
            </a:extLst>
          </p:cNvPr>
          <p:cNvSpPr>
            <a:spLocks noGrp="1"/>
          </p:cNvSpPr>
          <p:nvPr>
            <p:ph type="body" sz="quarter" idx="13"/>
          </p:nvPr>
        </p:nvSpPr>
        <p:spPr>
          <a:xfrm>
            <a:off x="183445" y="277496"/>
            <a:ext cx="5257439" cy="481457"/>
          </a:xfrm>
        </p:spPr>
        <p:txBody>
          <a:bodyPr>
            <a:normAutofit fontScale="92500"/>
          </a:bodyPr>
          <a:lstStyle/>
          <a:p>
            <a:r>
              <a:rPr lang="en-GB" sz="2000"/>
              <a:t>Proposed Approach for Ethics and Independence</a:t>
            </a:r>
            <a:endParaRPr lang="en-NZ" sz="2000"/>
          </a:p>
        </p:txBody>
      </p:sp>
      <p:sp>
        <p:nvSpPr>
          <p:cNvPr id="5" name="Rectangle: Rounded Corners 4">
            <a:extLst>
              <a:ext uri="{FF2B5EF4-FFF2-40B4-BE49-F238E27FC236}">
                <a16:creationId xmlns:a16="http://schemas.microsoft.com/office/drawing/2014/main" id="{85B51BF5-0A1C-4612-8107-5DCF2EA1B076}"/>
              </a:ext>
            </a:extLst>
          </p:cNvPr>
          <p:cNvSpPr/>
          <p:nvPr/>
        </p:nvSpPr>
        <p:spPr bwMode="auto">
          <a:xfrm>
            <a:off x="404685" y="1109111"/>
            <a:ext cx="5662484" cy="3617348"/>
          </a:xfrm>
          <a:prstGeom prst="roundRect">
            <a:avLst/>
          </a:prstGeom>
          <a:solidFill>
            <a:schemeClr val="bg1"/>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Fundamental principles </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Threats and safeguards approach </a:t>
            </a:r>
          </a:p>
          <a:p>
            <a:pPr marL="342900" indent="-342900" defTabSz="270000" eaLnBrk="1" hangingPunct="1">
              <a:lnSpc>
                <a:spcPts val="2160"/>
              </a:lnSpc>
              <a:spcBef>
                <a:spcPts val="1200"/>
              </a:spcBef>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Prohibit services that might create a self-review threat</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Prohibit assuming management responsibility</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Prohibit holding a financial interest </a:t>
            </a:r>
          </a:p>
          <a:p>
            <a:pPr marL="342900" indent="-342900" defTabSz="270000" eaLnBrk="1" hangingPunct="1">
              <a:lnSpc>
                <a:spcPts val="2160"/>
              </a:lnSpc>
              <a:spcBef>
                <a:spcPts val="1200"/>
              </a:spcBef>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Familiarity threat </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Relationships</a:t>
            </a:r>
            <a:endParaRPr lang="en-GB" sz="1600">
              <a:latin typeface="Roboto Light" panose="02000000000000000000" pitchFamily="2" charset="0"/>
              <a:ea typeface="Roboto Light" panose="02000000000000000000" pitchFamily="2" charset="0"/>
              <a:cs typeface="Roboto Light" panose="02000000000000000000" pitchFamily="2" charset="0"/>
            </a:endParaRPr>
          </a:p>
          <a:p>
            <a:pPr>
              <a:spcBef>
                <a:spcPts val="1200"/>
              </a:spcBef>
            </a:pPr>
            <a:r>
              <a:rPr lang="en-GB" sz="1600">
                <a:solidFill>
                  <a:schemeClr val="accent3">
                    <a:lumMod val="75000"/>
                  </a:schemeClr>
                </a:solidFill>
                <a:latin typeface="Roboto Light" panose="02000000000000000000" pitchFamily="2" charset="0"/>
                <a:ea typeface="Roboto Light" panose="02000000000000000000" pitchFamily="2" charset="0"/>
                <a:cs typeface="Roboto Light" panose="02000000000000000000" pitchFamily="2" charset="0"/>
              </a:rPr>
              <a:t>Survey to seek your feedback on matters to address</a:t>
            </a:r>
            <a:endParaRPr lang="en-GB" sz="1800">
              <a:solidFill>
                <a:schemeClr val="accent3">
                  <a:lumMod val="75000"/>
                </a:schemeClr>
              </a:solidFill>
            </a:endParaRPr>
          </a:p>
        </p:txBody>
      </p:sp>
      <p:sp>
        <p:nvSpPr>
          <p:cNvPr id="6" name="Rectangle: Rounded Corners 5">
            <a:extLst>
              <a:ext uri="{FF2B5EF4-FFF2-40B4-BE49-F238E27FC236}">
                <a16:creationId xmlns:a16="http://schemas.microsoft.com/office/drawing/2014/main" id="{84370D5B-A148-4975-B446-C937F05011AA}"/>
              </a:ext>
            </a:extLst>
          </p:cNvPr>
          <p:cNvSpPr/>
          <p:nvPr/>
        </p:nvSpPr>
        <p:spPr bwMode="auto">
          <a:xfrm>
            <a:off x="6238610" y="1225827"/>
            <a:ext cx="2294965" cy="3102428"/>
          </a:xfrm>
          <a:prstGeom prst="roundRect">
            <a:avLst/>
          </a:prstGeom>
          <a:solidFill>
            <a:srgbClr val="D59D43"/>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0" defTabSz="270000" eaLnBrk="1" latinLnBrk="0" hangingPunct="1">
              <a:lnSpc>
                <a:spcPts val="2160"/>
              </a:lnSpc>
              <a:spcAft>
                <a:spcPts val="300"/>
              </a:spcAft>
              <a:buSzPts val="1000"/>
              <a:tabLst>
                <a:tab pos="457200" algn="l"/>
              </a:tabLst>
            </a:pPr>
            <a:endParaRPr lang="en-NZ" sz="1600">
              <a:solidFill>
                <a:srgbClr val="3E3F3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Content Placeholder 3">
            <a:extLst>
              <a:ext uri="{FF2B5EF4-FFF2-40B4-BE49-F238E27FC236}">
                <a16:creationId xmlns:a16="http://schemas.microsoft.com/office/drawing/2014/main" id="{E0F427A1-E492-7389-D3A9-D94ACF249A7C}"/>
              </a:ext>
            </a:extLst>
          </p:cNvPr>
          <p:cNvSpPr>
            <a:spLocks noGrp="1"/>
          </p:cNvSpPr>
          <p:nvPr>
            <p:ph idx="1"/>
          </p:nvPr>
        </p:nvSpPr>
        <p:spPr>
          <a:xfrm>
            <a:off x="6260235" y="1435857"/>
            <a:ext cx="2327170" cy="2932047"/>
          </a:xfrm>
        </p:spPr>
        <p:txBody>
          <a:bodyPr/>
          <a:lstStyle/>
          <a:p>
            <a:pPr marL="342900" marR="0" indent="-342900" defTabSz="270000" eaLnBrk="1" latinLnBrk="0" hangingPunct="1">
              <a:lnSpc>
                <a:spcPts val="2160"/>
              </a:lnSpc>
              <a:spcAft>
                <a:spcPts val="300"/>
              </a:spcAft>
              <a:buClr>
                <a:schemeClr val="tx1">
                  <a:lumMod val="75000"/>
                  <a:lumOff val="25000"/>
                </a:schemeClr>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Professional requirements exist outside of XRB standards</a:t>
            </a:r>
          </a:p>
          <a:p>
            <a:pPr marL="342900" indent="-342900" defTabSz="270000" eaLnBrk="1" hangingPunct="1">
              <a:lnSpc>
                <a:spcPts val="2160"/>
              </a:lnSpc>
              <a:spcAft>
                <a:spcPts val="300"/>
              </a:spcAft>
              <a:buClr>
                <a:schemeClr val="tx1">
                  <a:lumMod val="75000"/>
                  <a:lumOff val="25000"/>
                </a:schemeClr>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XRB cannot deactivate those</a:t>
            </a:r>
          </a:p>
          <a:p>
            <a:pPr marL="342900" indent="-342900" defTabSz="270000" eaLnBrk="1" hangingPunct="1">
              <a:lnSpc>
                <a:spcPts val="2160"/>
              </a:lnSpc>
              <a:spcAft>
                <a:spcPts val="300"/>
              </a:spcAft>
              <a:buClr>
                <a:schemeClr val="tx1">
                  <a:lumMod val="75000"/>
                  <a:lumOff val="25000"/>
                </a:schemeClr>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Layer requirements on top in a principled way</a:t>
            </a:r>
            <a:endParaRPr lang="en-NZ" sz="1600">
              <a:solidFill>
                <a:srgbClr val="3E3F39"/>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17960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FCE6E12-3E9E-70E9-E066-73E4BA8A661A}"/>
              </a:ext>
            </a:extLst>
          </p:cNvPr>
          <p:cNvSpPr/>
          <p:nvPr/>
        </p:nvSpPr>
        <p:spPr bwMode="auto">
          <a:xfrm>
            <a:off x="693007" y="1937149"/>
            <a:ext cx="3712193" cy="379284"/>
          </a:xfrm>
          <a:prstGeom prst="roundRect">
            <a:avLst>
              <a:gd name="adj" fmla="val 32556"/>
            </a:avLst>
          </a:prstGeom>
          <a:solidFill>
            <a:srgbClr val="FFEECD"/>
          </a:solidFill>
          <a:ln w="1270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1C90BFC1-61E2-5113-40F5-959B7E676DDA}"/>
              </a:ext>
            </a:extLst>
          </p:cNvPr>
          <p:cNvSpPr/>
          <p:nvPr/>
        </p:nvSpPr>
        <p:spPr bwMode="auto">
          <a:xfrm>
            <a:off x="693004" y="2426761"/>
            <a:ext cx="3712193" cy="379284"/>
          </a:xfrm>
          <a:prstGeom prst="roundRect">
            <a:avLst>
              <a:gd name="adj" fmla="val 32556"/>
            </a:avLst>
          </a:prstGeom>
          <a:solidFill>
            <a:srgbClr val="FFEECD"/>
          </a:solidFill>
          <a:ln w="1270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61D413C2-9E3F-AB1D-0411-D1A271E545BE}"/>
              </a:ext>
            </a:extLst>
          </p:cNvPr>
          <p:cNvSpPr/>
          <p:nvPr/>
        </p:nvSpPr>
        <p:spPr bwMode="auto">
          <a:xfrm>
            <a:off x="693003" y="2906093"/>
            <a:ext cx="3712193" cy="379284"/>
          </a:xfrm>
          <a:prstGeom prst="roundRect">
            <a:avLst>
              <a:gd name="adj" fmla="val 32556"/>
            </a:avLst>
          </a:prstGeom>
          <a:solidFill>
            <a:srgbClr val="FFEECD"/>
          </a:solidFill>
          <a:ln w="1270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D19C191C-7F68-9804-24EE-08154C8CA762}"/>
              </a:ext>
            </a:extLst>
          </p:cNvPr>
          <p:cNvSpPr/>
          <p:nvPr/>
        </p:nvSpPr>
        <p:spPr bwMode="auto">
          <a:xfrm>
            <a:off x="693003" y="3401950"/>
            <a:ext cx="3712193" cy="379284"/>
          </a:xfrm>
          <a:prstGeom prst="roundRect">
            <a:avLst>
              <a:gd name="adj" fmla="val 32556"/>
            </a:avLst>
          </a:prstGeom>
          <a:solidFill>
            <a:srgbClr val="FFEECD"/>
          </a:solidFill>
          <a:ln w="1270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5C291051-BD41-099B-9CE2-3EEFFD771EC6}"/>
              </a:ext>
            </a:extLst>
          </p:cNvPr>
          <p:cNvSpPr/>
          <p:nvPr/>
        </p:nvSpPr>
        <p:spPr bwMode="auto">
          <a:xfrm>
            <a:off x="693003" y="3893431"/>
            <a:ext cx="3712193" cy="379284"/>
          </a:xfrm>
          <a:prstGeom prst="roundRect">
            <a:avLst>
              <a:gd name="adj" fmla="val 32556"/>
            </a:avLst>
          </a:prstGeom>
          <a:solidFill>
            <a:srgbClr val="FFEECD"/>
          </a:solidFill>
          <a:ln w="1270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4" name="Rectangle: Rounded Corners 13">
            <a:extLst>
              <a:ext uri="{FF2B5EF4-FFF2-40B4-BE49-F238E27FC236}">
                <a16:creationId xmlns:a16="http://schemas.microsoft.com/office/drawing/2014/main" id="{1FB0FCAF-B3BF-006B-F9B9-E34430B141A3}"/>
              </a:ext>
            </a:extLst>
          </p:cNvPr>
          <p:cNvSpPr/>
          <p:nvPr/>
        </p:nvSpPr>
        <p:spPr bwMode="auto">
          <a:xfrm>
            <a:off x="695067" y="1474059"/>
            <a:ext cx="3712193" cy="379284"/>
          </a:xfrm>
          <a:prstGeom prst="roundRect">
            <a:avLst>
              <a:gd name="adj" fmla="val 32556"/>
            </a:avLst>
          </a:prstGeom>
          <a:solidFill>
            <a:srgbClr val="FFEECD"/>
          </a:solidFill>
          <a:ln w="1270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19</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a:xfrm>
            <a:off x="506549" y="327617"/>
            <a:ext cx="4239255" cy="481457"/>
          </a:xfrm>
        </p:spPr>
        <p:txBody>
          <a:bodyPr/>
          <a:lstStyle/>
          <a:p>
            <a:r>
              <a:rPr lang="en-NZ"/>
              <a:t>Overall approach</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1366452" y="1007645"/>
            <a:ext cx="2350873" cy="368185"/>
          </a:xfrm>
        </p:spPr>
        <p:txBody>
          <a:bodyPr/>
          <a:lstStyle/>
          <a:p>
            <a:pPr marL="0" indent="0">
              <a:buNone/>
            </a:pPr>
            <a:r>
              <a:rPr lang="en-GB" sz="1600" b="1">
                <a:solidFill>
                  <a:srgbClr val="3E3F39"/>
                </a:solidFill>
                <a:latin typeface="Roboto Light" panose="02000000000000000000" pitchFamily="2" charset="0"/>
                <a:ea typeface="Roboto Light" panose="02000000000000000000" pitchFamily="2" charset="0"/>
                <a:cs typeface="Roboto Light" panose="02000000000000000000" pitchFamily="2" charset="0"/>
              </a:rPr>
              <a:t>Fundamental principles:</a:t>
            </a:r>
          </a:p>
        </p:txBody>
      </p:sp>
      <p:sp>
        <p:nvSpPr>
          <p:cNvPr id="34" name="Content Placeholder 3">
            <a:extLst>
              <a:ext uri="{FF2B5EF4-FFF2-40B4-BE49-F238E27FC236}">
                <a16:creationId xmlns:a16="http://schemas.microsoft.com/office/drawing/2014/main" id="{6A3A45BE-DD14-43CF-B369-9C6F3E25BECE}"/>
              </a:ext>
            </a:extLst>
          </p:cNvPr>
          <p:cNvSpPr txBox="1">
            <a:spLocks/>
          </p:cNvSpPr>
          <p:nvPr/>
        </p:nvSpPr>
        <p:spPr>
          <a:xfrm>
            <a:off x="5337707" y="1226877"/>
            <a:ext cx="3350575" cy="313552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nSpc>
                <a:spcPts val="2160"/>
              </a:lnSpc>
              <a:buClr>
                <a:srgbClr val="D59D43"/>
              </a:buClr>
              <a:buSzPts val="1000"/>
              <a:buNone/>
              <a:tabLst>
                <a:tab pos="457200" algn="l"/>
              </a:tabLst>
            </a:pPr>
            <a:r>
              <a:rPr lang="en-GB" sz="1600" b="1"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Threats and safeguards approach:</a:t>
            </a:r>
          </a:p>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 - identify threats:</a:t>
            </a:r>
          </a:p>
          <a:p>
            <a:pPr lvl="1">
              <a:lnSpc>
                <a:spcPts val="2160"/>
              </a:lnSpc>
              <a:buClr>
                <a:srgbClr val="D59D43"/>
              </a:buClr>
              <a:buSzPts val="1000"/>
              <a:buFont typeface="Courier New" panose="02070309020205020404" pitchFamily="49" charset="0"/>
              <a:buChar char="o"/>
              <a:tabLst>
                <a:tab pos="457200" algn="l"/>
              </a:tabLst>
            </a:pPr>
            <a:r>
              <a:rPr lang="en-GB" sz="14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Self-interest threat</a:t>
            </a:r>
          </a:p>
          <a:p>
            <a:pPr lvl="1">
              <a:lnSpc>
                <a:spcPts val="2160"/>
              </a:lnSpc>
              <a:buClr>
                <a:srgbClr val="D59D43"/>
              </a:buClr>
              <a:buSzPts val="1000"/>
              <a:buFont typeface="Courier New" panose="02070309020205020404" pitchFamily="49" charset="0"/>
              <a:buChar char="o"/>
              <a:tabLst>
                <a:tab pos="457200" algn="l"/>
              </a:tabLst>
            </a:pPr>
            <a:r>
              <a:rPr lang="en-GB" sz="14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Self-review threat</a:t>
            </a:r>
          </a:p>
          <a:p>
            <a:pPr lvl="1">
              <a:lnSpc>
                <a:spcPts val="2160"/>
              </a:lnSpc>
              <a:buClr>
                <a:srgbClr val="D59D43"/>
              </a:buClr>
              <a:buSzPts val="1000"/>
              <a:buFont typeface="Courier New" panose="02070309020205020404" pitchFamily="49" charset="0"/>
              <a:buChar char="o"/>
              <a:tabLst>
                <a:tab pos="457200" algn="l"/>
              </a:tabLst>
            </a:pPr>
            <a:r>
              <a:rPr lang="en-GB" sz="14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Advocacy threat</a:t>
            </a:r>
          </a:p>
          <a:p>
            <a:pPr lvl="1">
              <a:lnSpc>
                <a:spcPts val="2160"/>
              </a:lnSpc>
              <a:buClr>
                <a:srgbClr val="D59D43"/>
              </a:buClr>
              <a:buSzPts val="1000"/>
              <a:buFont typeface="Courier New" panose="02070309020205020404" pitchFamily="49" charset="0"/>
              <a:buChar char="o"/>
              <a:tabLst>
                <a:tab pos="457200" algn="l"/>
              </a:tabLst>
            </a:pPr>
            <a:r>
              <a:rPr lang="en-GB" sz="14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Familiarity threat</a:t>
            </a:r>
          </a:p>
          <a:p>
            <a:pPr lvl="1">
              <a:lnSpc>
                <a:spcPts val="2160"/>
              </a:lnSpc>
              <a:buClr>
                <a:srgbClr val="D59D43"/>
              </a:buClr>
              <a:buSzPts val="1000"/>
              <a:buFont typeface="Courier New" panose="02070309020205020404" pitchFamily="49" charset="0"/>
              <a:buChar char="o"/>
              <a:tabLst>
                <a:tab pos="457200" algn="l"/>
              </a:tabLst>
            </a:pPr>
            <a:r>
              <a:rPr lang="en-GB" sz="14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Intimidation threat</a:t>
            </a:r>
          </a:p>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 - apply safeguards to reduce the threats to an acceptable level </a:t>
            </a:r>
          </a:p>
          <a:p>
            <a:endParaRPr lang="en-NZ" kern="0"/>
          </a:p>
          <a:p>
            <a:endParaRPr lang="en-NZ" kern="0"/>
          </a:p>
        </p:txBody>
      </p:sp>
      <p:sp>
        <p:nvSpPr>
          <p:cNvPr id="35" name="Content Placeholder 3">
            <a:extLst>
              <a:ext uri="{FF2B5EF4-FFF2-40B4-BE49-F238E27FC236}">
                <a16:creationId xmlns:a16="http://schemas.microsoft.com/office/drawing/2014/main" id="{50904D27-B3A6-48BF-A5E5-AB1F92D37D6A}"/>
              </a:ext>
            </a:extLst>
          </p:cNvPr>
          <p:cNvSpPr txBox="1">
            <a:spLocks/>
          </p:cNvSpPr>
          <p:nvPr/>
        </p:nvSpPr>
        <p:spPr>
          <a:xfrm>
            <a:off x="1234192" y="4592562"/>
            <a:ext cx="7719884" cy="41044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nSpc>
                <a:spcPts val="2160"/>
              </a:lnSpc>
              <a:buClr>
                <a:srgbClr val="D59D43"/>
              </a:buClr>
              <a:buSzPts val="1000"/>
              <a:buNone/>
              <a:tabLst>
                <a:tab pos="457200" algn="l"/>
              </a:tabLst>
            </a:pPr>
            <a:r>
              <a:rPr lang="en-GB" sz="1600" b="1"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Does the standard need to define the fundamental principles or the threats?</a:t>
            </a:r>
          </a:p>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 </a:t>
            </a:r>
            <a:endParaRPr lang="en-NZ" kern="0"/>
          </a:p>
          <a:p>
            <a:endParaRPr lang="en-NZ" kern="0"/>
          </a:p>
        </p:txBody>
      </p:sp>
      <p:sp>
        <p:nvSpPr>
          <p:cNvPr id="7" name="Right Brace 6">
            <a:extLst>
              <a:ext uri="{FF2B5EF4-FFF2-40B4-BE49-F238E27FC236}">
                <a16:creationId xmlns:a16="http://schemas.microsoft.com/office/drawing/2014/main" id="{B1C699B9-C930-BAFB-BF11-0889233350C6}"/>
              </a:ext>
            </a:extLst>
          </p:cNvPr>
          <p:cNvSpPr/>
          <p:nvPr/>
        </p:nvSpPr>
        <p:spPr>
          <a:xfrm>
            <a:off x="4717985" y="1133415"/>
            <a:ext cx="308997" cy="3279320"/>
          </a:xfrm>
          <a:prstGeom prst="rightBrace">
            <a:avLst>
              <a:gd name="adj1" fmla="val 101315"/>
              <a:gd name="adj2" fmla="val 50000"/>
            </a:avLst>
          </a:prstGeom>
          <a:ln w="28575">
            <a:solidFill>
              <a:srgbClr val="D59D4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 name="Content Placeholder 3">
            <a:extLst>
              <a:ext uri="{FF2B5EF4-FFF2-40B4-BE49-F238E27FC236}">
                <a16:creationId xmlns:a16="http://schemas.microsoft.com/office/drawing/2014/main" id="{1D6B598E-19BF-CF99-8C08-11D50618CC25}"/>
              </a:ext>
            </a:extLst>
          </p:cNvPr>
          <p:cNvSpPr txBox="1">
            <a:spLocks/>
          </p:cNvSpPr>
          <p:nvPr/>
        </p:nvSpPr>
        <p:spPr>
          <a:xfrm>
            <a:off x="1789654" y="1478109"/>
            <a:ext cx="1538416" cy="38147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Independence</a:t>
            </a:r>
          </a:p>
          <a:p>
            <a:pPr marL="0" indent="0">
              <a:buNone/>
            </a:pPr>
            <a:endParaRPr lang="en-NZ" kern="0"/>
          </a:p>
        </p:txBody>
      </p:sp>
      <p:sp>
        <p:nvSpPr>
          <p:cNvPr id="9" name="Content Placeholder 3">
            <a:extLst>
              <a:ext uri="{FF2B5EF4-FFF2-40B4-BE49-F238E27FC236}">
                <a16:creationId xmlns:a16="http://schemas.microsoft.com/office/drawing/2014/main" id="{F4405502-BA76-DD05-F04C-8ACFB4AA8C43}"/>
              </a:ext>
            </a:extLst>
          </p:cNvPr>
          <p:cNvSpPr txBox="1">
            <a:spLocks/>
          </p:cNvSpPr>
          <p:nvPr/>
        </p:nvSpPr>
        <p:spPr>
          <a:xfrm>
            <a:off x="2062919" y="1948619"/>
            <a:ext cx="1126524" cy="40058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Integrity</a:t>
            </a:r>
          </a:p>
        </p:txBody>
      </p:sp>
      <p:sp>
        <p:nvSpPr>
          <p:cNvPr id="10" name="Content Placeholder 3">
            <a:extLst>
              <a:ext uri="{FF2B5EF4-FFF2-40B4-BE49-F238E27FC236}">
                <a16:creationId xmlns:a16="http://schemas.microsoft.com/office/drawing/2014/main" id="{93E204D8-B86F-1C8E-7641-BAF28E7EC9E3}"/>
              </a:ext>
            </a:extLst>
          </p:cNvPr>
          <p:cNvSpPr txBox="1">
            <a:spLocks/>
          </p:cNvSpPr>
          <p:nvPr/>
        </p:nvSpPr>
        <p:spPr>
          <a:xfrm>
            <a:off x="1950031" y="2424205"/>
            <a:ext cx="1217655" cy="38147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Objectivity</a:t>
            </a:r>
          </a:p>
        </p:txBody>
      </p:sp>
      <p:sp>
        <p:nvSpPr>
          <p:cNvPr id="11" name="Content Placeholder 3">
            <a:extLst>
              <a:ext uri="{FF2B5EF4-FFF2-40B4-BE49-F238E27FC236}">
                <a16:creationId xmlns:a16="http://schemas.microsoft.com/office/drawing/2014/main" id="{6802ABA8-FFB7-D5FF-885D-BDAC41380315}"/>
              </a:ext>
            </a:extLst>
          </p:cNvPr>
          <p:cNvSpPr txBox="1">
            <a:spLocks/>
          </p:cNvSpPr>
          <p:nvPr/>
        </p:nvSpPr>
        <p:spPr>
          <a:xfrm>
            <a:off x="693001" y="2920387"/>
            <a:ext cx="3869724" cy="37928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Professional Competence and Due Care</a:t>
            </a:r>
          </a:p>
        </p:txBody>
      </p:sp>
      <p:sp>
        <p:nvSpPr>
          <p:cNvPr id="12" name="Content Placeholder 3">
            <a:extLst>
              <a:ext uri="{FF2B5EF4-FFF2-40B4-BE49-F238E27FC236}">
                <a16:creationId xmlns:a16="http://schemas.microsoft.com/office/drawing/2014/main" id="{73D6580F-0E19-14BB-7308-23A9DF07712B}"/>
              </a:ext>
            </a:extLst>
          </p:cNvPr>
          <p:cNvSpPr txBox="1">
            <a:spLocks/>
          </p:cNvSpPr>
          <p:nvPr/>
        </p:nvSpPr>
        <p:spPr>
          <a:xfrm>
            <a:off x="1908342" y="3403046"/>
            <a:ext cx="1605349" cy="40420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Confidentiality</a:t>
            </a:r>
          </a:p>
        </p:txBody>
      </p:sp>
      <p:sp>
        <p:nvSpPr>
          <p:cNvPr id="13" name="Content Placeholder 3">
            <a:extLst>
              <a:ext uri="{FF2B5EF4-FFF2-40B4-BE49-F238E27FC236}">
                <a16:creationId xmlns:a16="http://schemas.microsoft.com/office/drawing/2014/main" id="{98376C3B-33B1-E917-ADA9-1093E212CF55}"/>
              </a:ext>
            </a:extLst>
          </p:cNvPr>
          <p:cNvSpPr txBox="1">
            <a:spLocks/>
          </p:cNvSpPr>
          <p:nvPr/>
        </p:nvSpPr>
        <p:spPr>
          <a:xfrm>
            <a:off x="1497336" y="3893431"/>
            <a:ext cx="2257682" cy="36796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nSpc>
                <a:spcPts val="2160"/>
              </a:lnSpc>
              <a:buClr>
                <a:srgbClr val="D59D43"/>
              </a:buClr>
              <a:buSzPts val="1000"/>
              <a:buNone/>
              <a:tabLst>
                <a:tab pos="457200" algn="l"/>
              </a:tabLst>
            </a:pPr>
            <a:r>
              <a:rPr lang="en-GB" sz="1600" kern="0">
                <a:solidFill>
                  <a:srgbClr val="3E3F39"/>
                </a:solidFill>
                <a:latin typeface="Roboto Light" panose="02000000000000000000" pitchFamily="2" charset="0"/>
                <a:ea typeface="Roboto Light" panose="02000000000000000000" pitchFamily="2" charset="0"/>
                <a:cs typeface="Roboto Light" panose="02000000000000000000" pitchFamily="2" charset="0"/>
              </a:rPr>
              <a:t>Professional Behaviour</a:t>
            </a:r>
            <a:endParaRPr lang="en-NZ" kern="0"/>
          </a:p>
          <a:p>
            <a:endParaRPr lang="en-NZ" kern="0"/>
          </a:p>
        </p:txBody>
      </p:sp>
    </p:spTree>
    <p:extLst>
      <p:ext uri="{BB962C8B-B14F-4D97-AF65-F5344CB8AC3E}">
        <p14:creationId xmlns:p14="http://schemas.microsoft.com/office/powerpoint/2010/main" val="246096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855E41C-978B-1359-7B7F-3F4EFB49F672}"/>
              </a:ext>
            </a:extLst>
          </p:cNvPr>
          <p:cNvSpPr/>
          <p:nvPr/>
        </p:nvSpPr>
        <p:spPr>
          <a:xfrm>
            <a:off x="423591" y="1343925"/>
            <a:ext cx="8288609" cy="321936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descr="Icon&#10;&#10;Description automatically generated with low confidence">
            <a:extLst>
              <a:ext uri="{FF2B5EF4-FFF2-40B4-BE49-F238E27FC236}">
                <a16:creationId xmlns:a16="http://schemas.microsoft.com/office/drawing/2014/main" id="{1A1A476A-23FA-FBF2-46E8-EEF7251A2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241" y="1130847"/>
            <a:ext cx="1455255" cy="426155"/>
          </a:xfrm>
          <a:prstGeom prst="rect">
            <a:avLst/>
          </a:prstGeom>
        </p:spPr>
      </p:pic>
      <p:sp>
        <p:nvSpPr>
          <p:cNvPr id="2" name="Slide Number Placeholder 1">
            <a:extLst>
              <a:ext uri="{FF2B5EF4-FFF2-40B4-BE49-F238E27FC236}">
                <a16:creationId xmlns:a16="http://schemas.microsoft.com/office/drawing/2014/main" id="{FBDF853C-AEB4-E281-C7C7-2D281DD11036}"/>
              </a:ext>
            </a:extLst>
          </p:cNvPr>
          <p:cNvSpPr>
            <a:spLocks noGrp="1"/>
          </p:cNvSpPr>
          <p:nvPr>
            <p:ph type="sldNum" sz="quarter" idx="10"/>
          </p:nvPr>
        </p:nvSpPr>
        <p:spPr/>
        <p:txBody>
          <a:bodyPr/>
          <a:lstStyle/>
          <a:p>
            <a:fld id="{802A16F9-4D44-47C7-BF06-FFE7750A8ED4}" type="slidenum">
              <a:rPr lang="en-NZ" altLang="en-US" smtClean="0"/>
              <a:pPr/>
              <a:t>2</a:t>
            </a:fld>
            <a:endParaRPr lang="en-NZ" altLang="en-US"/>
          </a:p>
        </p:txBody>
      </p:sp>
      <p:sp>
        <p:nvSpPr>
          <p:cNvPr id="3" name="Text Placeholder 2">
            <a:extLst>
              <a:ext uri="{FF2B5EF4-FFF2-40B4-BE49-F238E27FC236}">
                <a16:creationId xmlns:a16="http://schemas.microsoft.com/office/drawing/2014/main" id="{E534C0B4-05C5-1372-A144-2DD10BA65BE0}"/>
              </a:ext>
            </a:extLst>
          </p:cNvPr>
          <p:cNvSpPr>
            <a:spLocks noGrp="1"/>
          </p:cNvSpPr>
          <p:nvPr>
            <p:ph type="body" sz="quarter" idx="13"/>
          </p:nvPr>
        </p:nvSpPr>
        <p:spPr/>
        <p:txBody>
          <a:bodyPr/>
          <a:lstStyle/>
          <a:p>
            <a:r>
              <a:rPr lang="en-NZ"/>
              <a:t>Agenda</a:t>
            </a:r>
          </a:p>
        </p:txBody>
      </p:sp>
      <p:sp>
        <p:nvSpPr>
          <p:cNvPr id="4" name="Content Placeholder 3">
            <a:extLst>
              <a:ext uri="{FF2B5EF4-FFF2-40B4-BE49-F238E27FC236}">
                <a16:creationId xmlns:a16="http://schemas.microsoft.com/office/drawing/2014/main" id="{4401DDB7-1406-4B6C-1CF3-643C0F4B9BE7}"/>
              </a:ext>
            </a:extLst>
          </p:cNvPr>
          <p:cNvSpPr>
            <a:spLocks noGrp="1"/>
          </p:cNvSpPr>
          <p:nvPr>
            <p:ph idx="1"/>
          </p:nvPr>
        </p:nvSpPr>
        <p:spPr>
          <a:xfrm>
            <a:off x="836245" y="1710529"/>
            <a:ext cx="7463300" cy="2759796"/>
          </a:xfrm>
        </p:spPr>
        <p:txBody>
          <a:bodyPr lIns="91440" tIns="45720" rIns="91440" bIns="45720" anchor="t"/>
          <a:lstStyle/>
          <a:p>
            <a:pPr marL="269875" indent="-269875"/>
            <a:r>
              <a:rPr lang="en-NZ" sz="1800"/>
              <a:t>Overview of the Climate-related Disclosure Standards</a:t>
            </a:r>
            <a:endParaRPr lang="en-US"/>
          </a:p>
          <a:p>
            <a:pPr marL="269875" indent="-269875"/>
            <a:r>
              <a:rPr lang="en-NZ" sz="1800"/>
              <a:t>Overview of possible requirements for the temporary assurance standard</a:t>
            </a:r>
          </a:p>
          <a:p>
            <a:pPr marL="269875" indent="-269875"/>
            <a:r>
              <a:rPr lang="en-NZ" sz="1800"/>
              <a:t>Interactive session:</a:t>
            </a:r>
          </a:p>
          <a:p>
            <a:pPr marL="539750" lvl="1" indent="-269875">
              <a:buClr>
                <a:srgbClr val="8AB051"/>
              </a:buClr>
            </a:pPr>
            <a:r>
              <a:rPr lang="en-NZ" sz="1800"/>
              <a:t>Ethical requirements</a:t>
            </a:r>
          </a:p>
          <a:p>
            <a:pPr marL="539750" lvl="1" indent="-269875">
              <a:buClr>
                <a:srgbClr val="8AB051"/>
              </a:buClr>
            </a:pPr>
            <a:r>
              <a:rPr lang="en-NZ" sz="1800"/>
              <a:t>Quality Management requirements</a:t>
            </a:r>
          </a:p>
          <a:p>
            <a:pPr marL="539750" lvl="1" indent="-269875">
              <a:buClr>
                <a:srgbClr val="8AB051"/>
              </a:buClr>
            </a:pPr>
            <a:r>
              <a:rPr lang="en-NZ" sz="1800"/>
              <a:t>Assurance reporting requirements</a:t>
            </a:r>
          </a:p>
          <a:p>
            <a:pPr marL="269875" indent="-269875"/>
            <a:r>
              <a:rPr lang="en-NZ" sz="1800">
                <a:ea typeface="Open Sans"/>
                <a:cs typeface="Open Sans"/>
              </a:rPr>
              <a:t>Launch of our survey – have your say</a:t>
            </a:r>
          </a:p>
        </p:txBody>
      </p:sp>
    </p:spTree>
    <p:extLst>
      <p:ext uri="{BB962C8B-B14F-4D97-AF65-F5344CB8AC3E}">
        <p14:creationId xmlns:p14="http://schemas.microsoft.com/office/powerpoint/2010/main" val="787055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28B0AD8-4519-B602-6D14-70D310D26586}"/>
              </a:ext>
            </a:extLst>
          </p:cNvPr>
          <p:cNvSpPr/>
          <p:nvPr/>
        </p:nvSpPr>
        <p:spPr bwMode="auto">
          <a:xfrm>
            <a:off x="3500905" y="3575050"/>
            <a:ext cx="5162550" cy="968376"/>
          </a:xfrm>
          <a:prstGeom prst="roundRect">
            <a:avLst>
              <a:gd name="adj" fmla="val 20809"/>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59D51C51-CD4D-5C18-9FA5-D266FEE2CD27}"/>
              </a:ext>
            </a:extLst>
          </p:cNvPr>
          <p:cNvSpPr/>
          <p:nvPr/>
        </p:nvSpPr>
        <p:spPr bwMode="auto">
          <a:xfrm>
            <a:off x="3500905" y="1670791"/>
            <a:ext cx="5162550" cy="1708150"/>
          </a:xfrm>
          <a:prstGeom prst="roundRect">
            <a:avLst>
              <a:gd name="adj" fmla="val 18154"/>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74FAD9A6-F9DE-4B24-F7E6-B7B9CA89003C}"/>
              </a:ext>
            </a:extLst>
          </p:cNvPr>
          <p:cNvSpPr/>
          <p:nvPr/>
        </p:nvSpPr>
        <p:spPr bwMode="auto">
          <a:xfrm>
            <a:off x="533400" y="1604682"/>
            <a:ext cx="2570400" cy="2570400"/>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20</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p:txBody>
          <a:bodyPr/>
          <a:lstStyle/>
          <a:p>
            <a:r>
              <a:rPr lang="en-NZ"/>
              <a:t>Prohibitions – Part 1</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3613054" y="1654154"/>
            <a:ext cx="4938253" cy="1724788"/>
          </a:xfrm>
        </p:spPr>
        <p:txBody>
          <a:bodyPr lIns="91440" tIns="45720" rIns="91440" bIns="45720" anchor="t"/>
          <a:lstStyle/>
          <a:p>
            <a:pPr marL="0" indent="0">
              <a:spcBef>
                <a:spcPts val="600"/>
              </a:spcBef>
              <a:buNone/>
            </a:pPr>
            <a:r>
              <a:rPr lang="en-NZ" sz="1600" i="1">
                <a:latin typeface="Roboto Light"/>
                <a:ea typeface="Roboto Light"/>
                <a:cs typeface="Roboto Light"/>
              </a:rPr>
              <a:t>Principles-based requirements</a:t>
            </a:r>
          </a:p>
          <a:p>
            <a:pPr marL="539750" lvl="1" indent="-269875">
              <a:spcBef>
                <a:spcPts val="1200"/>
              </a:spcBef>
              <a:buClr>
                <a:srgbClr val="D59D43"/>
              </a:buClr>
              <a:buFont typeface="Arial" panose="020B0604020202020204" pitchFamily="34" charset="0"/>
              <a:buChar char="•"/>
            </a:pPr>
            <a:r>
              <a:rPr lang="en-NZ" sz="1600">
                <a:latin typeface="Roboto Light"/>
                <a:ea typeface="Roboto Light"/>
                <a:cs typeface="Roboto Light"/>
              </a:rPr>
              <a:t>Prohibiting any services that might create a self-review threat?</a:t>
            </a:r>
          </a:p>
          <a:p>
            <a:pPr marL="269875" lvl="1" indent="0">
              <a:spcBef>
                <a:spcPts val="600"/>
              </a:spcBef>
              <a:buClr>
                <a:srgbClr val="D59D43"/>
              </a:buClr>
              <a:buNone/>
            </a:pPr>
            <a:r>
              <a:rPr lang="en-NZ" sz="1600">
                <a:latin typeface="Roboto Light"/>
                <a:ea typeface="Roboto Light"/>
                <a:cs typeface="Roboto Light"/>
              </a:rPr>
              <a:t>	Prohibiting assumption of management 	responsibility ?</a:t>
            </a:r>
            <a:endParaRPr lang="en-NZ" sz="1600">
              <a:latin typeface="Roboto Light" panose="02000000000000000000" pitchFamily="2" charset="0"/>
              <a:ea typeface="Roboto Light" panose="02000000000000000000" pitchFamily="2" charset="0"/>
              <a:cs typeface="Roboto Light" panose="02000000000000000000" pitchFamily="2" charset="0"/>
            </a:endParaRPr>
          </a:p>
          <a:p>
            <a:pPr marL="269875" lvl="1" indent="0">
              <a:buClr>
                <a:srgbClr val="D59D43"/>
              </a:buClr>
              <a:buNone/>
            </a:pPr>
            <a:r>
              <a:rPr lang="en-NZ" sz="1600">
                <a:latin typeface="Roboto Light"/>
                <a:ea typeface="Roboto Light"/>
                <a:cs typeface="Roboto Light"/>
              </a:rPr>
              <a:t>		</a:t>
            </a:r>
            <a:endParaRPr lang="en-NZ">
              <a:latin typeface="Roboto Light"/>
              <a:ea typeface="Roboto Light"/>
              <a:cs typeface="Roboto Light"/>
            </a:endParaRPr>
          </a:p>
          <a:p>
            <a:pPr marL="269875" indent="-269875"/>
            <a:endParaRPr lang="en-NZ"/>
          </a:p>
        </p:txBody>
      </p:sp>
      <p:sp>
        <p:nvSpPr>
          <p:cNvPr id="5" name="Content Placeholder 3">
            <a:extLst>
              <a:ext uri="{FF2B5EF4-FFF2-40B4-BE49-F238E27FC236}">
                <a16:creationId xmlns:a16="http://schemas.microsoft.com/office/drawing/2014/main" id="{AF49FB99-A0CC-81CC-D5B2-9057DD3432C9}"/>
              </a:ext>
            </a:extLst>
          </p:cNvPr>
          <p:cNvSpPr txBox="1">
            <a:spLocks/>
          </p:cNvSpPr>
          <p:nvPr/>
        </p:nvSpPr>
        <p:spPr>
          <a:xfrm>
            <a:off x="764837" y="2213750"/>
            <a:ext cx="2398075" cy="149965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NZ" sz="1600" kern="0">
                <a:latin typeface="Roboto Light" panose="02000000000000000000" pitchFamily="2" charset="0"/>
                <a:ea typeface="Roboto Light" panose="02000000000000000000" pitchFamily="2" charset="0"/>
                <a:cs typeface="Roboto Light" panose="02000000000000000000" pitchFamily="2" charset="0"/>
              </a:rPr>
              <a:t>What are the most important ethical and independence requirements to include within the standard?</a:t>
            </a:r>
          </a:p>
          <a:p>
            <a:endParaRPr lang="en-NZ" kern="0"/>
          </a:p>
        </p:txBody>
      </p:sp>
      <p:grpSp>
        <p:nvGrpSpPr>
          <p:cNvPr id="18" name="Group 17">
            <a:extLst>
              <a:ext uri="{FF2B5EF4-FFF2-40B4-BE49-F238E27FC236}">
                <a16:creationId xmlns:a16="http://schemas.microsoft.com/office/drawing/2014/main" id="{FF0FDA2D-9CCF-F701-1585-336E6B3FF975}"/>
              </a:ext>
            </a:extLst>
          </p:cNvPr>
          <p:cNvGrpSpPr/>
          <p:nvPr/>
        </p:nvGrpSpPr>
        <p:grpSpPr>
          <a:xfrm>
            <a:off x="3894312" y="2170734"/>
            <a:ext cx="196011" cy="196011"/>
            <a:chOff x="721446" y="1934443"/>
            <a:chExt cx="497840" cy="497840"/>
          </a:xfrm>
        </p:grpSpPr>
        <p:sp>
          <p:nvSpPr>
            <p:cNvPr id="19" name="object 10">
              <a:extLst>
                <a:ext uri="{FF2B5EF4-FFF2-40B4-BE49-F238E27FC236}">
                  <a16:creationId xmlns:a16="http://schemas.microsoft.com/office/drawing/2014/main" id="{48286116-3831-E8C5-2F53-B50806E9CEB1}"/>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0" name="object 11">
              <a:extLst>
                <a:ext uri="{FF2B5EF4-FFF2-40B4-BE49-F238E27FC236}">
                  <a16:creationId xmlns:a16="http://schemas.microsoft.com/office/drawing/2014/main" id="{C19BB75D-3C7D-3D5D-69A2-2BD3005D6057}"/>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1" name="object 12">
              <a:extLst>
                <a:ext uri="{FF2B5EF4-FFF2-40B4-BE49-F238E27FC236}">
                  <a16:creationId xmlns:a16="http://schemas.microsoft.com/office/drawing/2014/main" id="{632526D9-CF4D-551E-1D35-A5258367BEE9}"/>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CF89FB67-9071-F5CC-1A51-418D3435ED84}"/>
              </a:ext>
            </a:extLst>
          </p:cNvPr>
          <p:cNvGrpSpPr/>
          <p:nvPr/>
        </p:nvGrpSpPr>
        <p:grpSpPr>
          <a:xfrm>
            <a:off x="3930955" y="2791965"/>
            <a:ext cx="196011" cy="196011"/>
            <a:chOff x="721446" y="1934443"/>
            <a:chExt cx="497840" cy="497840"/>
          </a:xfrm>
        </p:grpSpPr>
        <p:sp>
          <p:nvSpPr>
            <p:cNvPr id="23" name="object 10">
              <a:extLst>
                <a:ext uri="{FF2B5EF4-FFF2-40B4-BE49-F238E27FC236}">
                  <a16:creationId xmlns:a16="http://schemas.microsoft.com/office/drawing/2014/main" id="{F7259449-F1E4-E801-CEBF-C8B97537BCDF}"/>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4" name="object 11">
              <a:extLst>
                <a:ext uri="{FF2B5EF4-FFF2-40B4-BE49-F238E27FC236}">
                  <a16:creationId xmlns:a16="http://schemas.microsoft.com/office/drawing/2014/main" id="{E475B48B-E820-8108-FB3A-565D84914265}"/>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5" name="object 12">
              <a:extLst>
                <a:ext uri="{FF2B5EF4-FFF2-40B4-BE49-F238E27FC236}">
                  <a16:creationId xmlns:a16="http://schemas.microsoft.com/office/drawing/2014/main" id="{FFB58611-278C-6819-F03A-D29769B51954}"/>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26" name="Group 25">
            <a:extLst>
              <a:ext uri="{FF2B5EF4-FFF2-40B4-BE49-F238E27FC236}">
                <a16:creationId xmlns:a16="http://schemas.microsoft.com/office/drawing/2014/main" id="{14B93F97-AE32-22E4-4982-92199EFD23C7}"/>
              </a:ext>
            </a:extLst>
          </p:cNvPr>
          <p:cNvGrpSpPr/>
          <p:nvPr/>
        </p:nvGrpSpPr>
        <p:grpSpPr>
          <a:xfrm>
            <a:off x="3963047" y="4090606"/>
            <a:ext cx="196011" cy="196011"/>
            <a:chOff x="721446" y="1934443"/>
            <a:chExt cx="497840" cy="497840"/>
          </a:xfrm>
        </p:grpSpPr>
        <p:sp>
          <p:nvSpPr>
            <p:cNvPr id="27" name="object 10">
              <a:extLst>
                <a:ext uri="{FF2B5EF4-FFF2-40B4-BE49-F238E27FC236}">
                  <a16:creationId xmlns:a16="http://schemas.microsoft.com/office/drawing/2014/main" id="{583000BF-E376-74E7-1B22-4F4A1FFA0996}"/>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8" name="object 11">
              <a:extLst>
                <a:ext uri="{FF2B5EF4-FFF2-40B4-BE49-F238E27FC236}">
                  <a16:creationId xmlns:a16="http://schemas.microsoft.com/office/drawing/2014/main" id="{AE9334A6-DD4D-026E-0FE0-EC6C12D23B82}"/>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9" name="object 12">
              <a:extLst>
                <a:ext uri="{FF2B5EF4-FFF2-40B4-BE49-F238E27FC236}">
                  <a16:creationId xmlns:a16="http://schemas.microsoft.com/office/drawing/2014/main" id="{C26E75E4-B420-B649-3044-2F66130DC619}"/>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pic>
        <p:nvPicPr>
          <p:cNvPr id="40" name="Picture 39" descr="Icon&#10;&#10;Description automatically generated">
            <a:extLst>
              <a:ext uri="{FF2B5EF4-FFF2-40B4-BE49-F238E27FC236}">
                <a16:creationId xmlns:a16="http://schemas.microsoft.com/office/drawing/2014/main" id="{83521715-6E8D-814C-1EE2-0E4D1179C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336" y="1752070"/>
            <a:ext cx="330018" cy="432690"/>
          </a:xfrm>
          <a:prstGeom prst="rect">
            <a:avLst/>
          </a:prstGeom>
        </p:spPr>
      </p:pic>
      <p:sp>
        <p:nvSpPr>
          <p:cNvPr id="6" name="Content Placeholder 3">
            <a:extLst>
              <a:ext uri="{FF2B5EF4-FFF2-40B4-BE49-F238E27FC236}">
                <a16:creationId xmlns:a16="http://schemas.microsoft.com/office/drawing/2014/main" id="{E4F18793-43B4-6B5A-7F3B-92C57A66F69E}"/>
              </a:ext>
            </a:extLst>
          </p:cNvPr>
          <p:cNvSpPr txBox="1">
            <a:spLocks/>
          </p:cNvSpPr>
          <p:nvPr/>
        </p:nvSpPr>
        <p:spPr>
          <a:xfrm>
            <a:off x="3567977" y="1153879"/>
            <a:ext cx="4938253" cy="40218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600" kern="0">
                <a:latin typeface="Roboto Light" panose="02000000000000000000" pitchFamily="2" charset="0"/>
                <a:ea typeface="Roboto Light" panose="02000000000000000000" pitchFamily="2" charset="0"/>
                <a:cs typeface="Roboto Light" panose="02000000000000000000" pitchFamily="2" charset="0"/>
              </a:rPr>
              <a:t>Do you agree that the standard should include:</a:t>
            </a:r>
          </a:p>
        </p:txBody>
      </p:sp>
      <p:sp>
        <p:nvSpPr>
          <p:cNvPr id="8" name="Content Placeholder 3">
            <a:extLst>
              <a:ext uri="{FF2B5EF4-FFF2-40B4-BE49-F238E27FC236}">
                <a16:creationId xmlns:a16="http://schemas.microsoft.com/office/drawing/2014/main" id="{5ABE3DFB-9D04-7214-A8CE-0D7A14B2EDEF}"/>
              </a:ext>
            </a:extLst>
          </p:cNvPr>
          <p:cNvSpPr txBox="1">
            <a:spLocks/>
          </p:cNvSpPr>
          <p:nvPr/>
        </p:nvSpPr>
        <p:spPr>
          <a:xfrm>
            <a:off x="3672347" y="3632101"/>
            <a:ext cx="4938253" cy="83828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lvl="1" indent="0">
              <a:spcBef>
                <a:spcPts val="600"/>
              </a:spcBef>
              <a:buClr>
                <a:srgbClr val="D59D43"/>
              </a:buClr>
              <a:buFont typeface="Arial" pitchFamily="34" charset="0"/>
              <a:buNone/>
            </a:pPr>
            <a:r>
              <a:rPr lang="en-NZ" sz="1600" i="1">
                <a:latin typeface="Roboto Light" panose="02000000000000000000" pitchFamily="2" charset="0"/>
                <a:ea typeface="Roboto Light" panose="02000000000000000000" pitchFamily="2" charset="0"/>
                <a:cs typeface="Roboto Light" panose="02000000000000000000" pitchFamily="2" charset="0"/>
              </a:rPr>
              <a:t>Explicit requirement</a:t>
            </a:r>
          </a:p>
          <a:p>
            <a:pPr marL="270000" lvl="1" indent="0">
              <a:spcBef>
                <a:spcPts val="600"/>
              </a:spcBef>
              <a:buClr>
                <a:srgbClr val="D59D43"/>
              </a:buClr>
              <a:buFont typeface="Arial" pitchFamily="34" charset="0"/>
              <a:buNone/>
            </a:pPr>
            <a:r>
              <a:rPr lang="en-NZ" sz="1600">
                <a:latin typeface="Roboto Light" panose="02000000000000000000" pitchFamily="2" charset="0"/>
                <a:ea typeface="Roboto Light" panose="02000000000000000000" pitchFamily="2" charset="0"/>
                <a:cs typeface="Roboto Light" panose="02000000000000000000" pitchFamily="2" charset="0"/>
              </a:rPr>
              <a:t>	Prohibiting preparation of GHG disclosures</a:t>
            </a:r>
            <a:endParaRPr lang="en-NZ"/>
          </a:p>
          <a:p>
            <a:endParaRPr lang="en-NZ" kern="0"/>
          </a:p>
        </p:txBody>
      </p:sp>
    </p:spTree>
    <p:extLst>
      <p:ext uri="{BB962C8B-B14F-4D97-AF65-F5344CB8AC3E}">
        <p14:creationId xmlns:p14="http://schemas.microsoft.com/office/powerpoint/2010/main" val="305464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3B9CAEEA-6778-5298-1830-2EC10EC5A44A}"/>
              </a:ext>
            </a:extLst>
          </p:cNvPr>
          <p:cNvSpPr/>
          <p:nvPr/>
        </p:nvSpPr>
        <p:spPr bwMode="auto">
          <a:xfrm>
            <a:off x="505764" y="1323948"/>
            <a:ext cx="3067070" cy="3067070"/>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5" name="Rectangle: Rounded Corners 24">
            <a:extLst>
              <a:ext uri="{FF2B5EF4-FFF2-40B4-BE49-F238E27FC236}">
                <a16:creationId xmlns:a16="http://schemas.microsoft.com/office/drawing/2014/main" id="{F5711030-3163-09CD-0404-FD4516CCF7C8}"/>
              </a:ext>
            </a:extLst>
          </p:cNvPr>
          <p:cNvSpPr/>
          <p:nvPr/>
        </p:nvSpPr>
        <p:spPr bwMode="auto">
          <a:xfrm>
            <a:off x="4006850" y="3574789"/>
            <a:ext cx="4705350" cy="916076"/>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12AC4093-9181-DAFF-48E8-D25A1501790F}"/>
              </a:ext>
            </a:extLst>
          </p:cNvPr>
          <p:cNvSpPr/>
          <p:nvPr/>
        </p:nvSpPr>
        <p:spPr bwMode="auto">
          <a:xfrm>
            <a:off x="4006850" y="2564226"/>
            <a:ext cx="4705350" cy="892544"/>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5FBA7F5F-1909-1B50-A8BA-6264D2BDA7C9}"/>
              </a:ext>
            </a:extLst>
          </p:cNvPr>
          <p:cNvSpPr/>
          <p:nvPr/>
        </p:nvSpPr>
        <p:spPr bwMode="auto">
          <a:xfrm>
            <a:off x="3989017" y="1260423"/>
            <a:ext cx="4705350" cy="1207646"/>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21</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a:xfrm>
            <a:off x="505764" y="337661"/>
            <a:ext cx="4239255" cy="481457"/>
          </a:xfrm>
        </p:spPr>
        <p:txBody>
          <a:bodyPr/>
          <a:lstStyle/>
          <a:p>
            <a:r>
              <a:rPr lang="en-NZ"/>
              <a:t>Prohibitions – Part 2</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825202" y="1843743"/>
            <a:ext cx="2819090" cy="2225354"/>
          </a:xfrm>
        </p:spPr>
        <p:txBody>
          <a:bodyPr/>
          <a:lstStyle/>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Do you agree that the standard should include:</a:t>
            </a:r>
          </a:p>
          <a:p>
            <a:pPr marL="270000" lvl="1" indent="0">
              <a:buClr>
                <a:schemeClr val="tx1">
                  <a:lumMod val="75000"/>
                  <a:lumOff val="25000"/>
                </a:schemeClr>
              </a:buClr>
              <a:buNone/>
            </a:pPr>
            <a:r>
              <a:rPr lang="en-NZ" sz="1600">
                <a:latin typeface="Roboto Light" panose="02000000000000000000" pitchFamily="2" charset="0"/>
                <a:ea typeface="Roboto Light" panose="02000000000000000000" pitchFamily="2" charset="0"/>
                <a:cs typeface="Roboto Light" panose="02000000000000000000" pitchFamily="2" charset="0"/>
              </a:rPr>
              <a:t>Prohibiting holding a financial interest in the assurance client?</a:t>
            </a:r>
          </a:p>
          <a:p>
            <a:pPr lvl="1">
              <a:buClr>
                <a:schemeClr val="tx1">
                  <a:lumMod val="75000"/>
                  <a:lumOff val="25000"/>
                </a:schemeClr>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Direct interest</a:t>
            </a:r>
          </a:p>
          <a:p>
            <a:pPr lvl="1">
              <a:buClr>
                <a:schemeClr val="tx1">
                  <a:lumMod val="75000"/>
                  <a:lumOff val="25000"/>
                </a:schemeClr>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Material indirect interest</a:t>
            </a:r>
          </a:p>
        </p:txBody>
      </p:sp>
      <p:sp>
        <p:nvSpPr>
          <p:cNvPr id="34" name="Content Placeholder 3">
            <a:extLst>
              <a:ext uri="{FF2B5EF4-FFF2-40B4-BE49-F238E27FC236}">
                <a16:creationId xmlns:a16="http://schemas.microsoft.com/office/drawing/2014/main" id="{EC046515-E409-4C5C-A79A-8EA5FCF07C60}"/>
              </a:ext>
            </a:extLst>
          </p:cNvPr>
          <p:cNvSpPr txBox="1">
            <a:spLocks/>
          </p:cNvSpPr>
          <p:nvPr/>
        </p:nvSpPr>
        <p:spPr>
          <a:xfrm>
            <a:off x="3455359" y="1338913"/>
            <a:ext cx="5283069" cy="116385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540000" lvl="2" indent="0" algn="ctr">
              <a:spcBef>
                <a:spcPts val="600"/>
              </a:spcBef>
              <a:buClr>
                <a:srgbClr val="D59D43"/>
              </a:buClr>
              <a:buNone/>
            </a:pPr>
            <a:r>
              <a:rPr lang="en-NZ" sz="1400" b="1">
                <a:latin typeface="Roboto Light" panose="02000000000000000000" pitchFamily="2" charset="0"/>
                <a:ea typeface="Roboto Light" panose="02000000000000000000" pitchFamily="2" charset="0"/>
              </a:rPr>
              <a:t>Financial interest</a:t>
            </a:r>
            <a:r>
              <a:rPr lang="en-NZ" sz="1400">
                <a:latin typeface="Roboto Light" panose="02000000000000000000" pitchFamily="2" charset="0"/>
                <a:ea typeface="Roboto Light" panose="02000000000000000000" pitchFamily="2" charset="0"/>
              </a:rPr>
              <a:t> is an interest in an equity or debt instrument of an entity.</a:t>
            </a:r>
          </a:p>
          <a:p>
            <a:pPr marL="540000" lvl="2" indent="0" algn="ctr">
              <a:buClr>
                <a:srgbClr val="D59D43"/>
              </a:buClr>
              <a:buNone/>
            </a:pPr>
            <a:r>
              <a:rPr lang="en-NZ" sz="1400">
                <a:latin typeface="Roboto Light" panose="02000000000000000000" pitchFamily="2" charset="0"/>
                <a:ea typeface="Roboto Light" panose="02000000000000000000" pitchFamily="2" charset="0"/>
              </a:rPr>
              <a:t>This includes interest held through an intermediary (for example: collective investment vehicle or a trust).</a:t>
            </a:r>
          </a:p>
        </p:txBody>
      </p:sp>
      <p:sp>
        <p:nvSpPr>
          <p:cNvPr id="14" name="Content Placeholder 3">
            <a:extLst>
              <a:ext uri="{FF2B5EF4-FFF2-40B4-BE49-F238E27FC236}">
                <a16:creationId xmlns:a16="http://schemas.microsoft.com/office/drawing/2014/main" id="{52E88DE8-9BCA-23AE-BF0C-E3EF92C73826}"/>
              </a:ext>
            </a:extLst>
          </p:cNvPr>
          <p:cNvSpPr txBox="1">
            <a:spLocks/>
          </p:cNvSpPr>
          <p:nvPr/>
        </p:nvSpPr>
        <p:spPr>
          <a:xfrm>
            <a:off x="3935392" y="2564226"/>
            <a:ext cx="4464438" cy="87213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540000" lvl="2" indent="0" algn="ctr">
              <a:spcBef>
                <a:spcPts val="600"/>
              </a:spcBef>
              <a:buClr>
                <a:srgbClr val="D59D43"/>
              </a:buClr>
              <a:buNone/>
            </a:pPr>
            <a:r>
              <a:rPr lang="en-NZ" sz="1400" b="1">
                <a:latin typeface="Roboto Light" panose="02000000000000000000" pitchFamily="2" charset="0"/>
                <a:ea typeface="Roboto Light" panose="02000000000000000000" pitchFamily="2" charset="0"/>
              </a:rPr>
              <a:t>Direct interest</a:t>
            </a:r>
            <a:r>
              <a:rPr lang="en-NZ" sz="1400">
                <a:latin typeface="Roboto Light" panose="02000000000000000000" pitchFamily="2" charset="0"/>
                <a:ea typeface="Roboto Light" panose="02000000000000000000" pitchFamily="2" charset="0"/>
              </a:rPr>
              <a:t>:</a:t>
            </a:r>
          </a:p>
          <a:p>
            <a:pPr marL="540000" lvl="2" indent="0" algn="ctr">
              <a:buClr>
                <a:srgbClr val="D59D43"/>
              </a:buClr>
              <a:buNone/>
            </a:pPr>
            <a:r>
              <a:rPr lang="en-NZ" sz="1400">
                <a:latin typeface="Roboto Light" panose="02000000000000000000" pitchFamily="2" charset="0"/>
                <a:ea typeface="Roboto Light" panose="02000000000000000000" pitchFamily="2" charset="0"/>
              </a:rPr>
              <a:t>When you have a control over the intermediary or ability to influence its investment decisions</a:t>
            </a:r>
          </a:p>
        </p:txBody>
      </p:sp>
      <p:sp>
        <p:nvSpPr>
          <p:cNvPr id="16" name="Content Placeholder 3">
            <a:extLst>
              <a:ext uri="{FF2B5EF4-FFF2-40B4-BE49-F238E27FC236}">
                <a16:creationId xmlns:a16="http://schemas.microsoft.com/office/drawing/2014/main" id="{ECFB085D-0D07-B54A-5DB6-1F1F3E40E99F}"/>
              </a:ext>
            </a:extLst>
          </p:cNvPr>
          <p:cNvSpPr txBox="1">
            <a:spLocks/>
          </p:cNvSpPr>
          <p:nvPr/>
        </p:nvSpPr>
        <p:spPr>
          <a:xfrm>
            <a:off x="3865542" y="3602849"/>
            <a:ext cx="4534288" cy="91607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540000" lvl="2" indent="0" algn="ctr">
              <a:buClr>
                <a:srgbClr val="D59D43"/>
              </a:buClr>
              <a:buNone/>
            </a:pPr>
            <a:r>
              <a:rPr lang="en-NZ" sz="1400" b="1">
                <a:latin typeface="Roboto Light" panose="02000000000000000000" pitchFamily="2" charset="0"/>
                <a:ea typeface="Roboto Light" panose="02000000000000000000" pitchFamily="2" charset="0"/>
              </a:rPr>
              <a:t>Indirect interest:</a:t>
            </a:r>
          </a:p>
          <a:p>
            <a:pPr marL="540000" lvl="2" indent="0" algn="ctr">
              <a:buClr>
                <a:srgbClr val="D59D43"/>
              </a:buClr>
              <a:buNone/>
            </a:pPr>
            <a:r>
              <a:rPr lang="en-NZ" sz="1400">
                <a:latin typeface="Roboto Light" panose="02000000000000000000" pitchFamily="2" charset="0"/>
                <a:ea typeface="Roboto Light" panose="02000000000000000000" pitchFamily="2" charset="0"/>
              </a:rPr>
              <a:t>When you have no control over the intermediary or ability to influence its investment decisions.</a:t>
            </a:r>
          </a:p>
        </p:txBody>
      </p:sp>
      <p:pic>
        <p:nvPicPr>
          <p:cNvPr id="29" name="Picture 28" descr="Icon&#10;&#10;Description automatically generated">
            <a:extLst>
              <a:ext uri="{FF2B5EF4-FFF2-40B4-BE49-F238E27FC236}">
                <a16:creationId xmlns:a16="http://schemas.microsoft.com/office/drawing/2014/main" id="{6227344D-D9E0-4FC4-98FE-42F643A18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729" y="1411053"/>
            <a:ext cx="330018" cy="432690"/>
          </a:xfrm>
          <a:prstGeom prst="rect">
            <a:avLst/>
          </a:prstGeom>
        </p:spPr>
      </p:pic>
    </p:spTree>
    <p:extLst>
      <p:ext uri="{BB962C8B-B14F-4D97-AF65-F5344CB8AC3E}">
        <p14:creationId xmlns:p14="http://schemas.microsoft.com/office/powerpoint/2010/main" val="303413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C010ABC9-652F-4D44-4D28-425B1D31DF10}"/>
              </a:ext>
            </a:extLst>
          </p:cNvPr>
          <p:cNvSpPr/>
          <p:nvPr/>
        </p:nvSpPr>
        <p:spPr bwMode="auto">
          <a:xfrm>
            <a:off x="6243594" y="2433206"/>
            <a:ext cx="2543133" cy="1421191"/>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3" name="Rectangle: Rounded Corners 42">
            <a:extLst>
              <a:ext uri="{FF2B5EF4-FFF2-40B4-BE49-F238E27FC236}">
                <a16:creationId xmlns:a16="http://schemas.microsoft.com/office/drawing/2014/main" id="{8BF28189-801F-6C46-0248-75489BECD0FE}"/>
              </a:ext>
            </a:extLst>
          </p:cNvPr>
          <p:cNvSpPr/>
          <p:nvPr/>
        </p:nvSpPr>
        <p:spPr bwMode="auto">
          <a:xfrm>
            <a:off x="3553436" y="2347858"/>
            <a:ext cx="2644245" cy="1715509"/>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74FAD9A6-F9DE-4B24-F7E6-B7B9CA89003C}"/>
              </a:ext>
            </a:extLst>
          </p:cNvPr>
          <p:cNvSpPr/>
          <p:nvPr/>
        </p:nvSpPr>
        <p:spPr bwMode="auto">
          <a:xfrm>
            <a:off x="524915" y="1631855"/>
            <a:ext cx="2570400" cy="2570400"/>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22</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p:txBody>
          <a:bodyPr/>
          <a:lstStyle/>
          <a:p>
            <a:r>
              <a:rPr lang="en-NZ"/>
              <a:t>Prohibitions – Part 3</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3451081" y="1080133"/>
            <a:ext cx="5664832" cy="1175984"/>
          </a:xfrm>
        </p:spPr>
        <p:txBody>
          <a:bodyPr/>
          <a:lstStyle/>
          <a:p>
            <a:pPr marL="270000" lvl="1" indent="0">
              <a:buNone/>
            </a:pPr>
            <a:r>
              <a:rPr lang="en-NZ" sz="1600">
                <a:latin typeface="Roboto Light" panose="02000000000000000000" pitchFamily="2" charset="0"/>
                <a:ea typeface="Roboto Light" panose="02000000000000000000" pitchFamily="2" charset="0"/>
                <a:cs typeface="Roboto Light" panose="02000000000000000000" pitchFamily="2" charset="0"/>
              </a:rPr>
              <a:t>Do you agree that the standard should include:</a:t>
            </a:r>
          </a:p>
          <a:p>
            <a:pPr lvl="1">
              <a:spcBef>
                <a:spcPts val="12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Safeguarding against any familiarity threats?</a:t>
            </a:r>
          </a:p>
          <a:p>
            <a:pPr lvl="1">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Introduce rotation rules for the engagement leader?</a:t>
            </a:r>
          </a:p>
        </p:txBody>
      </p:sp>
      <p:sp>
        <p:nvSpPr>
          <p:cNvPr id="5" name="Content Placeholder 3">
            <a:extLst>
              <a:ext uri="{FF2B5EF4-FFF2-40B4-BE49-F238E27FC236}">
                <a16:creationId xmlns:a16="http://schemas.microsoft.com/office/drawing/2014/main" id="{AF49FB99-A0CC-81CC-D5B2-9057DD3432C9}"/>
              </a:ext>
            </a:extLst>
          </p:cNvPr>
          <p:cNvSpPr txBox="1">
            <a:spLocks/>
          </p:cNvSpPr>
          <p:nvPr/>
        </p:nvSpPr>
        <p:spPr>
          <a:xfrm>
            <a:off x="756352" y="2240923"/>
            <a:ext cx="2398075" cy="149965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NZ" sz="1600" kern="0">
                <a:latin typeface="Roboto Light" panose="02000000000000000000" pitchFamily="2" charset="0"/>
                <a:ea typeface="Roboto Light" panose="02000000000000000000" pitchFamily="2" charset="0"/>
                <a:cs typeface="Roboto Light" panose="02000000000000000000" pitchFamily="2" charset="0"/>
              </a:rPr>
              <a:t>What are the most important ethical and independence requirements to include within the standard?</a:t>
            </a:r>
          </a:p>
          <a:p>
            <a:endParaRPr lang="en-NZ" kern="0"/>
          </a:p>
        </p:txBody>
      </p:sp>
      <p:pic>
        <p:nvPicPr>
          <p:cNvPr id="40" name="Picture 39" descr="Icon&#10;&#10;Description automatically generated">
            <a:extLst>
              <a:ext uri="{FF2B5EF4-FFF2-40B4-BE49-F238E27FC236}">
                <a16:creationId xmlns:a16="http://schemas.microsoft.com/office/drawing/2014/main" id="{83521715-6E8D-814C-1EE2-0E4D1179C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851" y="1779243"/>
            <a:ext cx="330018" cy="432690"/>
          </a:xfrm>
          <a:prstGeom prst="rect">
            <a:avLst/>
          </a:prstGeom>
        </p:spPr>
      </p:pic>
      <p:sp>
        <p:nvSpPr>
          <p:cNvPr id="39" name="Content Placeholder 3">
            <a:extLst>
              <a:ext uri="{FF2B5EF4-FFF2-40B4-BE49-F238E27FC236}">
                <a16:creationId xmlns:a16="http://schemas.microsoft.com/office/drawing/2014/main" id="{2CD9DA61-07E7-84A5-EB56-C6D93095ACAA}"/>
              </a:ext>
            </a:extLst>
          </p:cNvPr>
          <p:cNvSpPr txBox="1">
            <a:spLocks/>
          </p:cNvSpPr>
          <p:nvPr/>
        </p:nvSpPr>
        <p:spPr>
          <a:xfrm>
            <a:off x="3562634" y="2542305"/>
            <a:ext cx="2851129" cy="147524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70000" lvl="1" indent="0">
              <a:buFont typeface="Arial" pitchFamily="34" charset="0"/>
              <a:buNone/>
            </a:pPr>
            <a:r>
              <a:rPr lang="en-NZ" sz="1600">
                <a:latin typeface="Roboto Light" panose="02000000000000000000" pitchFamily="2" charset="0"/>
                <a:ea typeface="Roboto Light" panose="02000000000000000000" pitchFamily="2" charset="0"/>
                <a:cs typeface="Roboto Light" panose="02000000000000000000" pitchFamily="2" charset="0"/>
              </a:rPr>
              <a:t>Would you support:</a:t>
            </a:r>
          </a:p>
          <a:p>
            <a:pPr lvl="1">
              <a:buClr>
                <a:srgbClr val="D59D43"/>
              </a:buClr>
              <a:buFont typeface="Arial"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3 years rotation rule?</a:t>
            </a:r>
          </a:p>
          <a:p>
            <a:pPr lvl="1">
              <a:buClr>
                <a:srgbClr val="D59D43"/>
              </a:buClr>
              <a:buFont typeface="Arial"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5 years rotation rule?</a:t>
            </a:r>
          </a:p>
          <a:p>
            <a:pPr lvl="1">
              <a:buClr>
                <a:srgbClr val="D59D43"/>
              </a:buClr>
              <a:buFont typeface="Arial"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7 years rotation rule?</a:t>
            </a:r>
          </a:p>
          <a:p>
            <a:pPr marL="0" indent="0">
              <a:buFont typeface="Arial" pitchFamily="34" charset="0"/>
              <a:buNone/>
            </a:pPr>
            <a:endParaRPr lang="en-NZ" kern="0"/>
          </a:p>
        </p:txBody>
      </p:sp>
      <p:sp>
        <p:nvSpPr>
          <p:cNvPr id="41" name="Content Placeholder 3">
            <a:extLst>
              <a:ext uri="{FF2B5EF4-FFF2-40B4-BE49-F238E27FC236}">
                <a16:creationId xmlns:a16="http://schemas.microsoft.com/office/drawing/2014/main" id="{7CC406D3-BEBF-771E-1BEF-A154C79667F3}"/>
              </a:ext>
            </a:extLst>
          </p:cNvPr>
          <p:cNvSpPr txBox="1">
            <a:spLocks/>
          </p:cNvSpPr>
          <p:nvPr/>
        </p:nvSpPr>
        <p:spPr>
          <a:xfrm>
            <a:off x="6093127" y="2596356"/>
            <a:ext cx="2909455" cy="219678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70000" lvl="1" indent="0">
              <a:spcBef>
                <a:spcPts val="600"/>
              </a:spcBef>
              <a:buClr>
                <a:srgbClr val="D59D43"/>
              </a:buClr>
              <a:buFont typeface="Arial" pitchFamily="34" charset="0"/>
              <a:buNone/>
            </a:pPr>
            <a:r>
              <a:rPr lang="en-NZ" sz="1600">
                <a:latin typeface="Roboto Light" panose="02000000000000000000" pitchFamily="2" charset="0"/>
                <a:ea typeface="Roboto Light" panose="02000000000000000000" pitchFamily="2" charset="0"/>
                <a:cs typeface="Roboto Light" panose="02000000000000000000" pitchFamily="2" charset="0"/>
              </a:rPr>
              <a:t>Would you support:</a:t>
            </a:r>
          </a:p>
          <a:p>
            <a:pPr lvl="1">
              <a:buClr>
                <a:srgbClr val="D59D43"/>
              </a:buClr>
              <a:buFont typeface="Arial"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2 years time off?</a:t>
            </a:r>
          </a:p>
          <a:p>
            <a:pPr lvl="1">
              <a:buClr>
                <a:srgbClr val="D59D43"/>
              </a:buClr>
              <a:buFont typeface="Arial"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3 years time off?</a:t>
            </a:r>
          </a:p>
          <a:p>
            <a:pPr marL="270000" lvl="1" indent="0">
              <a:buClr>
                <a:srgbClr val="D59D43"/>
              </a:buClr>
              <a:buNone/>
            </a:pPr>
            <a:endParaRPr lang="en-NZ" sz="1600">
              <a:latin typeface="Roboto Light" panose="02000000000000000000" pitchFamily="2" charset="0"/>
              <a:ea typeface="Roboto Light" panose="02000000000000000000" pitchFamily="2" charset="0"/>
            </a:endParaRPr>
          </a:p>
          <a:p>
            <a:pPr marL="0" indent="0">
              <a:buFont typeface="Arial" pitchFamily="34" charset="0"/>
              <a:buNone/>
            </a:pPr>
            <a:endParaRPr lang="en-NZ" kern="0"/>
          </a:p>
        </p:txBody>
      </p:sp>
      <p:grpSp>
        <p:nvGrpSpPr>
          <p:cNvPr id="16" name="Group 15">
            <a:extLst>
              <a:ext uri="{FF2B5EF4-FFF2-40B4-BE49-F238E27FC236}">
                <a16:creationId xmlns:a16="http://schemas.microsoft.com/office/drawing/2014/main" id="{5264A22A-23BF-43E9-9B8B-E8BF6D75C9AE}"/>
              </a:ext>
            </a:extLst>
          </p:cNvPr>
          <p:cNvGrpSpPr/>
          <p:nvPr/>
        </p:nvGrpSpPr>
        <p:grpSpPr>
          <a:xfrm>
            <a:off x="3732824" y="4799003"/>
            <a:ext cx="99114" cy="203200"/>
            <a:chOff x="850941" y="2081671"/>
            <a:chExt cx="251735" cy="203200"/>
          </a:xfrm>
        </p:grpSpPr>
        <p:sp>
          <p:nvSpPr>
            <p:cNvPr id="26" name="object 11">
              <a:extLst>
                <a:ext uri="{FF2B5EF4-FFF2-40B4-BE49-F238E27FC236}">
                  <a16:creationId xmlns:a16="http://schemas.microsoft.com/office/drawing/2014/main" id="{AAFAC424-AEC0-4412-B14E-E40146D50593}"/>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7" name="object 12">
              <a:extLst>
                <a:ext uri="{FF2B5EF4-FFF2-40B4-BE49-F238E27FC236}">
                  <a16:creationId xmlns:a16="http://schemas.microsoft.com/office/drawing/2014/main" id="{5BF367F4-6D0C-455A-8F48-4DE2B87B08FA}"/>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46" name="Group 45">
            <a:extLst>
              <a:ext uri="{FF2B5EF4-FFF2-40B4-BE49-F238E27FC236}">
                <a16:creationId xmlns:a16="http://schemas.microsoft.com/office/drawing/2014/main" id="{48CF3B15-D8BB-A9C5-408F-83B7B0AD2D09}"/>
              </a:ext>
            </a:extLst>
          </p:cNvPr>
          <p:cNvGrpSpPr/>
          <p:nvPr/>
        </p:nvGrpSpPr>
        <p:grpSpPr>
          <a:xfrm>
            <a:off x="3799016" y="2926872"/>
            <a:ext cx="196011" cy="196011"/>
            <a:chOff x="721446" y="1934443"/>
            <a:chExt cx="497840" cy="497840"/>
          </a:xfrm>
        </p:grpSpPr>
        <p:sp>
          <p:nvSpPr>
            <p:cNvPr id="47" name="object 10">
              <a:extLst>
                <a:ext uri="{FF2B5EF4-FFF2-40B4-BE49-F238E27FC236}">
                  <a16:creationId xmlns:a16="http://schemas.microsoft.com/office/drawing/2014/main" id="{476DC4D5-5EB7-7153-F63E-B8F1B571FA3B}"/>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48" name="object 11">
              <a:extLst>
                <a:ext uri="{FF2B5EF4-FFF2-40B4-BE49-F238E27FC236}">
                  <a16:creationId xmlns:a16="http://schemas.microsoft.com/office/drawing/2014/main" id="{4B730094-375B-FCEC-DF0D-1D53974604C7}"/>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49" name="object 12">
              <a:extLst>
                <a:ext uri="{FF2B5EF4-FFF2-40B4-BE49-F238E27FC236}">
                  <a16:creationId xmlns:a16="http://schemas.microsoft.com/office/drawing/2014/main" id="{9A8C3139-49D2-708C-9917-20EC41F28F24}"/>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048BE3F6-A8BF-307C-1B9B-501004BB3818}"/>
              </a:ext>
            </a:extLst>
          </p:cNvPr>
          <p:cNvGrpSpPr/>
          <p:nvPr/>
        </p:nvGrpSpPr>
        <p:grpSpPr>
          <a:xfrm>
            <a:off x="3811107" y="3295046"/>
            <a:ext cx="196011" cy="196011"/>
            <a:chOff x="721446" y="1934443"/>
            <a:chExt cx="497840" cy="497840"/>
          </a:xfrm>
        </p:grpSpPr>
        <p:sp>
          <p:nvSpPr>
            <p:cNvPr id="51" name="object 10">
              <a:extLst>
                <a:ext uri="{FF2B5EF4-FFF2-40B4-BE49-F238E27FC236}">
                  <a16:creationId xmlns:a16="http://schemas.microsoft.com/office/drawing/2014/main" id="{16243FB6-FA3A-5640-DCD3-B7526B8FE101}"/>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52" name="object 11">
              <a:extLst>
                <a:ext uri="{FF2B5EF4-FFF2-40B4-BE49-F238E27FC236}">
                  <a16:creationId xmlns:a16="http://schemas.microsoft.com/office/drawing/2014/main" id="{82DDBAB1-F4FD-6E5A-8C3F-101449771715}"/>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53" name="object 12">
              <a:extLst>
                <a:ext uri="{FF2B5EF4-FFF2-40B4-BE49-F238E27FC236}">
                  <a16:creationId xmlns:a16="http://schemas.microsoft.com/office/drawing/2014/main" id="{41F83961-89E6-E2DA-FAA6-C7A8A97060FF}"/>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54" name="Group 53">
            <a:extLst>
              <a:ext uri="{FF2B5EF4-FFF2-40B4-BE49-F238E27FC236}">
                <a16:creationId xmlns:a16="http://schemas.microsoft.com/office/drawing/2014/main" id="{6007E58E-02DB-CE7B-8E1E-6CB4F6C273CA}"/>
              </a:ext>
            </a:extLst>
          </p:cNvPr>
          <p:cNvGrpSpPr/>
          <p:nvPr/>
        </p:nvGrpSpPr>
        <p:grpSpPr>
          <a:xfrm>
            <a:off x="6417123" y="3006963"/>
            <a:ext cx="196011" cy="196011"/>
            <a:chOff x="721446" y="1934443"/>
            <a:chExt cx="497840" cy="497840"/>
          </a:xfrm>
        </p:grpSpPr>
        <p:sp>
          <p:nvSpPr>
            <p:cNvPr id="55" name="object 10">
              <a:extLst>
                <a:ext uri="{FF2B5EF4-FFF2-40B4-BE49-F238E27FC236}">
                  <a16:creationId xmlns:a16="http://schemas.microsoft.com/office/drawing/2014/main" id="{A81B7966-5324-2335-4B4C-618A0F397482}"/>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56" name="object 11">
              <a:extLst>
                <a:ext uri="{FF2B5EF4-FFF2-40B4-BE49-F238E27FC236}">
                  <a16:creationId xmlns:a16="http://schemas.microsoft.com/office/drawing/2014/main" id="{E7F165F6-015A-7582-080B-3458AE95E562}"/>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57" name="object 12">
              <a:extLst>
                <a:ext uri="{FF2B5EF4-FFF2-40B4-BE49-F238E27FC236}">
                  <a16:creationId xmlns:a16="http://schemas.microsoft.com/office/drawing/2014/main" id="{C140DE47-C25D-576C-2FA7-3B328B0F490D}"/>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58" name="Group 57">
            <a:extLst>
              <a:ext uri="{FF2B5EF4-FFF2-40B4-BE49-F238E27FC236}">
                <a16:creationId xmlns:a16="http://schemas.microsoft.com/office/drawing/2014/main" id="{F2EC62FD-2337-6D96-1D08-9B0695E369D7}"/>
              </a:ext>
            </a:extLst>
          </p:cNvPr>
          <p:cNvGrpSpPr/>
          <p:nvPr/>
        </p:nvGrpSpPr>
        <p:grpSpPr>
          <a:xfrm>
            <a:off x="6417123" y="3351491"/>
            <a:ext cx="196011" cy="196011"/>
            <a:chOff x="721446" y="1934443"/>
            <a:chExt cx="497840" cy="497840"/>
          </a:xfrm>
        </p:grpSpPr>
        <p:sp>
          <p:nvSpPr>
            <p:cNvPr id="59" name="object 10">
              <a:extLst>
                <a:ext uri="{FF2B5EF4-FFF2-40B4-BE49-F238E27FC236}">
                  <a16:creationId xmlns:a16="http://schemas.microsoft.com/office/drawing/2014/main" id="{972BB4FC-7335-FD8F-B00E-DE034A451A12}"/>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60" name="object 11">
              <a:extLst>
                <a:ext uri="{FF2B5EF4-FFF2-40B4-BE49-F238E27FC236}">
                  <a16:creationId xmlns:a16="http://schemas.microsoft.com/office/drawing/2014/main" id="{59569641-B984-7F66-721A-D9ECD743D256}"/>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61" name="object 12">
              <a:extLst>
                <a:ext uri="{FF2B5EF4-FFF2-40B4-BE49-F238E27FC236}">
                  <a16:creationId xmlns:a16="http://schemas.microsoft.com/office/drawing/2014/main" id="{4E6F4BB0-9594-8092-65BD-4C5416F94083}"/>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
        <p:nvSpPr>
          <p:cNvPr id="36" name="Rectangle: Rounded Corners 35">
            <a:extLst>
              <a:ext uri="{FF2B5EF4-FFF2-40B4-BE49-F238E27FC236}">
                <a16:creationId xmlns:a16="http://schemas.microsoft.com/office/drawing/2014/main" id="{39FB2E06-9104-46F5-9713-D850F5A91504}"/>
              </a:ext>
            </a:extLst>
          </p:cNvPr>
          <p:cNvSpPr/>
          <p:nvPr/>
        </p:nvSpPr>
        <p:spPr bwMode="auto">
          <a:xfrm>
            <a:off x="3678775" y="4130117"/>
            <a:ext cx="4726039" cy="882054"/>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7" name="Content Placeholder 3">
            <a:extLst>
              <a:ext uri="{FF2B5EF4-FFF2-40B4-BE49-F238E27FC236}">
                <a16:creationId xmlns:a16="http://schemas.microsoft.com/office/drawing/2014/main" id="{41FAB275-F295-4F2C-9A08-ECF3EEBF9755}"/>
              </a:ext>
            </a:extLst>
          </p:cNvPr>
          <p:cNvSpPr txBox="1">
            <a:spLocks/>
          </p:cNvSpPr>
          <p:nvPr/>
        </p:nvSpPr>
        <p:spPr>
          <a:xfrm>
            <a:off x="3553435" y="3958833"/>
            <a:ext cx="5233291" cy="105333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70000" lvl="1" indent="0">
              <a:buClr>
                <a:srgbClr val="D59D43"/>
              </a:buClr>
              <a:buNone/>
            </a:pPr>
            <a:endParaRPr lang="en-NZ" sz="1600">
              <a:latin typeface="Roboto Light" panose="02000000000000000000" pitchFamily="2" charset="0"/>
              <a:ea typeface="Roboto Light" panose="02000000000000000000" pitchFamily="2" charset="0"/>
            </a:endParaRPr>
          </a:p>
          <a:p>
            <a:pPr marL="270000" lvl="1" indent="0">
              <a:buClr>
                <a:srgbClr val="D59D43"/>
              </a:buClr>
              <a:buNone/>
            </a:pPr>
            <a:r>
              <a:rPr lang="en-NZ" sz="1600">
                <a:latin typeface="Roboto Light" panose="02000000000000000000" pitchFamily="2" charset="0"/>
                <a:ea typeface="Roboto Light" panose="02000000000000000000" pitchFamily="2" charset="0"/>
              </a:rPr>
              <a:t>What about rotation rules for the independent reviewer?</a:t>
            </a:r>
          </a:p>
          <a:p>
            <a:pPr marL="0" indent="0">
              <a:buFont typeface="Arial" pitchFamily="34" charset="0"/>
              <a:buNone/>
            </a:pPr>
            <a:endParaRPr lang="en-NZ" kern="0"/>
          </a:p>
        </p:txBody>
      </p:sp>
      <p:grpSp>
        <p:nvGrpSpPr>
          <p:cNvPr id="42" name="Group 41">
            <a:extLst>
              <a:ext uri="{FF2B5EF4-FFF2-40B4-BE49-F238E27FC236}">
                <a16:creationId xmlns:a16="http://schemas.microsoft.com/office/drawing/2014/main" id="{26401B35-3CAD-44BC-A268-A5A86B0066A8}"/>
              </a:ext>
            </a:extLst>
          </p:cNvPr>
          <p:cNvGrpSpPr/>
          <p:nvPr/>
        </p:nvGrpSpPr>
        <p:grpSpPr>
          <a:xfrm>
            <a:off x="3811106" y="3595493"/>
            <a:ext cx="196011" cy="196011"/>
            <a:chOff x="721446" y="1934443"/>
            <a:chExt cx="497840" cy="497840"/>
          </a:xfrm>
        </p:grpSpPr>
        <p:sp>
          <p:nvSpPr>
            <p:cNvPr id="44" name="object 10">
              <a:extLst>
                <a:ext uri="{FF2B5EF4-FFF2-40B4-BE49-F238E27FC236}">
                  <a16:creationId xmlns:a16="http://schemas.microsoft.com/office/drawing/2014/main" id="{D1FAA75C-0373-4C2E-BC2A-902D68AAFF41}"/>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66" name="object 11">
              <a:extLst>
                <a:ext uri="{FF2B5EF4-FFF2-40B4-BE49-F238E27FC236}">
                  <a16:creationId xmlns:a16="http://schemas.microsoft.com/office/drawing/2014/main" id="{3752E31A-CCF3-47AF-872B-F313DCFFE9E4}"/>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67" name="object 12">
              <a:extLst>
                <a:ext uri="{FF2B5EF4-FFF2-40B4-BE49-F238E27FC236}">
                  <a16:creationId xmlns:a16="http://schemas.microsoft.com/office/drawing/2014/main" id="{D78D8E48-2640-4FC8-810F-6638A7A834EE}"/>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974228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0E82E58-E3C2-75BC-B05E-FBF7F1D85964}"/>
              </a:ext>
            </a:extLst>
          </p:cNvPr>
          <p:cNvSpPr/>
          <p:nvPr/>
        </p:nvSpPr>
        <p:spPr bwMode="auto">
          <a:xfrm>
            <a:off x="3944901" y="2384164"/>
            <a:ext cx="4375150" cy="2113662"/>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9" name="Rectangle: Rounded Corners 18">
            <a:extLst>
              <a:ext uri="{FF2B5EF4-FFF2-40B4-BE49-F238E27FC236}">
                <a16:creationId xmlns:a16="http://schemas.microsoft.com/office/drawing/2014/main" id="{CC53B0D9-55D4-FCF9-D2D5-05833253C119}"/>
              </a:ext>
            </a:extLst>
          </p:cNvPr>
          <p:cNvSpPr/>
          <p:nvPr/>
        </p:nvSpPr>
        <p:spPr bwMode="auto">
          <a:xfrm>
            <a:off x="3944901" y="1353912"/>
            <a:ext cx="4375150" cy="892544"/>
          </a:xfrm>
          <a:prstGeom prst="roundRect">
            <a:avLst>
              <a:gd name="adj" fmla="val 22977"/>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74FAD9A6-F9DE-4B24-F7E6-B7B9CA89003C}"/>
              </a:ext>
            </a:extLst>
          </p:cNvPr>
          <p:cNvSpPr/>
          <p:nvPr/>
        </p:nvSpPr>
        <p:spPr bwMode="auto">
          <a:xfrm>
            <a:off x="823949" y="1699814"/>
            <a:ext cx="2570400" cy="2570400"/>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23</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a:xfrm>
            <a:off x="489459" y="281572"/>
            <a:ext cx="4239255" cy="481457"/>
          </a:xfrm>
        </p:spPr>
        <p:txBody>
          <a:bodyPr/>
          <a:lstStyle/>
          <a:p>
            <a:r>
              <a:rPr lang="en-NZ"/>
              <a:t>Other independence circumstances?</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4050866" y="1526714"/>
            <a:ext cx="4427935" cy="2904557"/>
          </a:xfrm>
        </p:spPr>
        <p:txBody>
          <a:bodyPr/>
          <a:lstStyle/>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What are other independence circumstances that should be prohibited?</a:t>
            </a:r>
          </a:p>
          <a:p>
            <a:pPr marL="0" indent="0">
              <a:buNone/>
            </a:pPr>
            <a:endParaRPr lang="en-NZ" sz="1600">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What are other ethics matters that should be addressed in our standard?</a:t>
            </a:r>
          </a:p>
          <a:p>
            <a:pPr>
              <a:spcBef>
                <a:spcPts val="1800"/>
              </a:spcBef>
              <a:buClr>
                <a:srgbClr val="F3C98D"/>
              </a:buClr>
              <a:buFont typeface="Wingdings" panose="05000000000000000000" pitchFamily="2" charset="2"/>
              <a:buChar char="v"/>
            </a:pPr>
            <a:r>
              <a:rPr lang="en-NZ" sz="1600">
                <a:latin typeface="Roboto Light" panose="02000000000000000000" pitchFamily="2" charset="0"/>
                <a:ea typeface="Roboto Light" panose="02000000000000000000" pitchFamily="2" charset="0"/>
                <a:cs typeface="Roboto Light" panose="02000000000000000000" pitchFamily="2" charset="0"/>
              </a:rPr>
              <a:t>Close business relationships?</a:t>
            </a:r>
          </a:p>
          <a:p>
            <a:pPr>
              <a:spcBef>
                <a:spcPts val="600"/>
              </a:spcBef>
              <a:buClr>
                <a:srgbClr val="F3C98D"/>
              </a:buClr>
              <a:buFont typeface="Wingdings" panose="05000000000000000000" pitchFamily="2" charset="2"/>
              <a:buChar char="v"/>
            </a:pPr>
            <a:r>
              <a:rPr lang="en-NZ" sz="1600">
                <a:latin typeface="Roboto Light" panose="02000000000000000000" pitchFamily="2" charset="0"/>
                <a:ea typeface="Roboto Light" panose="02000000000000000000" pitchFamily="2" charset="0"/>
              </a:rPr>
              <a:t>Personal relationships?</a:t>
            </a:r>
          </a:p>
          <a:p>
            <a:pPr>
              <a:spcBef>
                <a:spcPts val="600"/>
              </a:spcBef>
              <a:buClr>
                <a:srgbClr val="F3C98D"/>
              </a:buClr>
              <a:buFont typeface="Wingdings" panose="05000000000000000000" pitchFamily="2" charset="2"/>
              <a:buChar char="v"/>
            </a:pPr>
            <a:r>
              <a:rPr lang="en-NZ" sz="1600">
                <a:latin typeface="Roboto Light" panose="02000000000000000000" pitchFamily="2" charset="0"/>
                <a:ea typeface="Roboto Light" panose="02000000000000000000" pitchFamily="2" charset="0"/>
              </a:rPr>
              <a:t>Employment relationships?</a:t>
            </a:r>
          </a:p>
          <a:p>
            <a:endParaRPr lang="en-NZ"/>
          </a:p>
        </p:txBody>
      </p:sp>
      <p:sp>
        <p:nvSpPr>
          <p:cNvPr id="5" name="Content Placeholder 3">
            <a:extLst>
              <a:ext uri="{FF2B5EF4-FFF2-40B4-BE49-F238E27FC236}">
                <a16:creationId xmlns:a16="http://schemas.microsoft.com/office/drawing/2014/main" id="{AF49FB99-A0CC-81CC-D5B2-9057DD3432C9}"/>
              </a:ext>
            </a:extLst>
          </p:cNvPr>
          <p:cNvSpPr txBox="1">
            <a:spLocks/>
          </p:cNvSpPr>
          <p:nvPr/>
        </p:nvSpPr>
        <p:spPr>
          <a:xfrm>
            <a:off x="1055386" y="2308882"/>
            <a:ext cx="2398075" cy="149965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NZ" sz="1600" kern="0">
                <a:latin typeface="Roboto Light" panose="02000000000000000000" pitchFamily="2" charset="0"/>
                <a:ea typeface="Roboto Light" panose="02000000000000000000" pitchFamily="2" charset="0"/>
                <a:cs typeface="Roboto Light" panose="02000000000000000000" pitchFamily="2" charset="0"/>
              </a:rPr>
              <a:t>What are the most important ethical and independence requirements to include within the standard?</a:t>
            </a:r>
          </a:p>
          <a:p>
            <a:endParaRPr lang="en-NZ" kern="0"/>
          </a:p>
        </p:txBody>
      </p:sp>
      <p:pic>
        <p:nvPicPr>
          <p:cNvPr id="40" name="Picture 39" descr="Icon&#10;&#10;Description automatically generated">
            <a:extLst>
              <a:ext uri="{FF2B5EF4-FFF2-40B4-BE49-F238E27FC236}">
                <a16:creationId xmlns:a16="http://schemas.microsoft.com/office/drawing/2014/main" id="{83521715-6E8D-814C-1EE2-0E4D1179C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885" y="1847202"/>
            <a:ext cx="330018" cy="432690"/>
          </a:xfrm>
          <a:prstGeom prst="rect">
            <a:avLst/>
          </a:prstGeom>
        </p:spPr>
      </p:pic>
      <p:grpSp>
        <p:nvGrpSpPr>
          <p:cNvPr id="6" name="Group 5">
            <a:extLst>
              <a:ext uri="{FF2B5EF4-FFF2-40B4-BE49-F238E27FC236}">
                <a16:creationId xmlns:a16="http://schemas.microsoft.com/office/drawing/2014/main" id="{5C4448C2-0F82-2DC2-4C41-CB51D78AC362}"/>
              </a:ext>
            </a:extLst>
          </p:cNvPr>
          <p:cNvGrpSpPr/>
          <p:nvPr/>
        </p:nvGrpSpPr>
        <p:grpSpPr>
          <a:xfrm>
            <a:off x="4148111" y="3343078"/>
            <a:ext cx="196011" cy="196011"/>
            <a:chOff x="721446" y="1934443"/>
            <a:chExt cx="497840" cy="497840"/>
          </a:xfrm>
        </p:grpSpPr>
        <p:sp>
          <p:nvSpPr>
            <p:cNvPr id="7" name="object 10">
              <a:extLst>
                <a:ext uri="{FF2B5EF4-FFF2-40B4-BE49-F238E27FC236}">
                  <a16:creationId xmlns:a16="http://schemas.microsoft.com/office/drawing/2014/main" id="{50BCAA07-C75D-1724-C73B-D66715EF5A8C}"/>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8" name="object 11">
              <a:extLst>
                <a:ext uri="{FF2B5EF4-FFF2-40B4-BE49-F238E27FC236}">
                  <a16:creationId xmlns:a16="http://schemas.microsoft.com/office/drawing/2014/main" id="{C303221F-FCB7-6847-105B-17BD425C9254}"/>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9" name="object 12">
              <a:extLst>
                <a:ext uri="{FF2B5EF4-FFF2-40B4-BE49-F238E27FC236}">
                  <a16:creationId xmlns:a16="http://schemas.microsoft.com/office/drawing/2014/main" id="{C9BA6237-A597-3043-A9D4-B2C890C99561}"/>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D1A793DD-1A0D-C7AE-8694-6168915D839E}"/>
              </a:ext>
            </a:extLst>
          </p:cNvPr>
          <p:cNvGrpSpPr/>
          <p:nvPr/>
        </p:nvGrpSpPr>
        <p:grpSpPr>
          <a:xfrm>
            <a:off x="4148110" y="3719959"/>
            <a:ext cx="196011" cy="196011"/>
            <a:chOff x="721446" y="1934443"/>
            <a:chExt cx="497840" cy="497840"/>
          </a:xfrm>
        </p:grpSpPr>
        <p:sp>
          <p:nvSpPr>
            <p:cNvPr id="11" name="object 10">
              <a:extLst>
                <a:ext uri="{FF2B5EF4-FFF2-40B4-BE49-F238E27FC236}">
                  <a16:creationId xmlns:a16="http://schemas.microsoft.com/office/drawing/2014/main" id="{20127B56-B83F-52B7-06F2-CB9765465A95}"/>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2" name="object 11">
              <a:extLst>
                <a:ext uri="{FF2B5EF4-FFF2-40B4-BE49-F238E27FC236}">
                  <a16:creationId xmlns:a16="http://schemas.microsoft.com/office/drawing/2014/main" id="{2B6308C2-3889-B23D-2268-D6FB6CC8F750}"/>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3" name="object 12">
              <a:extLst>
                <a:ext uri="{FF2B5EF4-FFF2-40B4-BE49-F238E27FC236}">
                  <a16:creationId xmlns:a16="http://schemas.microsoft.com/office/drawing/2014/main" id="{9D60B1AC-E267-E4E9-9440-5AB6718D5DC8}"/>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4" name="Group 13">
            <a:extLst>
              <a:ext uri="{FF2B5EF4-FFF2-40B4-BE49-F238E27FC236}">
                <a16:creationId xmlns:a16="http://schemas.microsoft.com/office/drawing/2014/main" id="{23150A70-B2BF-2B79-4B0C-C9FAE938694D}"/>
              </a:ext>
            </a:extLst>
          </p:cNvPr>
          <p:cNvGrpSpPr/>
          <p:nvPr/>
        </p:nvGrpSpPr>
        <p:grpSpPr>
          <a:xfrm>
            <a:off x="4148110" y="4121706"/>
            <a:ext cx="196011" cy="196011"/>
            <a:chOff x="721446" y="1934443"/>
            <a:chExt cx="497840" cy="497840"/>
          </a:xfrm>
        </p:grpSpPr>
        <p:sp>
          <p:nvSpPr>
            <p:cNvPr id="15" name="object 10">
              <a:extLst>
                <a:ext uri="{FF2B5EF4-FFF2-40B4-BE49-F238E27FC236}">
                  <a16:creationId xmlns:a16="http://schemas.microsoft.com/office/drawing/2014/main" id="{342BF405-AD0D-8FAE-0CA2-B2D1D897CB57}"/>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6" name="object 11">
              <a:extLst>
                <a:ext uri="{FF2B5EF4-FFF2-40B4-BE49-F238E27FC236}">
                  <a16:creationId xmlns:a16="http://schemas.microsoft.com/office/drawing/2014/main" id="{98FF2CD3-42D2-378F-EF39-7FD817B3D379}"/>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7" name="object 12">
              <a:extLst>
                <a:ext uri="{FF2B5EF4-FFF2-40B4-BE49-F238E27FC236}">
                  <a16:creationId xmlns:a16="http://schemas.microsoft.com/office/drawing/2014/main" id="{DE1F1535-8764-EEFF-5311-3DF80FA3DAA7}"/>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314809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314EC2-9316-FA5C-3006-9CC38C280A2C}"/>
              </a:ext>
            </a:extLst>
          </p:cNvPr>
          <p:cNvSpPr/>
          <p:nvPr/>
        </p:nvSpPr>
        <p:spPr bwMode="auto">
          <a:xfrm>
            <a:off x="182880" y="937676"/>
            <a:ext cx="8774915" cy="4043310"/>
          </a:xfrm>
          <a:prstGeom prst="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26B534B7-6B53-48EC-B331-80F7449603DB}"/>
              </a:ext>
            </a:extLst>
          </p:cNvPr>
          <p:cNvSpPr>
            <a:spLocks noGrp="1"/>
          </p:cNvSpPr>
          <p:nvPr>
            <p:ph type="sldNum" sz="quarter" idx="10"/>
          </p:nvPr>
        </p:nvSpPr>
        <p:spPr/>
        <p:txBody>
          <a:bodyPr/>
          <a:lstStyle/>
          <a:p>
            <a:fld id="{802A16F9-4D44-47C7-BF06-FFE7750A8ED4}" type="slidenum">
              <a:rPr lang="en-NZ" altLang="en-US" smtClean="0"/>
              <a:pPr/>
              <a:t>24</a:t>
            </a:fld>
            <a:endParaRPr lang="en-NZ" altLang="en-US"/>
          </a:p>
        </p:txBody>
      </p:sp>
      <p:sp>
        <p:nvSpPr>
          <p:cNvPr id="3" name="Text Placeholder 2">
            <a:extLst>
              <a:ext uri="{FF2B5EF4-FFF2-40B4-BE49-F238E27FC236}">
                <a16:creationId xmlns:a16="http://schemas.microsoft.com/office/drawing/2014/main" id="{A97FFB71-192E-48A8-A414-8925EFBEDF11}"/>
              </a:ext>
            </a:extLst>
          </p:cNvPr>
          <p:cNvSpPr>
            <a:spLocks noGrp="1"/>
          </p:cNvSpPr>
          <p:nvPr>
            <p:ph type="body" sz="quarter" idx="13"/>
          </p:nvPr>
        </p:nvSpPr>
        <p:spPr>
          <a:xfrm>
            <a:off x="94331" y="277415"/>
            <a:ext cx="5139417" cy="481457"/>
          </a:xfrm>
        </p:spPr>
        <p:txBody>
          <a:bodyPr/>
          <a:lstStyle/>
          <a:p>
            <a:r>
              <a:rPr lang="en-GB"/>
              <a:t>Proposed approach for Quality Management</a:t>
            </a:r>
            <a:endParaRPr lang="en-NZ"/>
          </a:p>
        </p:txBody>
      </p:sp>
      <p:sp>
        <p:nvSpPr>
          <p:cNvPr id="5" name="Rectangle: Rounded Corners 4">
            <a:extLst>
              <a:ext uri="{FF2B5EF4-FFF2-40B4-BE49-F238E27FC236}">
                <a16:creationId xmlns:a16="http://schemas.microsoft.com/office/drawing/2014/main" id="{85B51BF5-0A1C-4612-8107-5DCF2EA1B076}"/>
              </a:ext>
            </a:extLst>
          </p:cNvPr>
          <p:cNvSpPr/>
          <p:nvPr/>
        </p:nvSpPr>
        <p:spPr bwMode="auto">
          <a:xfrm>
            <a:off x="930150" y="1183159"/>
            <a:ext cx="4535107" cy="2444673"/>
          </a:xfrm>
          <a:prstGeom prst="roundRect">
            <a:avLst/>
          </a:prstGeom>
          <a:solidFill>
            <a:schemeClr val="bg1"/>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270000" eaLnBrk="1" hangingPunct="1">
              <a:lnSpc>
                <a:spcPts val="2160"/>
              </a:lnSpc>
              <a:spcAft>
                <a:spcPts val="300"/>
              </a:spcAft>
              <a:buClr>
                <a:srgbClr val="D59D43"/>
              </a:buClr>
              <a:buSzPts val="1000"/>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Risk-based approach to quality management</a:t>
            </a:r>
          </a:p>
          <a:p>
            <a:pPr marL="800100" lvl="1"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Governance and leadership</a:t>
            </a:r>
          </a:p>
          <a:p>
            <a:pPr marL="800100" lvl="1"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Ethical requirements</a:t>
            </a:r>
          </a:p>
          <a:p>
            <a:pPr marL="800100" lvl="1"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Acceptance and continuance</a:t>
            </a:r>
          </a:p>
          <a:p>
            <a:pPr marL="800100" lvl="1"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Engagement performance </a:t>
            </a:r>
          </a:p>
          <a:p>
            <a:pPr marL="800100" lvl="1"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Resources</a:t>
            </a:r>
          </a:p>
          <a:p>
            <a:pPr marL="800100" lvl="1"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Information and communication </a:t>
            </a: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4370D5B-A148-4975-B446-C937F05011AA}"/>
              </a:ext>
            </a:extLst>
          </p:cNvPr>
          <p:cNvSpPr/>
          <p:nvPr/>
        </p:nvSpPr>
        <p:spPr bwMode="auto">
          <a:xfrm>
            <a:off x="5949777" y="1183160"/>
            <a:ext cx="2363753" cy="3458538"/>
          </a:xfrm>
          <a:prstGeom prst="roundRect">
            <a:avLst/>
          </a:prstGeom>
          <a:solidFill>
            <a:srgbClr val="D59D43"/>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0" defTabSz="270000" eaLnBrk="1" latinLnBrk="0" hangingPunct="1">
              <a:lnSpc>
                <a:spcPts val="2160"/>
              </a:lnSpc>
              <a:spcAft>
                <a:spcPts val="300"/>
              </a:spcAft>
              <a:buSzPts val="1000"/>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Still exploring: </a:t>
            </a:r>
          </a:p>
          <a:p>
            <a:pPr marL="342900" marR="0" indent="-342900" defTabSz="270000" eaLnBrk="1" latinLnBrk="0" hangingPunct="1">
              <a:lnSpc>
                <a:spcPts val="2160"/>
              </a:lnSpc>
              <a:spcAft>
                <a:spcPts val="300"/>
              </a:spcAft>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At assurance organisation and engagement level</a:t>
            </a:r>
          </a:p>
          <a:p>
            <a:pPr marL="342900" marR="0" indent="-342900" defTabSz="270000" eaLnBrk="1" latinLnBrk="0" hangingPunct="1">
              <a:lnSpc>
                <a:spcPts val="2160"/>
              </a:lnSpc>
              <a:spcAft>
                <a:spcPts val="300"/>
              </a:spcAft>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Engagement partner/leader responsibilities</a:t>
            </a:r>
          </a:p>
          <a:p>
            <a:pPr marL="342900" marR="0" indent="-342900" defTabSz="270000" eaLnBrk="1" latinLnBrk="0" hangingPunct="1">
              <a:lnSpc>
                <a:spcPts val="2160"/>
              </a:lnSpc>
              <a:spcAft>
                <a:spcPts val="300"/>
              </a:spcAft>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Assurance and GHG competence</a:t>
            </a:r>
          </a:p>
        </p:txBody>
      </p:sp>
      <p:sp>
        <p:nvSpPr>
          <p:cNvPr id="7" name="Rectangle: Rounded Corners 6">
            <a:extLst>
              <a:ext uri="{FF2B5EF4-FFF2-40B4-BE49-F238E27FC236}">
                <a16:creationId xmlns:a16="http://schemas.microsoft.com/office/drawing/2014/main" id="{F30FEE9E-57B0-6958-BBE0-CE72B319D392}"/>
              </a:ext>
            </a:extLst>
          </p:cNvPr>
          <p:cNvSpPr/>
          <p:nvPr/>
        </p:nvSpPr>
        <p:spPr bwMode="auto">
          <a:xfrm>
            <a:off x="899258" y="4217871"/>
            <a:ext cx="4565999" cy="423826"/>
          </a:xfrm>
          <a:prstGeom prst="roundRect">
            <a:avLst>
              <a:gd name="adj" fmla="val 35618"/>
            </a:avLst>
          </a:prstGeom>
          <a:solidFill>
            <a:schemeClr val="bg1"/>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270000" eaLnBrk="1" hangingPunct="1">
              <a:lnSpc>
                <a:spcPts val="2160"/>
              </a:lnSpc>
              <a:spcAft>
                <a:spcPts val="300"/>
              </a:spcAft>
              <a:buClr>
                <a:srgbClr val="D59D43"/>
              </a:buClr>
              <a:buSzPts val="1000"/>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Independent review requirements</a:t>
            </a:r>
          </a:p>
          <a:p>
            <a:pPr marL="800100" lvl="1"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9BE955F-4665-E8E0-7DE5-E3F2A7A1353E}"/>
              </a:ext>
            </a:extLst>
          </p:cNvPr>
          <p:cNvSpPr/>
          <p:nvPr/>
        </p:nvSpPr>
        <p:spPr bwMode="auto">
          <a:xfrm>
            <a:off x="899258" y="3732159"/>
            <a:ext cx="4565999" cy="391905"/>
          </a:xfrm>
          <a:prstGeom prst="roundRect">
            <a:avLst>
              <a:gd name="adj" fmla="val 30856"/>
            </a:avLst>
          </a:prstGeom>
          <a:solidFill>
            <a:schemeClr val="bg1"/>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270000" eaLnBrk="1" hangingPunct="1">
              <a:lnSpc>
                <a:spcPts val="2160"/>
              </a:lnSpc>
              <a:spcAft>
                <a:spcPts val="300"/>
              </a:spcAft>
              <a:buClr>
                <a:srgbClr val="D59D43"/>
              </a:buClr>
              <a:buSzPts val="1000"/>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Monitoring and remediation process</a:t>
            </a:r>
            <a:endParaRPr lang="en-GB">
              <a:solidFill>
                <a:srgbClr val="3E3F39"/>
              </a:solidFill>
              <a:latin typeface="Calibri" panose="020F0502020204030204" pitchFamily="34" charset="0"/>
              <a:cs typeface="Arial" panose="020B0604020202020204" pitchFamily="34" charset="0"/>
            </a:endParaRPr>
          </a:p>
          <a:p>
            <a:pPr defTabSz="270000" eaLnBrk="1" hangingPunct="1">
              <a:lnSpc>
                <a:spcPts val="2160"/>
              </a:lnSpc>
              <a:spcAft>
                <a:spcPts val="300"/>
              </a:spcAft>
              <a:buClr>
                <a:srgbClr val="8CB252"/>
              </a:buClr>
              <a:buSzPts val="1000"/>
              <a:tabLst>
                <a:tab pos="457200" algn="l"/>
              </a:tabLst>
            </a:pPr>
            <a:endParaRPr lang="en-GB">
              <a:solidFill>
                <a:srgbClr val="3E3F39"/>
              </a:solidFill>
              <a:latin typeface="Calibri" panose="020F0502020204030204" pitchFamily="34" charset="0"/>
              <a:cs typeface="Arial" panose="020B0604020202020204" pitchFamily="34" charset="0"/>
            </a:endParaRPr>
          </a:p>
        </p:txBody>
      </p:sp>
      <p:pic>
        <p:nvPicPr>
          <p:cNvPr id="13" name="Picture 12" descr="Icon&#10;&#10;Description automatically generated with low confidence">
            <a:extLst>
              <a:ext uri="{FF2B5EF4-FFF2-40B4-BE49-F238E27FC236}">
                <a16:creationId xmlns:a16="http://schemas.microsoft.com/office/drawing/2014/main" id="{1FAE459E-65FD-5022-5269-5D56FD12A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00" y="4802925"/>
            <a:ext cx="1055495" cy="309090"/>
          </a:xfrm>
          <a:prstGeom prst="rect">
            <a:avLst/>
          </a:prstGeom>
        </p:spPr>
      </p:pic>
    </p:spTree>
    <p:extLst>
      <p:ext uri="{BB962C8B-B14F-4D97-AF65-F5344CB8AC3E}">
        <p14:creationId xmlns:p14="http://schemas.microsoft.com/office/powerpoint/2010/main" val="1639492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25</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p:txBody>
          <a:bodyPr/>
          <a:lstStyle/>
          <a:p>
            <a:r>
              <a:rPr lang="en-NZ"/>
              <a:t>Discussion</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3684215" y="1434181"/>
            <a:ext cx="4643422" cy="2655008"/>
          </a:xfrm>
        </p:spPr>
        <p:txBody>
          <a:bodyPr/>
          <a:lstStyle/>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What are the most important quality management requirements to include within the standard?</a:t>
            </a:r>
          </a:p>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In particular, what do you think about:</a:t>
            </a:r>
          </a:p>
          <a:p>
            <a:pPr lvl="1">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Independent review/EQR requirements</a:t>
            </a:r>
          </a:p>
          <a:p>
            <a:pPr lvl="1">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Engagement quality requirements (e.g. review and supervision)</a:t>
            </a:r>
          </a:p>
          <a:p>
            <a:pPr lvl="1">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Engagement partner/leader requirements</a:t>
            </a:r>
          </a:p>
          <a:p>
            <a:pPr marL="270000" lvl="1" indent="0">
              <a:buClr>
                <a:srgbClr val="D59D43"/>
              </a:buClr>
              <a:buNone/>
            </a:pPr>
            <a:r>
              <a:rPr lang="en-NZ" sz="1600">
                <a:latin typeface="Roboto Light" panose="02000000000000000000" pitchFamily="2" charset="0"/>
                <a:ea typeface="Roboto Light" panose="02000000000000000000" pitchFamily="2" charset="0"/>
                <a:cs typeface="Roboto Light" panose="02000000000000000000" pitchFamily="2" charset="0"/>
              </a:rPr>
              <a:t>	Competencies required (i.e. assurance and GHG quantification experience)</a:t>
            </a:r>
          </a:p>
          <a:p>
            <a:pPr marL="0" indent="0">
              <a:buNone/>
            </a:pPr>
            <a:endParaRPr lang="en-NZ"/>
          </a:p>
        </p:txBody>
      </p:sp>
      <p:sp>
        <p:nvSpPr>
          <p:cNvPr id="6" name="Oval 5">
            <a:extLst>
              <a:ext uri="{FF2B5EF4-FFF2-40B4-BE49-F238E27FC236}">
                <a16:creationId xmlns:a16="http://schemas.microsoft.com/office/drawing/2014/main" id="{47663016-FF05-41A6-52CA-EF517FDFE3EB}"/>
              </a:ext>
            </a:extLst>
          </p:cNvPr>
          <p:cNvSpPr/>
          <p:nvPr/>
        </p:nvSpPr>
        <p:spPr bwMode="auto">
          <a:xfrm>
            <a:off x="740826" y="1630989"/>
            <a:ext cx="2570400" cy="2570400"/>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pic>
        <p:nvPicPr>
          <p:cNvPr id="8" name="Picture 7" descr="Icon&#10;&#10;Description automatically generated">
            <a:extLst>
              <a:ext uri="{FF2B5EF4-FFF2-40B4-BE49-F238E27FC236}">
                <a16:creationId xmlns:a16="http://schemas.microsoft.com/office/drawing/2014/main" id="{A8490E67-BFB0-D06F-3660-AD0882E01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762" y="1804839"/>
            <a:ext cx="330018" cy="432690"/>
          </a:xfrm>
          <a:prstGeom prst="rect">
            <a:avLst/>
          </a:prstGeom>
        </p:spPr>
      </p:pic>
      <p:sp>
        <p:nvSpPr>
          <p:cNvPr id="9" name="Content Placeholder 3">
            <a:extLst>
              <a:ext uri="{FF2B5EF4-FFF2-40B4-BE49-F238E27FC236}">
                <a16:creationId xmlns:a16="http://schemas.microsoft.com/office/drawing/2014/main" id="{0BFC7B94-1360-5063-48C0-2AC7D6A81EBE}"/>
              </a:ext>
            </a:extLst>
          </p:cNvPr>
          <p:cNvSpPr txBox="1">
            <a:spLocks/>
          </p:cNvSpPr>
          <p:nvPr/>
        </p:nvSpPr>
        <p:spPr>
          <a:xfrm>
            <a:off x="999971" y="2261470"/>
            <a:ext cx="2438400" cy="146736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600" kern="0">
                <a:latin typeface="Roboto Light" panose="02000000000000000000" pitchFamily="2" charset="0"/>
                <a:ea typeface="Roboto Light" panose="02000000000000000000" pitchFamily="2" charset="0"/>
                <a:cs typeface="Roboto Light" panose="02000000000000000000" pitchFamily="2" charset="0"/>
              </a:rPr>
              <a:t>What are the most important quality management requirements to include within the standard?</a:t>
            </a:r>
          </a:p>
        </p:txBody>
      </p:sp>
      <p:grpSp>
        <p:nvGrpSpPr>
          <p:cNvPr id="10" name="Group 9">
            <a:extLst>
              <a:ext uri="{FF2B5EF4-FFF2-40B4-BE49-F238E27FC236}">
                <a16:creationId xmlns:a16="http://schemas.microsoft.com/office/drawing/2014/main" id="{DB23BEEE-D87B-E854-EB60-CFC292A5117F}"/>
              </a:ext>
            </a:extLst>
          </p:cNvPr>
          <p:cNvGrpSpPr/>
          <p:nvPr/>
        </p:nvGrpSpPr>
        <p:grpSpPr>
          <a:xfrm>
            <a:off x="3972289" y="2439734"/>
            <a:ext cx="196011" cy="196011"/>
            <a:chOff x="3330847" y="3960536"/>
            <a:chExt cx="196011" cy="196011"/>
          </a:xfrm>
        </p:grpSpPr>
        <p:sp>
          <p:nvSpPr>
            <p:cNvPr id="11" name="object 10">
              <a:extLst>
                <a:ext uri="{FF2B5EF4-FFF2-40B4-BE49-F238E27FC236}">
                  <a16:creationId xmlns:a16="http://schemas.microsoft.com/office/drawing/2014/main" id="{B9D59AD7-2FE4-197F-A7BE-4BA4A9AD99B9}"/>
                </a:ext>
              </a:extLst>
            </p:cNvPr>
            <p:cNvSpPr/>
            <p:nvPr/>
          </p:nvSpPr>
          <p:spPr>
            <a:xfrm>
              <a:off x="3330847" y="3960536"/>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2" name="object 11">
              <a:extLst>
                <a:ext uri="{FF2B5EF4-FFF2-40B4-BE49-F238E27FC236}">
                  <a16:creationId xmlns:a16="http://schemas.microsoft.com/office/drawing/2014/main" id="{AF2BEA6D-E6EB-D936-B3FE-4D851CD9B2DF}"/>
                </a:ext>
              </a:extLst>
            </p:cNvPr>
            <p:cNvSpPr/>
            <p:nvPr/>
          </p:nvSpPr>
          <p:spPr>
            <a:xfrm>
              <a:off x="3381832" y="4058453"/>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3" name="object 12">
              <a:extLst>
                <a:ext uri="{FF2B5EF4-FFF2-40B4-BE49-F238E27FC236}">
                  <a16:creationId xmlns:a16="http://schemas.microsoft.com/office/drawing/2014/main" id="{43D535A9-CBA7-2E23-C6AE-208DAF67B89B}"/>
                </a:ext>
              </a:extLst>
            </p:cNvPr>
            <p:cNvSpPr/>
            <p:nvPr/>
          </p:nvSpPr>
          <p:spPr>
            <a:xfrm>
              <a:off x="3440944" y="4018503"/>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4" name="Group 13">
            <a:extLst>
              <a:ext uri="{FF2B5EF4-FFF2-40B4-BE49-F238E27FC236}">
                <a16:creationId xmlns:a16="http://schemas.microsoft.com/office/drawing/2014/main" id="{4430AFEC-0E95-982F-5AF0-4A103CFCAC92}"/>
              </a:ext>
            </a:extLst>
          </p:cNvPr>
          <p:cNvGrpSpPr/>
          <p:nvPr/>
        </p:nvGrpSpPr>
        <p:grpSpPr>
          <a:xfrm>
            <a:off x="3972288" y="2778218"/>
            <a:ext cx="196011" cy="196011"/>
            <a:chOff x="3330847" y="3960536"/>
            <a:chExt cx="196011" cy="196011"/>
          </a:xfrm>
        </p:grpSpPr>
        <p:sp>
          <p:nvSpPr>
            <p:cNvPr id="15" name="object 10">
              <a:extLst>
                <a:ext uri="{FF2B5EF4-FFF2-40B4-BE49-F238E27FC236}">
                  <a16:creationId xmlns:a16="http://schemas.microsoft.com/office/drawing/2014/main" id="{009278AF-DC51-6150-68F1-6D09CE3309C9}"/>
                </a:ext>
              </a:extLst>
            </p:cNvPr>
            <p:cNvSpPr/>
            <p:nvPr/>
          </p:nvSpPr>
          <p:spPr>
            <a:xfrm>
              <a:off x="3330847" y="3960536"/>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6" name="object 11">
              <a:extLst>
                <a:ext uri="{FF2B5EF4-FFF2-40B4-BE49-F238E27FC236}">
                  <a16:creationId xmlns:a16="http://schemas.microsoft.com/office/drawing/2014/main" id="{0FEFE259-96C1-7CBC-800C-DDDF49565A8D}"/>
                </a:ext>
              </a:extLst>
            </p:cNvPr>
            <p:cNvSpPr/>
            <p:nvPr/>
          </p:nvSpPr>
          <p:spPr>
            <a:xfrm>
              <a:off x="3381832" y="4058453"/>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7" name="object 12">
              <a:extLst>
                <a:ext uri="{FF2B5EF4-FFF2-40B4-BE49-F238E27FC236}">
                  <a16:creationId xmlns:a16="http://schemas.microsoft.com/office/drawing/2014/main" id="{64D2C071-D53B-EB6A-7963-6A3360B44AAA}"/>
                </a:ext>
              </a:extLst>
            </p:cNvPr>
            <p:cNvSpPr/>
            <p:nvPr/>
          </p:nvSpPr>
          <p:spPr>
            <a:xfrm>
              <a:off x="3440944" y="4018503"/>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8" name="Group 17">
            <a:extLst>
              <a:ext uri="{FF2B5EF4-FFF2-40B4-BE49-F238E27FC236}">
                <a16:creationId xmlns:a16="http://schemas.microsoft.com/office/drawing/2014/main" id="{9F79566C-C46A-AA00-4258-18412E892363}"/>
              </a:ext>
            </a:extLst>
          </p:cNvPr>
          <p:cNvGrpSpPr/>
          <p:nvPr/>
        </p:nvGrpSpPr>
        <p:grpSpPr>
          <a:xfrm>
            <a:off x="3972287" y="3388480"/>
            <a:ext cx="196011" cy="196011"/>
            <a:chOff x="3330847" y="3960536"/>
            <a:chExt cx="196011" cy="196011"/>
          </a:xfrm>
        </p:grpSpPr>
        <p:sp>
          <p:nvSpPr>
            <p:cNvPr id="19" name="object 10">
              <a:extLst>
                <a:ext uri="{FF2B5EF4-FFF2-40B4-BE49-F238E27FC236}">
                  <a16:creationId xmlns:a16="http://schemas.microsoft.com/office/drawing/2014/main" id="{4E77B9A2-CA9D-0B70-5D61-6DCD0F217BF1}"/>
                </a:ext>
              </a:extLst>
            </p:cNvPr>
            <p:cNvSpPr/>
            <p:nvPr/>
          </p:nvSpPr>
          <p:spPr>
            <a:xfrm>
              <a:off x="3330847" y="3960536"/>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0" name="object 11">
              <a:extLst>
                <a:ext uri="{FF2B5EF4-FFF2-40B4-BE49-F238E27FC236}">
                  <a16:creationId xmlns:a16="http://schemas.microsoft.com/office/drawing/2014/main" id="{C4FBE23A-D252-86BF-57EE-B4C80E7E533D}"/>
                </a:ext>
              </a:extLst>
            </p:cNvPr>
            <p:cNvSpPr/>
            <p:nvPr/>
          </p:nvSpPr>
          <p:spPr>
            <a:xfrm>
              <a:off x="3381832" y="4058453"/>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1" name="object 12">
              <a:extLst>
                <a:ext uri="{FF2B5EF4-FFF2-40B4-BE49-F238E27FC236}">
                  <a16:creationId xmlns:a16="http://schemas.microsoft.com/office/drawing/2014/main" id="{19421DE0-F0DF-7578-AFAC-ADDC7D91D232}"/>
                </a:ext>
              </a:extLst>
            </p:cNvPr>
            <p:cNvSpPr/>
            <p:nvPr/>
          </p:nvSpPr>
          <p:spPr>
            <a:xfrm>
              <a:off x="3440944" y="4018503"/>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5" name="Group 4">
            <a:extLst>
              <a:ext uri="{FF2B5EF4-FFF2-40B4-BE49-F238E27FC236}">
                <a16:creationId xmlns:a16="http://schemas.microsoft.com/office/drawing/2014/main" id="{1ECA4F42-0DB2-0878-C43D-15B26C74A78A}"/>
              </a:ext>
            </a:extLst>
          </p:cNvPr>
          <p:cNvGrpSpPr/>
          <p:nvPr/>
        </p:nvGrpSpPr>
        <p:grpSpPr>
          <a:xfrm>
            <a:off x="3972287" y="3726964"/>
            <a:ext cx="196011" cy="196011"/>
            <a:chOff x="3330847" y="3960536"/>
            <a:chExt cx="196011" cy="196011"/>
          </a:xfrm>
        </p:grpSpPr>
        <p:sp>
          <p:nvSpPr>
            <p:cNvPr id="7" name="object 10">
              <a:extLst>
                <a:ext uri="{FF2B5EF4-FFF2-40B4-BE49-F238E27FC236}">
                  <a16:creationId xmlns:a16="http://schemas.microsoft.com/office/drawing/2014/main" id="{E96F6A51-6C0F-A431-C1DA-8C25555AC324}"/>
                </a:ext>
              </a:extLst>
            </p:cNvPr>
            <p:cNvSpPr/>
            <p:nvPr/>
          </p:nvSpPr>
          <p:spPr>
            <a:xfrm>
              <a:off x="3330847" y="3960536"/>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6" name="object 11">
              <a:extLst>
                <a:ext uri="{FF2B5EF4-FFF2-40B4-BE49-F238E27FC236}">
                  <a16:creationId xmlns:a16="http://schemas.microsoft.com/office/drawing/2014/main" id="{FDAC5D68-EEDE-D65C-CD88-D7A79573610A}"/>
                </a:ext>
              </a:extLst>
            </p:cNvPr>
            <p:cNvSpPr/>
            <p:nvPr/>
          </p:nvSpPr>
          <p:spPr>
            <a:xfrm>
              <a:off x="3381832" y="4058453"/>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7" name="object 12">
              <a:extLst>
                <a:ext uri="{FF2B5EF4-FFF2-40B4-BE49-F238E27FC236}">
                  <a16:creationId xmlns:a16="http://schemas.microsoft.com/office/drawing/2014/main" id="{47529A60-4101-E3FF-0F18-742CF28851B4}"/>
                </a:ext>
              </a:extLst>
            </p:cNvPr>
            <p:cNvSpPr/>
            <p:nvPr/>
          </p:nvSpPr>
          <p:spPr>
            <a:xfrm>
              <a:off x="3440944" y="4018503"/>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303778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AC482D-9D8D-C49F-E5B1-8B92C8F99A61}"/>
              </a:ext>
            </a:extLst>
          </p:cNvPr>
          <p:cNvSpPr/>
          <p:nvPr/>
        </p:nvSpPr>
        <p:spPr bwMode="auto">
          <a:xfrm>
            <a:off x="182880" y="937676"/>
            <a:ext cx="8774915" cy="4043310"/>
          </a:xfrm>
          <a:prstGeom prst="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pic>
        <p:nvPicPr>
          <p:cNvPr id="8" name="Picture 7" descr="Icon&#10;&#10;Description automatically generated with low confidence">
            <a:extLst>
              <a:ext uri="{FF2B5EF4-FFF2-40B4-BE49-F238E27FC236}">
                <a16:creationId xmlns:a16="http://schemas.microsoft.com/office/drawing/2014/main" id="{E875AE82-1D8B-FA34-2D97-6267F59D2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00" y="4802925"/>
            <a:ext cx="1055495" cy="309090"/>
          </a:xfrm>
          <a:prstGeom prst="rect">
            <a:avLst/>
          </a:prstGeom>
        </p:spPr>
      </p:pic>
      <p:sp>
        <p:nvSpPr>
          <p:cNvPr id="9" name="Rectangle: Rounded Corners 8">
            <a:extLst>
              <a:ext uri="{FF2B5EF4-FFF2-40B4-BE49-F238E27FC236}">
                <a16:creationId xmlns:a16="http://schemas.microsoft.com/office/drawing/2014/main" id="{2DE609DD-2E61-C3C5-6B09-4E3CA16C0E35}"/>
              </a:ext>
            </a:extLst>
          </p:cNvPr>
          <p:cNvSpPr/>
          <p:nvPr/>
        </p:nvSpPr>
        <p:spPr bwMode="auto">
          <a:xfrm>
            <a:off x="1168231" y="1221594"/>
            <a:ext cx="6962775" cy="3513462"/>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26B534B7-6B53-48EC-B331-80F7449603DB}"/>
              </a:ext>
            </a:extLst>
          </p:cNvPr>
          <p:cNvSpPr>
            <a:spLocks noGrp="1"/>
          </p:cNvSpPr>
          <p:nvPr>
            <p:ph type="sldNum" sz="quarter" idx="10"/>
          </p:nvPr>
        </p:nvSpPr>
        <p:spPr/>
        <p:txBody>
          <a:bodyPr/>
          <a:lstStyle/>
          <a:p>
            <a:fld id="{802A16F9-4D44-47C7-BF06-FFE7750A8ED4}" type="slidenum">
              <a:rPr lang="en-NZ" altLang="en-US" smtClean="0"/>
              <a:pPr/>
              <a:t>26</a:t>
            </a:fld>
            <a:endParaRPr lang="en-NZ" altLang="en-US"/>
          </a:p>
        </p:txBody>
      </p:sp>
      <p:sp>
        <p:nvSpPr>
          <p:cNvPr id="3" name="Text Placeholder 2">
            <a:extLst>
              <a:ext uri="{FF2B5EF4-FFF2-40B4-BE49-F238E27FC236}">
                <a16:creationId xmlns:a16="http://schemas.microsoft.com/office/drawing/2014/main" id="{A97FFB71-192E-48A8-A414-8925EFBEDF11}"/>
              </a:ext>
            </a:extLst>
          </p:cNvPr>
          <p:cNvSpPr>
            <a:spLocks noGrp="1"/>
          </p:cNvSpPr>
          <p:nvPr>
            <p:ph type="body" sz="quarter" idx="13"/>
          </p:nvPr>
        </p:nvSpPr>
        <p:spPr>
          <a:xfrm>
            <a:off x="212933" y="272827"/>
            <a:ext cx="5041446" cy="481457"/>
          </a:xfrm>
        </p:spPr>
        <p:txBody>
          <a:bodyPr/>
          <a:lstStyle/>
          <a:p>
            <a:r>
              <a:rPr lang="en-GB"/>
              <a:t>Proposed approach for assurance reporting </a:t>
            </a:r>
            <a:endParaRPr lang="en-NZ"/>
          </a:p>
        </p:txBody>
      </p:sp>
      <p:sp>
        <p:nvSpPr>
          <p:cNvPr id="5" name="Rectangle: Rounded Corners 4">
            <a:extLst>
              <a:ext uri="{FF2B5EF4-FFF2-40B4-BE49-F238E27FC236}">
                <a16:creationId xmlns:a16="http://schemas.microsoft.com/office/drawing/2014/main" id="{85B51BF5-0A1C-4612-8107-5DCF2EA1B076}"/>
              </a:ext>
            </a:extLst>
          </p:cNvPr>
          <p:cNvSpPr/>
          <p:nvPr/>
        </p:nvSpPr>
        <p:spPr bwMode="auto">
          <a:xfrm>
            <a:off x="1168231" y="1122223"/>
            <a:ext cx="6804212" cy="3652166"/>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Opinion/conclusion first</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Separate report if voluntarily assure more?</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Require reporting of “Key engagement matters”?</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Use of “emphasis of matter” paragraphs to highlight specific disclosures (such as those that involve significant judgement or inherent uncertainty)</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Use of “Other matter” paragraphs to highlight unassured comparative information</a:t>
            </a:r>
          </a:p>
          <a:p>
            <a:pPr marL="342900" indent="-342900" defTabSz="270000" eaLnBrk="1" hangingPunct="1">
              <a:lnSpc>
                <a:spcPts val="2160"/>
              </a:lnSpc>
              <a:spcAft>
                <a:spcPts val="300"/>
              </a:spcAft>
              <a:buClr>
                <a:srgbClr val="D59D43"/>
              </a:buClr>
              <a:buSzPts val="1000"/>
              <a:buFont typeface="Symbol" panose="05050102010706020507" pitchFamily="18" charset="2"/>
              <a:buChar char=""/>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Require, or encourage, information on:</a:t>
            </a:r>
          </a:p>
          <a:p>
            <a:pPr marL="800100" lvl="1" indent="-342900" defTabSz="270000" eaLnBrk="1" hangingPunct="1">
              <a:lnSpc>
                <a:spcPts val="2160"/>
              </a:lnSpc>
              <a:spcAft>
                <a:spcPts val="300"/>
              </a:spcAft>
              <a:buClr>
                <a:srgbClr val="D59D43"/>
              </a:buClr>
              <a:buSzPts val="1000"/>
              <a:buFont typeface="Courier New" panose="02070309020205020404" pitchFamily="49" charset="0"/>
              <a:buChar char="o"/>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Materiality </a:t>
            </a:r>
          </a:p>
          <a:p>
            <a:pPr marL="800100" lvl="1" indent="-342900" defTabSz="270000" eaLnBrk="1" hangingPunct="1">
              <a:lnSpc>
                <a:spcPts val="2160"/>
              </a:lnSpc>
              <a:spcAft>
                <a:spcPts val="300"/>
              </a:spcAft>
              <a:buClr>
                <a:srgbClr val="D59D43"/>
              </a:buClr>
              <a:buSzPts val="1000"/>
              <a:buFont typeface="Courier New" panose="02070309020205020404" pitchFamily="49" charset="0"/>
              <a:buChar char="o"/>
              <a:tabLst>
                <a:tab pos="457200" algn="l"/>
              </a:tabLst>
            </a:pPr>
            <a:r>
              <a:rPr lang="en-GB" sz="1600">
                <a:solidFill>
                  <a:srgbClr val="3E3F39"/>
                </a:solidFill>
                <a:latin typeface="Roboto Light" panose="02000000000000000000" pitchFamily="2" charset="0"/>
                <a:ea typeface="Roboto Light" panose="02000000000000000000" pitchFamily="2" charset="0"/>
                <a:cs typeface="Roboto Light" panose="02000000000000000000" pitchFamily="2" charset="0"/>
              </a:rPr>
              <a:t>Qualifications and experience of others involved</a:t>
            </a:r>
          </a:p>
          <a:p>
            <a:pPr marL="800100" lvl="1"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398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BC63F-EFD9-420E-A10A-5643D3637996}"/>
              </a:ext>
            </a:extLst>
          </p:cNvPr>
          <p:cNvSpPr>
            <a:spLocks noGrp="1"/>
          </p:cNvSpPr>
          <p:nvPr>
            <p:ph type="sldNum" sz="quarter" idx="10"/>
          </p:nvPr>
        </p:nvSpPr>
        <p:spPr/>
        <p:txBody>
          <a:bodyPr/>
          <a:lstStyle/>
          <a:p>
            <a:fld id="{802A16F9-4D44-47C7-BF06-FFE7750A8ED4}" type="slidenum">
              <a:rPr lang="en-NZ" altLang="en-US" smtClean="0"/>
              <a:pPr/>
              <a:t>27</a:t>
            </a:fld>
            <a:endParaRPr lang="en-NZ" altLang="en-US"/>
          </a:p>
        </p:txBody>
      </p:sp>
      <p:sp>
        <p:nvSpPr>
          <p:cNvPr id="3" name="Text Placeholder 2">
            <a:extLst>
              <a:ext uri="{FF2B5EF4-FFF2-40B4-BE49-F238E27FC236}">
                <a16:creationId xmlns:a16="http://schemas.microsoft.com/office/drawing/2014/main" id="{2DD429DE-6C44-4832-9A2E-8780F79CDF77}"/>
              </a:ext>
            </a:extLst>
          </p:cNvPr>
          <p:cNvSpPr>
            <a:spLocks noGrp="1"/>
          </p:cNvSpPr>
          <p:nvPr>
            <p:ph type="body" sz="quarter" idx="13"/>
          </p:nvPr>
        </p:nvSpPr>
        <p:spPr/>
        <p:txBody>
          <a:bodyPr/>
          <a:lstStyle/>
          <a:p>
            <a:r>
              <a:rPr lang="en-GB"/>
              <a:t>Illustrative conclusion </a:t>
            </a:r>
            <a:endParaRPr lang="en-NZ"/>
          </a:p>
        </p:txBody>
      </p:sp>
      <p:sp>
        <p:nvSpPr>
          <p:cNvPr id="6" name="Rectangle: Rounded Corners 5">
            <a:extLst>
              <a:ext uri="{FF2B5EF4-FFF2-40B4-BE49-F238E27FC236}">
                <a16:creationId xmlns:a16="http://schemas.microsoft.com/office/drawing/2014/main" id="{E0BF467B-7112-41F1-AD45-7D1D7D3AD4EE}"/>
              </a:ext>
            </a:extLst>
          </p:cNvPr>
          <p:cNvSpPr/>
          <p:nvPr/>
        </p:nvSpPr>
        <p:spPr bwMode="auto">
          <a:xfrm>
            <a:off x="353401" y="1242140"/>
            <a:ext cx="8616337" cy="3265878"/>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indent="0">
              <a:lnSpc>
                <a:spcPct val="107000"/>
              </a:lnSpc>
              <a:spcAft>
                <a:spcPts val="800"/>
              </a:spcAft>
              <a:buNone/>
            </a:pPr>
            <a:r>
              <a:rPr lang="en-NZ" sz="2000" b="1" dirty="0">
                <a:effectLst/>
                <a:latin typeface="Calibri" panose="020F0502020204030204" pitchFamily="34" charset="0"/>
                <a:ea typeface="Calibri" panose="020F0502020204030204" pitchFamily="34" charset="0"/>
                <a:cs typeface="Arial" panose="020B0604020202020204" pitchFamily="34" charset="0"/>
              </a:rPr>
              <a:t>Limited Assurance Conclusion </a:t>
            </a:r>
            <a:endParaRPr lang="en-NZ" sz="2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NZ" dirty="0">
                <a:effectLst/>
                <a:latin typeface="Calibri" panose="020F0502020204030204" pitchFamily="34" charset="0"/>
                <a:ea typeface="Calibri" panose="020F0502020204030204" pitchFamily="34" charset="0"/>
                <a:cs typeface="Arial" panose="020B0604020202020204" pitchFamily="34" charset="0"/>
              </a:rPr>
              <a:t>Based on the procedures we have performed and the evidence we have obtained, nothing has come to our attention that causes us to believe that ABC’s GHG emission disclosures (in section X of the Climate Statement) for the year ended 31 December 20X1 are not prepared in all material respects, in accordance with NZ Climate Standards, measured in accordance with </a:t>
            </a:r>
            <a:r>
              <a:rPr lang="en-NZ" dirty="0">
                <a:effectLst/>
                <a:highlight>
                  <a:srgbClr val="E29B29"/>
                </a:highlight>
                <a:latin typeface="Calibri" panose="020F0502020204030204" pitchFamily="34" charset="0"/>
                <a:ea typeface="Calibri" panose="020F0502020204030204" pitchFamily="34" charset="0"/>
                <a:cs typeface="Arial" panose="020B0604020202020204" pitchFamily="34" charset="0"/>
              </a:rPr>
              <a:t>[recognised measurement criteria such</a:t>
            </a:r>
            <a:r>
              <a:rPr lang="en-NZ" i="1" dirty="0">
                <a:effectLst/>
                <a:highlight>
                  <a:srgbClr val="E29B29"/>
                </a:highlight>
                <a:latin typeface="Calibri" panose="020F0502020204030204" pitchFamily="34" charset="0"/>
                <a:ea typeface="Calibri" panose="020F0502020204030204" pitchFamily="34" charset="0"/>
                <a:cs typeface="Arial" panose="020B0604020202020204" pitchFamily="34" charset="0"/>
              </a:rPr>
              <a:t> </a:t>
            </a:r>
            <a:r>
              <a:rPr lang="en-NZ" dirty="0">
                <a:effectLst/>
                <a:highlight>
                  <a:srgbClr val="E29B29"/>
                </a:highlight>
                <a:latin typeface="Calibri" panose="020F0502020204030204" pitchFamily="34" charset="0"/>
                <a:ea typeface="Calibri" panose="020F0502020204030204" pitchFamily="34" charset="0"/>
                <a:cs typeface="Arial" panose="020B0604020202020204" pitchFamily="34" charset="0"/>
              </a:rPr>
              <a:t>as</a:t>
            </a:r>
            <a:r>
              <a:rPr lang="en-NZ" i="1" dirty="0">
                <a:effectLst/>
                <a:highlight>
                  <a:srgbClr val="E29B29"/>
                </a:highlight>
                <a:latin typeface="Calibri" panose="020F0502020204030204" pitchFamily="34" charset="0"/>
                <a:ea typeface="Calibri" panose="020F0502020204030204" pitchFamily="34" charset="0"/>
                <a:cs typeface="Arial" panose="020B0604020202020204" pitchFamily="34" charset="0"/>
              </a:rPr>
              <a:t> Greenhouse Gas Protocol Corporate Standard</a:t>
            </a:r>
            <a:r>
              <a:rPr lang="en-NZ" dirty="0">
                <a:effectLst/>
                <a:highlight>
                  <a:srgbClr val="E29B29"/>
                </a:highlight>
                <a:latin typeface="Calibri" panose="020F0502020204030204" pitchFamily="34" charset="0"/>
                <a:ea typeface="Calibri" panose="020F0502020204030204" pitchFamily="34" charset="0"/>
                <a:cs typeface="Arial" panose="020B0604020202020204" pitchFamily="34" charset="0"/>
              </a:rPr>
              <a:t>]</a:t>
            </a:r>
            <a:r>
              <a:rPr lang="en-NZ" dirty="0">
                <a:effectLst/>
                <a:latin typeface="Calibri" panose="020F0502020204030204" pitchFamily="34" charset="0"/>
                <a:ea typeface="Calibri" panose="020F0502020204030204" pitchFamily="34" charset="0"/>
                <a:cs typeface="Arial" panose="020B0604020202020204" pitchFamily="34" charset="0"/>
              </a:rPr>
              <a:t>.</a:t>
            </a:r>
          </a:p>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56028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F35B337-FAB6-D693-CE1F-D1E562D326EE}"/>
              </a:ext>
            </a:extLst>
          </p:cNvPr>
          <p:cNvSpPr/>
          <p:nvPr/>
        </p:nvSpPr>
        <p:spPr bwMode="auto">
          <a:xfrm>
            <a:off x="387501" y="1586399"/>
            <a:ext cx="2570400" cy="2570400"/>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pic>
        <p:nvPicPr>
          <p:cNvPr id="8" name="Picture 7" descr="Icon&#10;&#10;Description automatically generated">
            <a:extLst>
              <a:ext uri="{FF2B5EF4-FFF2-40B4-BE49-F238E27FC236}">
                <a16:creationId xmlns:a16="http://schemas.microsoft.com/office/drawing/2014/main" id="{059A83B2-B775-C5F5-0CDB-AA2722F69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437" y="1760249"/>
            <a:ext cx="330018" cy="432690"/>
          </a:xfrm>
          <a:prstGeom prst="rect">
            <a:avLst/>
          </a:prstGeom>
        </p:spPr>
      </p:pic>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28</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p:txBody>
          <a:bodyPr/>
          <a:lstStyle/>
          <a:p>
            <a:r>
              <a:rPr lang="en-NZ"/>
              <a:t>Discussion</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3241330" y="1250721"/>
            <a:ext cx="5470870" cy="3766896"/>
          </a:xfrm>
        </p:spPr>
        <p:txBody>
          <a:bodyPr/>
          <a:lstStyle/>
          <a:p>
            <a:pPr marL="0" indent="0">
              <a:spcBef>
                <a:spcPts val="300"/>
              </a:spcBef>
              <a:buNone/>
            </a:pPr>
            <a:r>
              <a:rPr lang="en-NZ" sz="1600">
                <a:latin typeface="Roboto Light" panose="02000000000000000000" pitchFamily="2" charset="0"/>
                <a:ea typeface="Roboto Light" panose="02000000000000000000" pitchFamily="2" charset="0"/>
                <a:cs typeface="Roboto Light" panose="02000000000000000000" pitchFamily="2" charset="0"/>
              </a:rPr>
              <a:t>Let’s get specific. What do you think about:</a:t>
            </a:r>
          </a:p>
          <a:p>
            <a:pPr lvl="1">
              <a:spcBef>
                <a:spcPts val="3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Inherent uncertainty paragraph </a:t>
            </a:r>
          </a:p>
          <a:p>
            <a:pPr lvl="1">
              <a:spcBef>
                <a:spcPts val="3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Emphasis of Matter reporting</a:t>
            </a:r>
          </a:p>
          <a:p>
            <a:pPr lvl="1">
              <a:spcBef>
                <a:spcPts val="3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Key Engagement Matter reporting</a:t>
            </a:r>
          </a:p>
          <a:p>
            <a:pPr lvl="1">
              <a:spcBef>
                <a:spcPts val="3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Other Matter reporting (for unassured comparatives)</a:t>
            </a:r>
          </a:p>
          <a:p>
            <a:pPr lvl="1">
              <a:spcBef>
                <a:spcPts val="3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Including materiality in the report</a:t>
            </a:r>
          </a:p>
          <a:p>
            <a:pPr lvl="1">
              <a:spcBef>
                <a:spcPts val="3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Including competence/experience of the assurance practitioner</a:t>
            </a:r>
          </a:p>
          <a:p>
            <a:pPr lvl="1">
              <a:spcBef>
                <a:spcPts val="300"/>
              </a:spcBef>
              <a:buClr>
                <a:srgbClr val="D59D43"/>
              </a:buClr>
              <a:buFont typeface="Arial" panose="020B0604020202020204" pitchFamily="34" charset="0"/>
              <a:buChar char="•"/>
            </a:pPr>
            <a:r>
              <a:rPr lang="en-NZ" sz="1600">
                <a:latin typeface="Roboto Light" panose="02000000000000000000" pitchFamily="2" charset="0"/>
                <a:ea typeface="Roboto Light" panose="02000000000000000000" pitchFamily="2" charset="0"/>
                <a:cs typeface="Roboto Light" panose="02000000000000000000" pitchFamily="2" charset="0"/>
              </a:rPr>
              <a:t>Separate assurance report for mandatory assurance and voluntary assurance</a:t>
            </a:r>
            <a:endParaRPr lang="en-NZ" sz="1050">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Content Placeholder 3">
            <a:extLst>
              <a:ext uri="{FF2B5EF4-FFF2-40B4-BE49-F238E27FC236}">
                <a16:creationId xmlns:a16="http://schemas.microsoft.com/office/drawing/2014/main" id="{55E26519-02E6-213E-9EE6-12684118F859}"/>
              </a:ext>
            </a:extLst>
          </p:cNvPr>
          <p:cNvSpPr txBox="1">
            <a:spLocks/>
          </p:cNvSpPr>
          <p:nvPr/>
        </p:nvSpPr>
        <p:spPr>
          <a:xfrm>
            <a:off x="527490" y="2492316"/>
            <a:ext cx="2430411" cy="121075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NZ" sz="1600" kern="0">
                <a:latin typeface="Roboto Light" panose="02000000000000000000" pitchFamily="2" charset="0"/>
                <a:ea typeface="Roboto Light" panose="02000000000000000000" pitchFamily="2" charset="0"/>
                <a:cs typeface="Roboto Light" panose="02000000000000000000" pitchFamily="2" charset="0"/>
              </a:rPr>
              <a:t>How to enhance value of the report and promote a learning environment?</a:t>
            </a:r>
          </a:p>
        </p:txBody>
      </p:sp>
      <p:grpSp>
        <p:nvGrpSpPr>
          <p:cNvPr id="38" name="Group 37">
            <a:extLst>
              <a:ext uri="{FF2B5EF4-FFF2-40B4-BE49-F238E27FC236}">
                <a16:creationId xmlns:a16="http://schemas.microsoft.com/office/drawing/2014/main" id="{73178DF4-7791-9443-8C80-19549A5E9C44}"/>
              </a:ext>
            </a:extLst>
          </p:cNvPr>
          <p:cNvGrpSpPr/>
          <p:nvPr/>
        </p:nvGrpSpPr>
        <p:grpSpPr>
          <a:xfrm>
            <a:off x="3539804" y="1677744"/>
            <a:ext cx="196011" cy="196011"/>
            <a:chOff x="3336513" y="1634518"/>
            <a:chExt cx="196011" cy="196011"/>
          </a:xfrm>
        </p:grpSpPr>
        <p:sp>
          <p:nvSpPr>
            <p:cNvPr id="11" name="object 10">
              <a:extLst>
                <a:ext uri="{FF2B5EF4-FFF2-40B4-BE49-F238E27FC236}">
                  <a16:creationId xmlns:a16="http://schemas.microsoft.com/office/drawing/2014/main" id="{18928089-7D93-8460-430A-DF97B49708EE}"/>
                </a:ext>
              </a:extLst>
            </p:cNvPr>
            <p:cNvSpPr/>
            <p:nvPr/>
          </p:nvSpPr>
          <p:spPr>
            <a:xfrm>
              <a:off x="3336513" y="1634518"/>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2" name="object 11">
              <a:extLst>
                <a:ext uri="{FF2B5EF4-FFF2-40B4-BE49-F238E27FC236}">
                  <a16:creationId xmlns:a16="http://schemas.microsoft.com/office/drawing/2014/main" id="{DEC3D421-38EB-A8B2-EC1E-90E0C6A6C943}"/>
                </a:ext>
              </a:extLst>
            </p:cNvPr>
            <p:cNvSpPr/>
            <p:nvPr/>
          </p:nvSpPr>
          <p:spPr>
            <a:xfrm>
              <a:off x="3387498" y="1732435"/>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3" name="object 12">
              <a:extLst>
                <a:ext uri="{FF2B5EF4-FFF2-40B4-BE49-F238E27FC236}">
                  <a16:creationId xmlns:a16="http://schemas.microsoft.com/office/drawing/2014/main" id="{B63773CC-6BB0-8650-8941-B8D1D2B7C3F6}"/>
                </a:ext>
              </a:extLst>
            </p:cNvPr>
            <p:cNvSpPr/>
            <p:nvPr/>
          </p:nvSpPr>
          <p:spPr>
            <a:xfrm>
              <a:off x="3446610" y="1692485"/>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C9DFCEDB-461F-29A7-C6D5-966A150EA625}"/>
              </a:ext>
            </a:extLst>
          </p:cNvPr>
          <p:cNvGrpSpPr/>
          <p:nvPr/>
        </p:nvGrpSpPr>
        <p:grpSpPr>
          <a:xfrm>
            <a:off x="3539803" y="2031907"/>
            <a:ext cx="196011" cy="196011"/>
            <a:chOff x="3336512" y="1988681"/>
            <a:chExt cx="196011" cy="196011"/>
          </a:xfrm>
        </p:grpSpPr>
        <p:sp>
          <p:nvSpPr>
            <p:cNvPr id="15" name="object 10">
              <a:extLst>
                <a:ext uri="{FF2B5EF4-FFF2-40B4-BE49-F238E27FC236}">
                  <a16:creationId xmlns:a16="http://schemas.microsoft.com/office/drawing/2014/main" id="{5F3B5CBB-B1CB-B4BD-6B85-E99A18587B32}"/>
                </a:ext>
              </a:extLst>
            </p:cNvPr>
            <p:cNvSpPr/>
            <p:nvPr/>
          </p:nvSpPr>
          <p:spPr>
            <a:xfrm>
              <a:off x="3336512" y="1988681"/>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6" name="object 11">
              <a:extLst>
                <a:ext uri="{FF2B5EF4-FFF2-40B4-BE49-F238E27FC236}">
                  <a16:creationId xmlns:a16="http://schemas.microsoft.com/office/drawing/2014/main" id="{38AD9F7B-FC8E-85C8-26B3-5041D7D7D615}"/>
                </a:ext>
              </a:extLst>
            </p:cNvPr>
            <p:cNvSpPr/>
            <p:nvPr/>
          </p:nvSpPr>
          <p:spPr>
            <a:xfrm>
              <a:off x="3387497" y="2086598"/>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7" name="object 12">
              <a:extLst>
                <a:ext uri="{FF2B5EF4-FFF2-40B4-BE49-F238E27FC236}">
                  <a16:creationId xmlns:a16="http://schemas.microsoft.com/office/drawing/2014/main" id="{2EF9C934-4C0C-B95B-742B-1834C05AB11A}"/>
                </a:ext>
              </a:extLst>
            </p:cNvPr>
            <p:cNvSpPr/>
            <p:nvPr/>
          </p:nvSpPr>
          <p:spPr>
            <a:xfrm>
              <a:off x="3446609" y="2046648"/>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2A875E4-D540-0CC7-C66F-ACE939FC6EE1}"/>
              </a:ext>
            </a:extLst>
          </p:cNvPr>
          <p:cNvGrpSpPr/>
          <p:nvPr/>
        </p:nvGrpSpPr>
        <p:grpSpPr>
          <a:xfrm>
            <a:off x="3536972" y="2360837"/>
            <a:ext cx="196011" cy="196011"/>
            <a:chOff x="3333681" y="2317611"/>
            <a:chExt cx="196011" cy="196011"/>
          </a:xfrm>
        </p:grpSpPr>
        <p:sp>
          <p:nvSpPr>
            <p:cNvPr id="19" name="object 10">
              <a:extLst>
                <a:ext uri="{FF2B5EF4-FFF2-40B4-BE49-F238E27FC236}">
                  <a16:creationId xmlns:a16="http://schemas.microsoft.com/office/drawing/2014/main" id="{3DA6A4A5-260C-69A3-25A4-BE3E08551C75}"/>
                </a:ext>
              </a:extLst>
            </p:cNvPr>
            <p:cNvSpPr/>
            <p:nvPr/>
          </p:nvSpPr>
          <p:spPr>
            <a:xfrm>
              <a:off x="3333681" y="2317611"/>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0" name="object 11">
              <a:extLst>
                <a:ext uri="{FF2B5EF4-FFF2-40B4-BE49-F238E27FC236}">
                  <a16:creationId xmlns:a16="http://schemas.microsoft.com/office/drawing/2014/main" id="{5F79D617-138B-BF6E-108E-FF699DD2A46F}"/>
                </a:ext>
              </a:extLst>
            </p:cNvPr>
            <p:cNvSpPr/>
            <p:nvPr/>
          </p:nvSpPr>
          <p:spPr>
            <a:xfrm>
              <a:off x="3384666" y="2415528"/>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1" name="object 12">
              <a:extLst>
                <a:ext uri="{FF2B5EF4-FFF2-40B4-BE49-F238E27FC236}">
                  <a16:creationId xmlns:a16="http://schemas.microsoft.com/office/drawing/2014/main" id="{B9EEB2BA-F876-90AE-DD4A-59A0225313CD}"/>
                </a:ext>
              </a:extLst>
            </p:cNvPr>
            <p:cNvSpPr/>
            <p:nvPr/>
          </p:nvSpPr>
          <p:spPr>
            <a:xfrm>
              <a:off x="3443778" y="2375578"/>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42" name="Group 41">
            <a:extLst>
              <a:ext uri="{FF2B5EF4-FFF2-40B4-BE49-F238E27FC236}">
                <a16:creationId xmlns:a16="http://schemas.microsoft.com/office/drawing/2014/main" id="{F2DFA44D-D5D0-8B77-4AA0-36600C44BFB4}"/>
              </a:ext>
            </a:extLst>
          </p:cNvPr>
          <p:cNvGrpSpPr/>
          <p:nvPr/>
        </p:nvGrpSpPr>
        <p:grpSpPr>
          <a:xfrm>
            <a:off x="3536971" y="2712030"/>
            <a:ext cx="196011" cy="196011"/>
            <a:chOff x="3333680" y="2668804"/>
            <a:chExt cx="196011" cy="196011"/>
          </a:xfrm>
        </p:grpSpPr>
        <p:sp>
          <p:nvSpPr>
            <p:cNvPr id="23" name="object 10">
              <a:extLst>
                <a:ext uri="{FF2B5EF4-FFF2-40B4-BE49-F238E27FC236}">
                  <a16:creationId xmlns:a16="http://schemas.microsoft.com/office/drawing/2014/main" id="{B3E5C5B5-4F51-BFEA-162C-7C58F9064E91}"/>
                </a:ext>
              </a:extLst>
            </p:cNvPr>
            <p:cNvSpPr/>
            <p:nvPr/>
          </p:nvSpPr>
          <p:spPr>
            <a:xfrm>
              <a:off x="3333680" y="2668804"/>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4" name="object 11">
              <a:extLst>
                <a:ext uri="{FF2B5EF4-FFF2-40B4-BE49-F238E27FC236}">
                  <a16:creationId xmlns:a16="http://schemas.microsoft.com/office/drawing/2014/main" id="{BA7EE5DD-0376-9319-9FB5-339B8889AA09}"/>
                </a:ext>
              </a:extLst>
            </p:cNvPr>
            <p:cNvSpPr/>
            <p:nvPr/>
          </p:nvSpPr>
          <p:spPr>
            <a:xfrm>
              <a:off x="3384665" y="2766721"/>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5" name="object 12">
              <a:extLst>
                <a:ext uri="{FF2B5EF4-FFF2-40B4-BE49-F238E27FC236}">
                  <a16:creationId xmlns:a16="http://schemas.microsoft.com/office/drawing/2014/main" id="{1AE48871-31CA-5AC5-3EFC-09D0383A370C}"/>
                </a:ext>
              </a:extLst>
            </p:cNvPr>
            <p:cNvSpPr/>
            <p:nvPr/>
          </p:nvSpPr>
          <p:spPr>
            <a:xfrm>
              <a:off x="3443777" y="2726771"/>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41" name="Group 40">
            <a:extLst>
              <a:ext uri="{FF2B5EF4-FFF2-40B4-BE49-F238E27FC236}">
                <a16:creationId xmlns:a16="http://schemas.microsoft.com/office/drawing/2014/main" id="{47F8383E-522F-28FC-3487-4FAB85C93F2B}"/>
              </a:ext>
            </a:extLst>
          </p:cNvPr>
          <p:cNvGrpSpPr/>
          <p:nvPr/>
        </p:nvGrpSpPr>
        <p:grpSpPr>
          <a:xfrm>
            <a:off x="3536970" y="3060175"/>
            <a:ext cx="196011" cy="196011"/>
            <a:chOff x="3333679" y="3016949"/>
            <a:chExt cx="196011" cy="196011"/>
          </a:xfrm>
        </p:grpSpPr>
        <p:sp>
          <p:nvSpPr>
            <p:cNvPr id="27" name="object 10">
              <a:extLst>
                <a:ext uri="{FF2B5EF4-FFF2-40B4-BE49-F238E27FC236}">
                  <a16:creationId xmlns:a16="http://schemas.microsoft.com/office/drawing/2014/main" id="{C17D4BA0-97BE-7BD7-BF6F-B86EE6D02FE6}"/>
                </a:ext>
              </a:extLst>
            </p:cNvPr>
            <p:cNvSpPr/>
            <p:nvPr/>
          </p:nvSpPr>
          <p:spPr>
            <a:xfrm>
              <a:off x="3333679" y="3016949"/>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8" name="object 11">
              <a:extLst>
                <a:ext uri="{FF2B5EF4-FFF2-40B4-BE49-F238E27FC236}">
                  <a16:creationId xmlns:a16="http://schemas.microsoft.com/office/drawing/2014/main" id="{1428043E-5074-42E0-ECFE-213BDF1752C8}"/>
                </a:ext>
              </a:extLst>
            </p:cNvPr>
            <p:cNvSpPr/>
            <p:nvPr/>
          </p:nvSpPr>
          <p:spPr>
            <a:xfrm>
              <a:off x="3384664" y="3114866"/>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9" name="object 12">
              <a:extLst>
                <a:ext uri="{FF2B5EF4-FFF2-40B4-BE49-F238E27FC236}">
                  <a16:creationId xmlns:a16="http://schemas.microsoft.com/office/drawing/2014/main" id="{BCBD046C-DAF2-F916-438E-5EF16C651E45}"/>
                </a:ext>
              </a:extLst>
            </p:cNvPr>
            <p:cNvSpPr/>
            <p:nvPr/>
          </p:nvSpPr>
          <p:spPr>
            <a:xfrm>
              <a:off x="3443776" y="3074916"/>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49A83D5E-9283-807C-2C93-0A2534FD4616}"/>
              </a:ext>
            </a:extLst>
          </p:cNvPr>
          <p:cNvGrpSpPr/>
          <p:nvPr/>
        </p:nvGrpSpPr>
        <p:grpSpPr>
          <a:xfrm>
            <a:off x="3536969" y="3406899"/>
            <a:ext cx="196011" cy="196011"/>
            <a:chOff x="3333678" y="3363673"/>
            <a:chExt cx="196011" cy="196011"/>
          </a:xfrm>
        </p:grpSpPr>
        <p:sp>
          <p:nvSpPr>
            <p:cNvPr id="31" name="object 10">
              <a:extLst>
                <a:ext uri="{FF2B5EF4-FFF2-40B4-BE49-F238E27FC236}">
                  <a16:creationId xmlns:a16="http://schemas.microsoft.com/office/drawing/2014/main" id="{552DA111-C4BA-BE94-7860-6B262087C69A}"/>
                </a:ext>
              </a:extLst>
            </p:cNvPr>
            <p:cNvSpPr/>
            <p:nvPr/>
          </p:nvSpPr>
          <p:spPr>
            <a:xfrm>
              <a:off x="3333678" y="3363673"/>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32" name="object 11">
              <a:extLst>
                <a:ext uri="{FF2B5EF4-FFF2-40B4-BE49-F238E27FC236}">
                  <a16:creationId xmlns:a16="http://schemas.microsoft.com/office/drawing/2014/main" id="{65F9ECE9-25D4-67B9-837A-8AD43DB63A14}"/>
                </a:ext>
              </a:extLst>
            </p:cNvPr>
            <p:cNvSpPr/>
            <p:nvPr/>
          </p:nvSpPr>
          <p:spPr>
            <a:xfrm>
              <a:off x="3384663" y="3461590"/>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33" name="object 12">
              <a:extLst>
                <a:ext uri="{FF2B5EF4-FFF2-40B4-BE49-F238E27FC236}">
                  <a16:creationId xmlns:a16="http://schemas.microsoft.com/office/drawing/2014/main" id="{97972E4A-6353-C6D3-7147-2BFA1878A150}"/>
                </a:ext>
              </a:extLst>
            </p:cNvPr>
            <p:cNvSpPr/>
            <p:nvPr/>
          </p:nvSpPr>
          <p:spPr>
            <a:xfrm>
              <a:off x="3443775" y="3421640"/>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578BAEE2-CBE7-6542-8174-8E2E92FCC186}"/>
              </a:ext>
            </a:extLst>
          </p:cNvPr>
          <p:cNvGrpSpPr/>
          <p:nvPr/>
        </p:nvGrpSpPr>
        <p:grpSpPr>
          <a:xfrm>
            <a:off x="3534138" y="4003762"/>
            <a:ext cx="196011" cy="196011"/>
            <a:chOff x="3330847" y="3960536"/>
            <a:chExt cx="196011" cy="196011"/>
          </a:xfrm>
        </p:grpSpPr>
        <p:sp>
          <p:nvSpPr>
            <p:cNvPr id="35" name="object 10">
              <a:extLst>
                <a:ext uri="{FF2B5EF4-FFF2-40B4-BE49-F238E27FC236}">
                  <a16:creationId xmlns:a16="http://schemas.microsoft.com/office/drawing/2014/main" id="{CE7E33AB-815A-C51E-1D61-2BCF09E006D0}"/>
                </a:ext>
              </a:extLst>
            </p:cNvPr>
            <p:cNvSpPr/>
            <p:nvPr/>
          </p:nvSpPr>
          <p:spPr>
            <a:xfrm>
              <a:off x="3330847" y="3960536"/>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36" name="object 11">
              <a:extLst>
                <a:ext uri="{FF2B5EF4-FFF2-40B4-BE49-F238E27FC236}">
                  <a16:creationId xmlns:a16="http://schemas.microsoft.com/office/drawing/2014/main" id="{1A3FC377-37B5-CE9E-EFB8-1BA5C9DB8CC6}"/>
                </a:ext>
              </a:extLst>
            </p:cNvPr>
            <p:cNvSpPr/>
            <p:nvPr/>
          </p:nvSpPr>
          <p:spPr>
            <a:xfrm>
              <a:off x="3381832" y="4058453"/>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37" name="object 12">
              <a:extLst>
                <a:ext uri="{FF2B5EF4-FFF2-40B4-BE49-F238E27FC236}">
                  <a16:creationId xmlns:a16="http://schemas.microsoft.com/office/drawing/2014/main" id="{89509BD2-8BED-2568-DA8F-18CD63B6080C}"/>
                </a:ext>
              </a:extLst>
            </p:cNvPr>
            <p:cNvSpPr/>
            <p:nvPr/>
          </p:nvSpPr>
          <p:spPr>
            <a:xfrm>
              <a:off x="3440944" y="4018503"/>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179564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010CF7D-A427-DEDB-6E7E-1F2AE46745A3}"/>
              </a:ext>
            </a:extLst>
          </p:cNvPr>
          <p:cNvSpPr/>
          <p:nvPr/>
        </p:nvSpPr>
        <p:spPr bwMode="auto">
          <a:xfrm>
            <a:off x="4619817" y="1686386"/>
            <a:ext cx="3662984" cy="2616431"/>
          </a:xfrm>
          <a:prstGeom prst="roundRect">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CF4D3458-C5FF-4504-BC43-4E5B1C9E6F4D}"/>
              </a:ext>
            </a:extLst>
          </p:cNvPr>
          <p:cNvSpPr>
            <a:spLocks noGrp="1"/>
          </p:cNvSpPr>
          <p:nvPr>
            <p:ph type="sldNum" sz="quarter" idx="10"/>
          </p:nvPr>
        </p:nvSpPr>
        <p:spPr/>
        <p:txBody>
          <a:bodyPr/>
          <a:lstStyle/>
          <a:p>
            <a:fld id="{802A16F9-4D44-47C7-BF06-FFE7750A8ED4}" type="slidenum">
              <a:rPr lang="en-NZ" altLang="en-US" smtClean="0"/>
              <a:pPr/>
              <a:t>29</a:t>
            </a:fld>
            <a:endParaRPr lang="en-NZ" altLang="en-US"/>
          </a:p>
        </p:txBody>
      </p:sp>
      <p:sp>
        <p:nvSpPr>
          <p:cNvPr id="3" name="Text Placeholder 2">
            <a:extLst>
              <a:ext uri="{FF2B5EF4-FFF2-40B4-BE49-F238E27FC236}">
                <a16:creationId xmlns:a16="http://schemas.microsoft.com/office/drawing/2014/main" id="{6A2F893F-C546-418E-8F3E-AC0C0EFEFDD1}"/>
              </a:ext>
            </a:extLst>
          </p:cNvPr>
          <p:cNvSpPr>
            <a:spLocks noGrp="1"/>
          </p:cNvSpPr>
          <p:nvPr>
            <p:ph type="body" sz="quarter" idx="13"/>
          </p:nvPr>
        </p:nvSpPr>
        <p:spPr/>
        <p:txBody>
          <a:bodyPr/>
          <a:lstStyle/>
          <a:p>
            <a:r>
              <a:rPr lang="en-GB"/>
              <a:t>Illustrative example – Inherent uncertainty</a:t>
            </a:r>
            <a:endParaRPr lang="en-NZ"/>
          </a:p>
        </p:txBody>
      </p:sp>
      <p:sp>
        <p:nvSpPr>
          <p:cNvPr id="13" name="Rectangle: Rounded Corners 12">
            <a:extLst>
              <a:ext uri="{FF2B5EF4-FFF2-40B4-BE49-F238E27FC236}">
                <a16:creationId xmlns:a16="http://schemas.microsoft.com/office/drawing/2014/main" id="{FE294096-FBDC-2118-2662-F8799E8C6318}"/>
              </a:ext>
            </a:extLst>
          </p:cNvPr>
          <p:cNvSpPr/>
          <p:nvPr/>
        </p:nvSpPr>
        <p:spPr bwMode="auto">
          <a:xfrm>
            <a:off x="616408" y="1715747"/>
            <a:ext cx="3662984" cy="2616431"/>
          </a:xfrm>
          <a:prstGeom prst="roundRect">
            <a:avLst/>
          </a:prstGeom>
          <a:solidFill>
            <a:srgbClr val="FFEE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D0D3DCD7-DD7D-4F8B-9620-FFB71E5F1C9E}"/>
              </a:ext>
            </a:extLst>
          </p:cNvPr>
          <p:cNvSpPr/>
          <p:nvPr/>
        </p:nvSpPr>
        <p:spPr bwMode="auto">
          <a:xfrm>
            <a:off x="4725835" y="2460224"/>
            <a:ext cx="4379902" cy="2080496"/>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nSpc>
                <a:spcPct val="107000"/>
              </a:lnSpc>
              <a:spcAft>
                <a:spcPts val="800"/>
              </a:spcAft>
            </a:pPr>
            <a:r>
              <a:rPr lang="en-NZ" sz="18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GHG quantification</a:t>
            </a:r>
            <a:r>
              <a:rPr lang="en-NZ">
                <a:solidFill>
                  <a:srgbClr val="000000"/>
                </a:solidFill>
                <a:latin typeface="Roboto Light" panose="02000000000000000000" pitchFamily="2" charset="0"/>
                <a:ea typeface="Roboto Light" panose="02000000000000000000" pitchFamily="2" charset="0"/>
                <a:cs typeface="Roboto Light" panose="02000000000000000000" pitchFamily="2" charset="0"/>
              </a:rPr>
              <a:t> is inherently uncertain. This is because </a:t>
            </a:r>
            <a:r>
              <a:rPr lang="en-NZ" sz="18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inconclusive science is used to determine emission factors and the </a:t>
            </a:r>
            <a:r>
              <a:rPr lang="en-NZ">
                <a:solidFill>
                  <a:srgbClr val="000000"/>
                </a:solidFill>
                <a:latin typeface="Roboto Light" panose="02000000000000000000" pitchFamily="2" charset="0"/>
                <a:ea typeface="Roboto Light" panose="02000000000000000000" pitchFamily="2" charset="0"/>
                <a:cs typeface="Roboto Light" panose="02000000000000000000" pitchFamily="2" charset="0"/>
              </a:rPr>
              <a:t>volumes required to combine emissions are estimated.</a:t>
            </a:r>
            <a:endParaRPr lang="en-NZ" sz="1800">
              <a:effectLst/>
              <a:latin typeface="Roboto Light" panose="02000000000000000000" pitchFamily="2" charset="0"/>
              <a:ea typeface="Roboto Light" panose="02000000000000000000" pitchFamily="2" charset="0"/>
              <a:cs typeface="Roboto Light" panose="02000000000000000000" pitchFamily="2"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E69AC05-5576-00C2-CB25-174E2647CBB9}"/>
              </a:ext>
            </a:extLst>
          </p:cNvPr>
          <p:cNvSpPr/>
          <p:nvPr/>
        </p:nvSpPr>
        <p:spPr bwMode="auto">
          <a:xfrm>
            <a:off x="758785" y="2441730"/>
            <a:ext cx="4348556" cy="1994305"/>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fontAlgn="base">
              <a:lnSpc>
                <a:spcPct val="107000"/>
              </a:lnSpc>
              <a:spcAft>
                <a:spcPts val="800"/>
              </a:spcAft>
            </a:pPr>
            <a:r>
              <a:rPr lang="en-NZ" sz="16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We draw attention to Note x which describes inherent uncertainty/key judgements/exclusions, etc. Our conclusion is not modified in respect of this matter.</a:t>
            </a: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61691D7-FA3D-D58B-8D62-F0614562499E}"/>
              </a:ext>
            </a:extLst>
          </p:cNvPr>
          <p:cNvSpPr/>
          <p:nvPr/>
        </p:nvSpPr>
        <p:spPr bwMode="auto">
          <a:xfrm>
            <a:off x="1363903" y="1945707"/>
            <a:ext cx="2938206" cy="392166"/>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gn="ctr" fontAlgn="base">
              <a:lnSpc>
                <a:spcPct val="107000"/>
              </a:lnSpc>
              <a:spcAft>
                <a:spcPts val="800"/>
              </a:spcAft>
            </a:pPr>
            <a:r>
              <a:rPr lang="en-NZ" sz="1600" b="1">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Emphasis of Matter </a:t>
            </a:r>
          </a:p>
        </p:txBody>
      </p:sp>
      <p:sp>
        <p:nvSpPr>
          <p:cNvPr id="11" name="Rectangle 10">
            <a:extLst>
              <a:ext uri="{FF2B5EF4-FFF2-40B4-BE49-F238E27FC236}">
                <a16:creationId xmlns:a16="http://schemas.microsoft.com/office/drawing/2014/main" id="{65C94514-1CDE-9D37-46DA-9492846D7867}"/>
              </a:ext>
            </a:extLst>
          </p:cNvPr>
          <p:cNvSpPr/>
          <p:nvPr/>
        </p:nvSpPr>
        <p:spPr bwMode="auto">
          <a:xfrm>
            <a:off x="5042108" y="1834087"/>
            <a:ext cx="3558401" cy="711114"/>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gn="ctr" fontAlgn="base">
              <a:lnSpc>
                <a:spcPct val="107000"/>
              </a:lnSpc>
              <a:spcAft>
                <a:spcPts val="800"/>
              </a:spcAft>
            </a:pPr>
            <a:r>
              <a:rPr lang="en-NZ"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Limitations in preparing the GHG disclosures</a:t>
            </a:r>
            <a:endParaRPr lang="en-NZ" sz="1800" b="1">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5384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C47F3D-C307-FFEC-22C1-6B2443CFECB4}"/>
              </a:ext>
            </a:extLst>
          </p:cNvPr>
          <p:cNvSpPr>
            <a:spLocks noGrp="1"/>
          </p:cNvSpPr>
          <p:nvPr>
            <p:ph type="sldNum" sz="quarter" idx="14"/>
          </p:nvPr>
        </p:nvSpPr>
        <p:spPr/>
        <p:txBody>
          <a:bodyPr/>
          <a:lstStyle/>
          <a:p>
            <a:fld id="{1D68681B-87EC-4BA2-BD3B-A2A2324EC362}" type="slidenum">
              <a:rPr lang="en-NZ" altLang="en-US" smtClean="0"/>
              <a:pPr/>
              <a:t>3</a:t>
            </a:fld>
            <a:endParaRPr lang="en-NZ" altLang="en-US"/>
          </a:p>
        </p:txBody>
      </p:sp>
      <p:pic>
        <p:nvPicPr>
          <p:cNvPr id="6" name="Picture 5">
            <a:extLst>
              <a:ext uri="{FF2B5EF4-FFF2-40B4-BE49-F238E27FC236}">
                <a16:creationId xmlns:a16="http://schemas.microsoft.com/office/drawing/2014/main" id="{BD7C7DCE-6230-5DFF-AB56-00A2BACD4F31}"/>
              </a:ext>
            </a:extLst>
          </p:cNvPr>
          <p:cNvPicPr>
            <a:picLocks noChangeAspect="1"/>
          </p:cNvPicPr>
          <p:nvPr/>
        </p:nvPicPr>
        <p:blipFill rotWithShape="1">
          <a:blip r:embed="rId3"/>
          <a:srcRect t="10042" b="7462"/>
          <a:stretch/>
        </p:blipFill>
        <p:spPr>
          <a:xfrm>
            <a:off x="0" y="462809"/>
            <a:ext cx="9144000" cy="4007018"/>
          </a:xfrm>
          <a:prstGeom prst="rect">
            <a:avLst/>
          </a:prstGeom>
        </p:spPr>
      </p:pic>
      <p:pic>
        <p:nvPicPr>
          <p:cNvPr id="7" name="Picture 6" descr="Text&#10;&#10;Description automatically generated">
            <a:extLst>
              <a:ext uri="{FF2B5EF4-FFF2-40B4-BE49-F238E27FC236}">
                <a16:creationId xmlns:a16="http://schemas.microsoft.com/office/drawing/2014/main" id="{95470A27-CBD9-637B-9A72-4B180A414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9" y="67914"/>
            <a:ext cx="2487415" cy="313230"/>
          </a:xfrm>
          <a:prstGeom prst="rect">
            <a:avLst/>
          </a:prstGeom>
        </p:spPr>
      </p:pic>
      <p:sp>
        <p:nvSpPr>
          <p:cNvPr id="10" name="Text Placeholder 17">
            <a:extLst>
              <a:ext uri="{FF2B5EF4-FFF2-40B4-BE49-F238E27FC236}">
                <a16:creationId xmlns:a16="http://schemas.microsoft.com/office/drawing/2014/main" id="{BC610F55-BEF9-DB82-E4E1-D4056867A281}"/>
              </a:ext>
            </a:extLst>
          </p:cNvPr>
          <p:cNvSpPr txBox="1">
            <a:spLocks/>
          </p:cNvSpPr>
          <p:nvPr/>
        </p:nvSpPr>
        <p:spPr>
          <a:xfrm>
            <a:off x="4831153" y="4947750"/>
            <a:ext cx="2492408" cy="272398"/>
          </a:xfrm>
          <a:prstGeom prst="rect">
            <a:avLst/>
          </a:prstGeom>
        </p:spPr>
        <p:txBody>
          <a:bodyPr lIns="91440" tIns="45720" rIns="91440" bIns="45720" anchor="t"/>
          <a:lstStyle>
            <a:lvl1pPr marL="0" indent="0" algn="l" defTabSz="755934" rtl="0" eaLnBrk="1" latinLnBrk="0" hangingPunct="1">
              <a:lnSpc>
                <a:spcPct val="90000"/>
              </a:lnSpc>
              <a:spcBef>
                <a:spcPts val="827"/>
              </a:spcBef>
              <a:buFont typeface="Arial" panose="020B0604020202020204" pitchFamily="34" charset="0"/>
              <a:buNone/>
              <a:defRPr sz="2339" b="0" i="0" kern="1200">
                <a:solidFill>
                  <a:schemeClr val="tx1"/>
                </a:solidFill>
                <a:latin typeface="Roboto Thin" panose="02000000000000000000" pitchFamily="2" charset="0"/>
                <a:ea typeface="Roboto Thin" panose="02000000000000000000" pitchFamily="2" charset="0"/>
                <a:cs typeface="Roboto Thin" panose="02000000000000000000" pitchFamily="2"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600">
                <a:latin typeface="Roboto Thin"/>
                <a:ea typeface="Roboto Thin"/>
              </a:rPr>
              <a:t>Cover image by </a:t>
            </a:r>
            <a:r>
              <a:rPr lang="en-GB" sz="600" err="1">
                <a:latin typeface="Roboto Thin"/>
                <a:ea typeface="Roboto Thin"/>
              </a:rPr>
              <a:t>nadia@shuttershock</a:t>
            </a:r>
            <a:r>
              <a:rPr lang="en-GB" sz="600">
                <a:latin typeface="Roboto Thin"/>
                <a:ea typeface="Roboto Thin"/>
              </a:rPr>
              <a:t> and Stewart Watson</a:t>
            </a:r>
            <a:endParaRPr lang="en-GB" sz="600" b="1">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12" name="Picture 11" descr="A picture containing strainer, bathroom&#10;&#10;Description automatically generated">
            <a:extLst>
              <a:ext uri="{FF2B5EF4-FFF2-40B4-BE49-F238E27FC236}">
                <a16:creationId xmlns:a16="http://schemas.microsoft.com/office/drawing/2014/main" id="{7E99C48B-3C05-AF7F-65F0-59DCB49D7E0C}"/>
              </a:ext>
            </a:extLst>
          </p:cNvPr>
          <p:cNvPicPr>
            <a:picLocks noChangeAspect="1"/>
          </p:cNvPicPr>
          <p:nvPr/>
        </p:nvPicPr>
        <p:blipFill rotWithShape="1">
          <a:blip r:embed="rId5">
            <a:extLst>
              <a:ext uri="{28A0092B-C50C-407E-A947-70E740481C1C}">
                <a14:useLocalDpi xmlns:a14="http://schemas.microsoft.com/office/drawing/2010/main" val="0"/>
              </a:ext>
            </a:extLst>
          </a:blip>
          <a:srcRect t="22636" r="25928" b="56428"/>
          <a:stretch/>
        </p:blipFill>
        <p:spPr>
          <a:xfrm>
            <a:off x="6556360" y="4448532"/>
            <a:ext cx="2587640" cy="694968"/>
          </a:xfrm>
          <a:prstGeom prst="rect">
            <a:avLst/>
          </a:prstGeom>
        </p:spPr>
      </p:pic>
      <p:sp>
        <p:nvSpPr>
          <p:cNvPr id="2" name="TextBox 1">
            <a:extLst>
              <a:ext uri="{FF2B5EF4-FFF2-40B4-BE49-F238E27FC236}">
                <a16:creationId xmlns:a16="http://schemas.microsoft.com/office/drawing/2014/main" id="{EE006A76-98FC-AA9D-623B-55D3DF9B4011}"/>
              </a:ext>
            </a:extLst>
          </p:cNvPr>
          <p:cNvSpPr txBox="1"/>
          <p:nvPr/>
        </p:nvSpPr>
        <p:spPr>
          <a:xfrm>
            <a:off x="454134" y="1119209"/>
            <a:ext cx="7931958" cy="830997"/>
          </a:xfrm>
          <a:prstGeom prst="rect">
            <a:avLst/>
          </a:prstGeom>
        </p:spPr>
        <p:txBody>
          <a:bodyPr wrap="square" rtlCol="0">
            <a:spAutoFit/>
          </a:bodyPr>
          <a:lstStyle/>
          <a:p>
            <a:pPr algn="l"/>
            <a:r>
              <a:rPr lang="en-NZ" sz="4800" kern="0">
                <a:solidFill>
                  <a:schemeClr val="bg1"/>
                </a:solidFill>
                <a:latin typeface="Roboto Thin" panose="02000000000000000000" pitchFamily="2" charset="0"/>
                <a:ea typeface="Roboto Thin" panose="02000000000000000000" pitchFamily="2" charset="0"/>
                <a:cs typeface="Roboto Light" panose="02000000000000000000" pitchFamily="2" charset="0"/>
              </a:rPr>
              <a:t>Climate-related Disclosures</a:t>
            </a:r>
          </a:p>
        </p:txBody>
      </p:sp>
      <p:sp>
        <p:nvSpPr>
          <p:cNvPr id="16" name="Rectangle 19">
            <a:extLst>
              <a:ext uri="{FF2B5EF4-FFF2-40B4-BE49-F238E27FC236}">
                <a16:creationId xmlns:a16="http://schemas.microsoft.com/office/drawing/2014/main" id="{30AB6C1E-72C0-F496-60E2-CD296FA22086}"/>
              </a:ext>
            </a:extLst>
          </p:cNvPr>
          <p:cNvSpPr/>
          <p:nvPr/>
        </p:nvSpPr>
        <p:spPr bwMode="auto">
          <a:xfrm>
            <a:off x="1" y="2294164"/>
            <a:ext cx="3788229" cy="264085"/>
          </a:xfrm>
          <a:custGeom>
            <a:avLst/>
            <a:gdLst>
              <a:gd name="connsiteX0" fmla="*/ 0 w 3581400"/>
              <a:gd name="connsiteY0" fmla="*/ 0 h 508818"/>
              <a:gd name="connsiteX1" fmla="*/ 3581400 w 3581400"/>
              <a:gd name="connsiteY1" fmla="*/ 0 h 508818"/>
              <a:gd name="connsiteX2" fmla="*/ 3581400 w 3581400"/>
              <a:gd name="connsiteY2" fmla="*/ 508818 h 508818"/>
              <a:gd name="connsiteX3" fmla="*/ 0 w 3581400"/>
              <a:gd name="connsiteY3" fmla="*/ 508818 h 508818"/>
              <a:gd name="connsiteX4" fmla="*/ 0 w 3581400"/>
              <a:gd name="connsiteY4" fmla="*/ 0 h 508818"/>
              <a:gd name="connsiteX0" fmla="*/ 0 w 3581400"/>
              <a:gd name="connsiteY0" fmla="*/ 0 h 519704"/>
              <a:gd name="connsiteX1" fmla="*/ 3581400 w 3581400"/>
              <a:gd name="connsiteY1" fmla="*/ 0 h 519704"/>
              <a:gd name="connsiteX2" fmla="*/ 3331028 w 3581400"/>
              <a:gd name="connsiteY2" fmla="*/ 519704 h 519704"/>
              <a:gd name="connsiteX3" fmla="*/ 0 w 3581400"/>
              <a:gd name="connsiteY3" fmla="*/ 508818 h 519704"/>
              <a:gd name="connsiteX4" fmla="*/ 0 w 3581400"/>
              <a:gd name="connsiteY4" fmla="*/ 0 h 51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519704">
                <a:moveTo>
                  <a:pt x="0" y="0"/>
                </a:moveTo>
                <a:lnTo>
                  <a:pt x="3581400" y="0"/>
                </a:lnTo>
                <a:lnTo>
                  <a:pt x="3331028" y="519704"/>
                </a:lnTo>
                <a:lnTo>
                  <a:pt x="0" y="508818"/>
                </a:lnTo>
                <a:lnTo>
                  <a:pt x="0" y="0"/>
                </a:lnTo>
                <a:close/>
              </a:path>
            </a:pathLst>
          </a:custGeom>
          <a:solidFill>
            <a:srgbClr val="3F403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8"/>
            <a:endParaRPr lang="en-US" sz="2400">
              <a:latin typeface="Arial" charset="0"/>
            </a:endParaRPr>
          </a:p>
        </p:txBody>
      </p:sp>
      <p:sp>
        <p:nvSpPr>
          <p:cNvPr id="17" name="Rectangle 19">
            <a:extLst>
              <a:ext uri="{FF2B5EF4-FFF2-40B4-BE49-F238E27FC236}">
                <a16:creationId xmlns:a16="http://schemas.microsoft.com/office/drawing/2014/main" id="{A0778DD5-6581-153C-8BF7-F020A804933E}"/>
              </a:ext>
            </a:extLst>
          </p:cNvPr>
          <p:cNvSpPr/>
          <p:nvPr/>
        </p:nvSpPr>
        <p:spPr bwMode="auto">
          <a:xfrm>
            <a:off x="0" y="2613942"/>
            <a:ext cx="2517593" cy="264085"/>
          </a:xfrm>
          <a:custGeom>
            <a:avLst/>
            <a:gdLst>
              <a:gd name="connsiteX0" fmla="*/ 0 w 3581400"/>
              <a:gd name="connsiteY0" fmla="*/ 0 h 508818"/>
              <a:gd name="connsiteX1" fmla="*/ 3581400 w 3581400"/>
              <a:gd name="connsiteY1" fmla="*/ 0 h 508818"/>
              <a:gd name="connsiteX2" fmla="*/ 3581400 w 3581400"/>
              <a:gd name="connsiteY2" fmla="*/ 508818 h 508818"/>
              <a:gd name="connsiteX3" fmla="*/ 0 w 3581400"/>
              <a:gd name="connsiteY3" fmla="*/ 508818 h 508818"/>
              <a:gd name="connsiteX4" fmla="*/ 0 w 3581400"/>
              <a:gd name="connsiteY4" fmla="*/ 0 h 508818"/>
              <a:gd name="connsiteX0" fmla="*/ 0 w 3581400"/>
              <a:gd name="connsiteY0" fmla="*/ 0 h 519704"/>
              <a:gd name="connsiteX1" fmla="*/ 3581400 w 3581400"/>
              <a:gd name="connsiteY1" fmla="*/ 0 h 519704"/>
              <a:gd name="connsiteX2" fmla="*/ 3331028 w 3581400"/>
              <a:gd name="connsiteY2" fmla="*/ 519704 h 519704"/>
              <a:gd name="connsiteX3" fmla="*/ 0 w 3581400"/>
              <a:gd name="connsiteY3" fmla="*/ 508818 h 519704"/>
              <a:gd name="connsiteX4" fmla="*/ 0 w 3581400"/>
              <a:gd name="connsiteY4" fmla="*/ 0 h 51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519704">
                <a:moveTo>
                  <a:pt x="0" y="0"/>
                </a:moveTo>
                <a:lnTo>
                  <a:pt x="3581400" y="0"/>
                </a:lnTo>
                <a:lnTo>
                  <a:pt x="3331028" y="519704"/>
                </a:lnTo>
                <a:lnTo>
                  <a:pt x="0" y="508818"/>
                </a:lnTo>
                <a:lnTo>
                  <a:pt x="0" y="0"/>
                </a:lnTo>
                <a:close/>
              </a:path>
            </a:pathLst>
          </a:custGeom>
          <a:solidFill>
            <a:srgbClr val="7C9F5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8"/>
            <a:endParaRPr lang="en-US" sz="2400">
              <a:latin typeface="Arial" charset="0"/>
            </a:endParaRPr>
          </a:p>
        </p:txBody>
      </p:sp>
      <p:sp>
        <p:nvSpPr>
          <p:cNvPr id="18" name="Text Placeholder 17">
            <a:extLst>
              <a:ext uri="{FF2B5EF4-FFF2-40B4-BE49-F238E27FC236}">
                <a16:creationId xmlns:a16="http://schemas.microsoft.com/office/drawing/2014/main" id="{51D0F481-4C9C-DC77-0829-E34791DCFEBD}"/>
              </a:ext>
            </a:extLst>
          </p:cNvPr>
          <p:cNvSpPr txBox="1">
            <a:spLocks/>
          </p:cNvSpPr>
          <p:nvPr/>
        </p:nvSpPr>
        <p:spPr>
          <a:xfrm>
            <a:off x="478880" y="2301824"/>
            <a:ext cx="4384629" cy="317367"/>
          </a:xfrm>
          <a:prstGeom prst="rect">
            <a:avLst/>
          </a:prstGeom>
        </p:spPr>
        <p:txBody>
          <a:bodyPr/>
          <a:lstStyle>
            <a:lvl1pPr marL="0" indent="0" algn="l" defTabSz="755934" rtl="0" eaLnBrk="1" latinLnBrk="0" hangingPunct="1">
              <a:lnSpc>
                <a:spcPct val="90000"/>
              </a:lnSpc>
              <a:spcBef>
                <a:spcPts val="827"/>
              </a:spcBef>
              <a:buFont typeface="Arial" panose="020B0604020202020204" pitchFamily="34" charset="0"/>
              <a:buNone/>
              <a:defRPr sz="1400" b="0" i="0" kern="1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100" b="1">
                <a:latin typeface="Roboto" panose="02000000000000000000" pitchFamily="2" charset="0"/>
                <a:ea typeface="Roboto" panose="02000000000000000000" pitchFamily="2" charset="0"/>
                <a:cs typeface="Roboto" panose="02000000000000000000" pitchFamily="2" charset="0"/>
              </a:rPr>
              <a:t>Aotearoa New Zealand Climate Standards</a:t>
            </a:r>
          </a:p>
        </p:txBody>
      </p:sp>
      <p:sp>
        <p:nvSpPr>
          <p:cNvPr id="19" name="Text Placeholder 17">
            <a:extLst>
              <a:ext uri="{FF2B5EF4-FFF2-40B4-BE49-F238E27FC236}">
                <a16:creationId xmlns:a16="http://schemas.microsoft.com/office/drawing/2014/main" id="{1B232E5B-F8A6-97C0-8B0D-F18C4A2D5A84}"/>
              </a:ext>
            </a:extLst>
          </p:cNvPr>
          <p:cNvSpPr txBox="1">
            <a:spLocks/>
          </p:cNvSpPr>
          <p:nvPr/>
        </p:nvSpPr>
        <p:spPr>
          <a:xfrm>
            <a:off x="454134" y="2629664"/>
            <a:ext cx="2932087" cy="411162"/>
          </a:xfrm>
          <a:prstGeom prst="rect">
            <a:avLst/>
          </a:prstGeom>
        </p:spPr>
        <p:txBody>
          <a:bodyPr/>
          <a:lstStyle>
            <a:lvl1pPr marL="0" indent="0" algn="l" defTabSz="755934" rtl="0" eaLnBrk="1" latinLnBrk="0" hangingPunct="1">
              <a:lnSpc>
                <a:spcPct val="90000"/>
              </a:lnSpc>
              <a:spcBef>
                <a:spcPts val="827"/>
              </a:spcBef>
              <a:buFont typeface="Arial" panose="020B0604020202020204" pitchFamily="34" charset="0"/>
              <a:buNone/>
              <a:defRPr sz="1400" b="0" i="0" kern="1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100" b="1">
                <a:latin typeface="Roboto" panose="02000000000000000000" pitchFamily="2" charset="0"/>
                <a:ea typeface="Roboto" panose="02000000000000000000" pitchFamily="2" charset="0"/>
                <a:cs typeface="Roboto" panose="02000000000000000000" pitchFamily="2" charset="0"/>
              </a:rPr>
              <a:t>NZ CS 1, NZ CS 2, NZ CS 3</a:t>
            </a:r>
          </a:p>
        </p:txBody>
      </p:sp>
      <p:sp>
        <p:nvSpPr>
          <p:cNvPr id="21" name="Text Placeholder 17">
            <a:extLst>
              <a:ext uri="{FF2B5EF4-FFF2-40B4-BE49-F238E27FC236}">
                <a16:creationId xmlns:a16="http://schemas.microsoft.com/office/drawing/2014/main" id="{114D88C8-38A4-8A27-FFC4-2494131B35C4}"/>
              </a:ext>
            </a:extLst>
          </p:cNvPr>
          <p:cNvSpPr txBox="1">
            <a:spLocks/>
          </p:cNvSpPr>
          <p:nvPr/>
        </p:nvSpPr>
        <p:spPr>
          <a:xfrm>
            <a:off x="506496" y="4514607"/>
            <a:ext cx="1509480" cy="422752"/>
          </a:xfrm>
          <a:prstGeom prst="rect">
            <a:avLst/>
          </a:prstGeom>
        </p:spPr>
        <p:txBody>
          <a:bodyPr lIns="91440" tIns="45720" rIns="91440" bIns="45720" anchor="t"/>
          <a:lstStyle>
            <a:lvl1pPr marL="0" indent="0" algn="l" defTabSz="755934" rtl="0" eaLnBrk="1" latinLnBrk="0" hangingPunct="1">
              <a:lnSpc>
                <a:spcPct val="90000"/>
              </a:lnSpc>
              <a:spcBef>
                <a:spcPts val="827"/>
              </a:spcBef>
              <a:buFont typeface="Arial" panose="020B0604020202020204" pitchFamily="34" charset="0"/>
              <a:buNone/>
              <a:defRPr sz="2339" b="0" i="0" kern="1200">
                <a:solidFill>
                  <a:schemeClr val="tx1"/>
                </a:solidFill>
                <a:latin typeface="Roboto Thin" panose="02000000000000000000" pitchFamily="2" charset="0"/>
                <a:ea typeface="Roboto Thin" panose="02000000000000000000" pitchFamily="2" charset="0"/>
                <a:cs typeface="Roboto Thin" panose="02000000000000000000" pitchFamily="2"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2000">
                <a:solidFill>
                  <a:srgbClr val="23500B"/>
                </a:solidFill>
                <a:latin typeface="Roboto Thin"/>
                <a:ea typeface="Roboto Thin"/>
              </a:rPr>
              <a:t>July 2022</a:t>
            </a:r>
            <a:endParaRPr lang="en-GB" sz="2000">
              <a:solidFill>
                <a:srgbClr val="23500B"/>
              </a:solidFill>
            </a:endParaRPr>
          </a:p>
        </p:txBody>
      </p:sp>
      <p:sp>
        <p:nvSpPr>
          <p:cNvPr id="5" name="TextBox 4">
            <a:extLst>
              <a:ext uri="{FF2B5EF4-FFF2-40B4-BE49-F238E27FC236}">
                <a16:creationId xmlns:a16="http://schemas.microsoft.com/office/drawing/2014/main" id="{46C3AA80-2723-A34F-7D56-98AF975D9675}"/>
              </a:ext>
            </a:extLst>
          </p:cNvPr>
          <p:cNvSpPr txBox="1"/>
          <p:nvPr/>
        </p:nvSpPr>
        <p:spPr>
          <a:xfrm>
            <a:off x="506497" y="830607"/>
            <a:ext cx="292099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solidFill>
                  <a:schemeClr val="bg1"/>
                </a:solidFill>
                <a:latin typeface="Roboto Black" panose="02000000000000000000" pitchFamily="2" charset="0"/>
                <a:ea typeface="Roboto Black" panose="02000000000000000000" pitchFamily="2" charset="0"/>
              </a:rPr>
              <a:t>GHG emissions assurance</a:t>
            </a:r>
            <a:endParaRPr lang="en-NZ">
              <a:solidFill>
                <a:schemeClr val="bg1"/>
              </a:solidFill>
              <a:latin typeface="Roboto Black" panose="02000000000000000000" pitchFamily="2" charset="0"/>
              <a:ea typeface="Roboto Black" panose="02000000000000000000" pitchFamily="2" charset="0"/>
            </a:endParaRPr>
          </a:p>
        </p:txBody>
      </p:sp>
      <p:sp>
        <p:nvSpPr>
          <p:cNvPr id="9" name="TextBox 8">
            <a:extLst>
              <a:ext uri="{FF2B5EF4-FFF2-40B4-BE49-F238E27FC236}">
                <a16:creationId xmlns:a16="http://schemas.microsoft.com/office/drawing/2014/main" id="{2CEE6FA1-CD08-30F8-9461-AA0A41889F5D}"/>
              </a:ext>
            </a:extLst>
          </p:cNvPr>
          <p:cNvSpPr txBox="1"/>
          <p:nvPr/>
        </p:nvSpPr>
        <p:spPr>
          <a:xfrm>
            <a:off x="506496" y="4810030"/>
            <a:ext cx="3387466" cy="276999"/>
          </a:xfrm>
          <a:prstGeom prst="rect">
            <a:avLst/>
          </a:prstGeom>
          <a:noFill/>
        </p:spPr>
        <p:txBody>
          <a:bodyPr wrap="none" rtlCol="0">
            <a:spAutoFit/>
          </a:bodyPr>
          <a:lstStyle/>
          <a:p>
            <a:r>
              <a:rPr lang="en-US" sz="1200">
                <a:solidFill>
                  <a:schemeClr val="tx1">
                    <a:lumMod val="75000"/>
                    <a:lumOff val="25000"/>
                  </a:schemeClr>
                </a:solidFill>
                <a:latin typeface="Roboto Thin" panose="02000000000000000000" pitchFamily="2" charset="0"/>
                <a:ea typeface="Roboto Thin" panose="02000000000000000000" pitchFamily="2" charset="0"/>
              </a:rPr>
              <a:t>Consultation closes 27 September 2022 12noon</a:t>
            </a:r>
            <a:endParaRPr lang="en-NZ" sz="1200">
              <a:solidFill>
                <a:schemeClr val="tx1">
                  <a:lumMod val="75000"/>
                  <a:lumOff val="25000"/>
                </a:schemeClr>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1411434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344299EE-54FE-44A2-76CE-862C807F1645}"/>
              </a:ext>
            </a:extLst>
          </p:cNvPr>
          <p:cNvSpPr/>
          <p:nvPr/>
        </p:nvSpPr>
        <p:spPr bwMode="auto">
          <a:xfrm>
            <a:off x="3450082" y="4150596"/>
            <a:ext cx="2005836" cy="715489"/>
          </a:xfrm>
          <a:prstGeom prst="roundRect">
            <a:avLst/>
          </a:prstGeom>
          <a:solidFill>
            <a:srgbClr val="D59D43"/>
          </a:solidFill>
          <a:ln w="12700" cap="flat" cmpd="sng" algn="ctr">
            <a:solidFill>
              <a:srgbClr val="D59D4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C252489E-5C16-478D-3BBA-8D6EB40A859B}"/>
              </a:ext>
            </a:extLst>
          </p:cNvPr>
          <p:cNvSpPr/>
          <p:nvPr/>
        </p:nvSpPr>
        <p:spPr bwMode="auto">
          <a:xfrm>
            <a:off x="1010919" y="4150596"/>
            <a:ext cx="2005836" cy="715489"/>
          </a:xfrm>
          <a:prstGeom prst="roundRect">
            <a:avLst/>
          </a:prstGeom>
          <a:solidFill>
            <a:srgbClr val="D59D43"/>
          </a:solidFill>
          <a:ln w="12700" cap="flat" cmpd="sng" algn="ctr">
            <a:solidFill>
              <a:srgbClr val="D59D4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0" name="Rectangle: Rounded Corners 19">
            <a:extLst>
              <a:ext uri="{FF2B5EF4-FFF2-40B4-BE49-F238E27FC236}">
                <a16:creationId xmlns:a16="http://schemas.microsoft.com/office/drawing/2014/main" id="{C8F4471B-9469-826A-036D-675DD2B589CB}"/>
              </a:ext>
            </a:extLst>
          </p:cNvPr>
          <p:cNvSpPr/>
          <p:nvPr/>
        </p:nvSpPr>
        <p:spPr bwMode="auto">
          <a:xfrm>
            <a:off x="6039400" y="4150596"/>
            <a:ext cx="2005836" cy="715489"/>
          </a:xfrm>
          <a:prstGeom prst="roundRect">
            <a:avLst/>
          </a:prstGeom>
          <a:solidFill>
            <a:srgbClr val="D59D43"/>
          </a:solidFill>
          <a:ln w="12700" cap="flat" cmpd="sng" algn="ctr">
            <a:solidFill>
              <a:srgbClr val="D59D4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CF4D3458-C5FF-4504-BC43-4E5B1C9E6F4D}"/>
              </a:ext>
            </a:extLst>
          </p:cNvPr>
          <p:cNvSpPr>
            <a:spLocks noGrp="1"/>
          </p:cNvSpPr>
          <p:nvPr>
            <p:ph type="sldNum" sz="quarter" idx="10"/>
          </p:nvPr>
        </p:nvSpPr>
        <p:spPr/>
        <p:txBody>
          <a:bodyPr/>
          <a:lstStyle/>
          <a:p>
            <a:fld id="{802A16F9-4D44-47C7-BF06-FFE7750A8ED4}" type="slidenum">
              <a:rPr lang="en-NZ" altLang="en-US" smtClean="0"/>
              <a:pPr/>
              <a:t>30</a:t>
            </a:fld>
            <a:endParaRPr lang="en-NZ" altLang="en-US"/>
          </a:p>
        </p:txBody>
      </p:sp>
      <p:sp>
        <p:nvSpPr>
          <p:cNvPr id="3" name="Text Placeholder 2">
            <a:extLst>
              <a:ext uri="{FF2B5EF4-FFF2-40B4-BE49-F238E27FC236}">
                <a16:creationId xmlns:a16="http://schemas.microsoft.com/office/drawing/2014/main" id="{6A2F893F-C546-418E-8F3E-AC0C0EFEFDD1}"/>
              </a:ext>
            </a:extLst>
          </p:cNvPr>
          <p:cNvSpPr>
            <a:spLocks noGrp="1"/>
          </p:cNvSpPr>
          <p:nvPr>
            <p:ph type="body" sz="quarter" idx="13"/>
          </p:nvPr>
        </p:nvSpPr>
        <p:spPr/>
        <p:txBody>
          <a:bodyPr/>
          <a:lstStyle/>
          <a:p>
            <a:r>
              <a:rPr lang="en-GB"/>
              <a:t>Example of Key Engagement Matter</a:t>
            </a:r>
            <a:endParaRPr lang="en-NZ"/>
          </a:p>
        </p:txBody>
      </p:sp>
      <p:sp>
        <p:nvSpPr>
          <p:cNvPr id="5" name="Rectangle 4">
            <a:extLst>
              <a:ext uri="{FF2B5EF4-FFF2-40B4-BE49-F238E27FC236}">
                <a16:creationId xmlns:a16="http://schemas.microsoft.com/office/drawing/2014/main" id="{D0D3DCD7-DD7D-4F8B-9620-FFB71E5F1C9E}"/>
              </a:ext>
            </a:extLst>
          </p:cNvPr>
          <p:cNvSpPr/>
          <p:nvPr/>
        </p:nvSpPr>
        <p:spPr bwMode="auto">
          <a:xfrm>
            <a:off x="2828161" y="3427532"/>
            <a:ext cx="3984838" cy="324964"/>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gn="ctr">
              <a:lnSpc>
                <a:spcPct val="107000"/>
              </a:lnSpc>
              <a:spcAft>
                <a:spcPts val="800"/>
              </a:spcAft>
            </a:pPr>
            <a:r>
              <a:rPr lang="en-NZ" sz="1400" b="1">
                <a:solidFill>
                  <a:srgbClr val="000000"/>
                </a:solidFill>
                <a:effectLst/>
                <a:latin typeface="Roboto" panose="02000000000000000000" pitchFamily="2" charset="0"/>
                <a:ea typeface="Roboto" panose="02000000000000000000" pitchFamily="2" charset="0"/>
                <a:cs typeface="Arial" panose="020B0604020202020204" pitchFamily="34" charset="0"/>
              </a:rPr>
              <a:t>How we have addressed the matter:</a:t>
            </a:r>
          </a:p>
        </p:txBody>
      </p:sp>
      <p:sp>
        <p:nvSpPr>
          <p:cNvPr id="7" name="Rectangle 6">
            <a:extLst>
              <a:ext uri="{FF2B5EF4-FFF2-40B4-BE49-F238E27FC236}">
                <a16:creationId xmlns:a16="http://schemas.microsoft.com/office/drawing/2014/main" id="{A12FFBEE-8DA5-856D-8EA7-91C3D27752D2}"/>
              </a:ext>
            </a:extLst>
          </p:cNvPr>
          <p:cNvSpPr/>
          <p:nvPr/>
        </p:nvSpPr>
        <p:spPr bwMode="auto">
          <a:xfrm>
            <a:off x="3174788" y="3752496"/>
            <a:ext cx="2606888" cy="289282"/>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just">
              <a:lnSpc>
                <a:spcPts val="1400"/>
              </a:lnSpc>
              <a:spcBef>
                <a:spcPts val="300"/>
              </a:spcBef>
            </a:pPr>
            <a:r>
              <a:rPr lang="en-NZ" sz="1200" kern="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Our procedures included assessing: </a:t>
            </a:r>
            <a:endParaRPr lang="en-NZ" sz="1200" kern="1000">
              <a:effectLst/>
              <a:latin typeface="Roboto Light" panose="02000000000000000000" pitchFamily="2" charset="0"/>
              <a:ea typeface="Roboto Light" panose="02000000000000000000" pitchFamily="2" charset="0"/>
              <a:cs typeface="Roboto Light" panose="02000000000000000000" pitchFamily="2"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6CF5FFE-E8D8-502E-6A2A-D48EFD6AF774}"/>
              </a:ext>
            </a:extLst>
          </p:cNvPr>
          <p:cNvSpPr/>
          <p:nvPr/>
        </p:nvSpPr>
        <p:spPr bwMode="auto">
          <a:xfrm>
            <a:off x="1113024" y="4277596"/>
            <a:ext cx="2013162" cy="588489"/>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lnSpc>
                <a:spcPts val="1400"/>
              </a:lnSpc>
              <a:spcBef>
                <a:spcPts val="600"/>
              </a:spcBef>
            </a:pPr>
            <a:r>
              <a:rPr lang="en-NZ" sz="1200" kern="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1) Whether use of OVERSEER is appropriate</a:t>
            </a:r>
            <a:endParaRPr lang="en-NZ" sz="1200" kern="100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Rectangle 10">
            <a:extLst>
              <a:ext uri="{FF2B5EF4-FFF2-40B4-BE49-F238E27FC236}">
                <a16:creationId xmlns:a16="http://schemas.microsoft.com/office/drawing/2014/main" id="{F60D7F4A-7915-8399-C478-BF91D6DD938D}"/>
              </a:ext>
            </a:extLst>
          </p:cNvPr>
          <p:cNvSpPr/>
          <p:nvPr/>
        </p:nvSpPr>
        <p:spPr bwMode="auto">
          <a:xfrm>
            <a:off x="3709668" y="4186278"/>
            <a:ext cx="1724238" cy="715489"/>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lnSpc>
                <a:spcPts val="1400"/>
              </a:lnSpc>
              <a:spcBef>
                <a:spcPts val="600"/>
              </a:spcBef>
            </a:pPr>
            <a:r>
              <a:rPr lang="en-NZ" sz="1200" kern="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2) The adequacy and completeness of the GHG disclosures</a:t>
            </a:r>
            <a:endParaRPr lang="en-NZ" sz="1200" kern="100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4" name="Rectangle 13">
            <a:extLst>
              <a:ext uri="{FF2B5EF4-FFF2-40B4-BE49-F238E27FC236}">
                <a16:creationId xmlns:a16="http://schemas.microsoft.com/office/drawing/2014/main" id="{DCBCC62F-E27C-7C5B-9C33-B8AC6BFA8CD2}"/>
              </a:ext>
            </a:extLst>
          </p:cNvPr>
          <p:cNvSpPr/>
          <p:nvPr/>
        </p:nvSpPr>
        <p:spPr bwMode="auto">
          <a:xfrm>
            <a:off x="6081774" y="4277596"/>
            <a:ext cx="1921088" cy="772639"/>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lnSpc>
                <a:spcPts val="1400"/>
              </a:lnSpc>
              <a:spcBef>
                <a:spcPts val="600"/>
              </a:spcBef>
            </a:pPr>
            <a:r>
              <a:rPr lang="en-NZ" sz="1200" kern="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3) The factual accuracy of the GHG disclosures</a:t>
            </a:r>
            <a:endParaRPr lang="en-NZ" sz="1200" kern="1000">
              <a:effectLst/>
              <a:latin typeface="Roboto Light" panose="02000000000000000000" pitchFamily="2" charset="0"/>
              <a:ea typeface="Roboto Light" panose="02000000000000000000" pitchFamily="2" charset="0"/>
              <a:cs typeface="Roboto Light" panose="02000000000000000000" pitchFamily="2"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3A6D44BB-2E53-B450-705E-619773D4C4F7}"/>
              </a:ext>
            </a:extLst>
          </p:cNvPr>
          <p:cNvSpPr/>
          <p:nvPr/>
        </p:nvSpPr>
        <p:spPr bwMode="auto">
          <a:xfrm>
            <a:off x="737109" y="1301226"/>
            <a:ext cx="7597776" cy="1862781"/>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F30C8F39-D5AA-D992-20A3-71DE2DC631BD}"/>
              </a:ext>
            </a:extLst>
          </p:cNvPr>
          <p:cNvSpPr/>
          <p:nvPr/>
        </p:nvSpPr>
        <p:spPr bwMode="auto">
          <a:xfrm>
            <a:off x="904171" y="1643806"/>
            <a:ext cx="8173663" cy="1023137"/>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nSpc>
                <a:spcPct val="107000"/>
              </a:lnSpc>
              <a:spcAft>
                <a:spcPts val="800"/>
              </a:spcAft>
            </a:pPr>
            <a:r>
              <a:rPr lang="en-NZ" sz="1200" kern="0">
                <a:solidFill>
                  <a:srgbClr val="000000"/>
                </a:solidFill>
                <a:latin typeface="Roboto Light" panose="02000000000000000000" pitchFamily="2" charset="0"/>
                <a:ea typeface="Roboto Light" panose="02000000000000000000" pitchFamily="2" charset="0"/>
                <a:cs typeface="Roboto Light" panose="02000000000000000000" pitchFamily="2" charset="0"/>
              </a:rPr>
              <a:t>On-farm emissions are the most significant source of the Entity’s Scope 3 GHG emissions making up more than 80% of its total Scope 3 emissions.</a:t>
            </a:r>
          </a:p>
          <a:p>
            <a:pPr marR="900430">
              <a:lnSpc>
                <a:spcPct val="107000"/>
              </a:lnSpc>
              <a:spcAft>
                <a:spcPts val="800"/>
              </a:spcAft>
            </a:pPr>
            <a:r>
              <a:rPr lang="en-NZ" sz="1200" kern="0">
                <a:solidFill>
                  <a:srgbClr val="000000"/>
                </a:solidFill>
                <a:latin typeface="Roboto Light" panose="02000000000000000000" pitchFamily="2" charset="0"/>
                <a:ea typeface="Roboto Light" panose="02000000000000000000" pitchFamily="2" charset="0"/>
                <a:cs typeface="Roboto Light" panose="02000000000000000000" pitchFamily="2" charset="0"/>
              </a:rPr>
              <a:t>As disclosed in Note X of the GHG disclosures, the Entity’s on-farm GHG data is extracted from OVERSEER. The OVERSEER Modelling of the GHG emissions includes certain inherent uncertainties (e.g. estimates of annual feed intake of dairy cows carries an uncertainty of +-10%, etc), applies certain underlying assumptions, and uses specific emissions factors and equations to estimate GHG emissions.</a:t>
            </a:r>
          </a:p>
          <a:p>
            <a:pPr marR="900430">
              <a:lnSpc>
                <a:spcPct val="107000"/>
              </a:lnSpc>
              <a:spcAft>
                <a:spcPts val="800"/>
              </a:spcAft>
            </a:pPr>
            <a:endParaRPr lang="en-GB">
              <a:solidFill>
                <a:srgbClr val="3E3F39"/>
              </a:solidFill>
              <a:latin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F03B087-011C-0DC0-08F3-A9EDAD342B56}"/>
              </a:ext>
            </a:extLst>
          </p:cNvPr>
          <p:cNvSpPr txBox="1"/>
          <p:nvPr/>
        </p:nvSpPr>
        <p:spPr>
          <a:xfrm>
            <a:off x="2366678" y="1369498"/>
            <a:ext cx="5377656" cy="310150"/>
          </a:xfrm>
          <a:prstGeom prst="rect">
            <a:avLst/>
          </a:prstGeom>
          <a:noFill/>
        </p:spPr>
        <p:txBody>
          <a:bodyPr wrap="square">
            <a:spAutoFit/>
          </a:bodyPr>
          <a:lstStyle/>
          <a:p>
            <a:pPr marR="900430" algn="ctr">
              <a:lnSpc>
                <a:spcPct val="107000"/>
              </a:lnSpc>
              <a:spcAft>
                <a:spcPts val="800"/>
              </a:spcAft>
            </a:pPr>
            <a:r>
              <a:rPr lang="en-NZ" sz="1400" b="1">
                <a:solidFill>
                  <a:srgbClr val="000000"/>
                </a:solidFill>
                <a:latin typeface="Roboto" panose="02000000000000000000" pitchFamily="2" charset="0"/>
                <a:ea typeface="Roboto" panose="02000000000000000000" pitchFamily="2" charset="0"/>
                <a:cs typeface="Arial" panose="020B0604020202020204" pitchFamily="34" charset="0"/>
              </a:rPr>
              <a:t>Why the matter required our particular attention:</a:t>
            </a:r>
          </a:p>
        </p:txBody>
      </p:sp>
    </p:spTree>
    <p:extLst>
      <p:ext uri="{BB962C8B-B14F-4D97-AF65-F5344CB8AC3E}">
        <p14:creationId xmlns:p14="http://schemas.microsoft.com/office/powerpoint/2010/main" val="305132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D3458-C5FF-4504-BC43-4E5B1C9E6F4D}"/>
              </a:ext>
            </a:extLst>
          </p:cNvPr>
          <p:cNvSpPr>
            <a:spLocks noGrp="1"/>
          </p:cNvSpPr>
          <p:nvPr>
            <p:ph type="sldNum" sz="quarter" idx="10"/>
          </p:nvPr>
        </p:nvSpPr>
        <p:spPr/>
        <p:txBody>
          <a:bodyPr/>
          <a:lstStyle/>
          <a:p>
            <a:fld id="{802A16F9-4D44-47C7-BF06-FFE7750A8ED4}" type="slidenum">
              <a:rPr lang="en-NZ" altLang="en-US" smtClean="0"/>
              <a:pPr/>
              <a:t>31</a:t>
            </a:fld>
            <a:endParaRPr lang="en-NZ" altLang="en-US"/>
          </a:p>
        </p:txBody>
      </p:sp>
      <p:sp>
        <p:nvSpPr>
          <p:cNvPr id="3" name="Text Placeholder 2">
            <a:extLst>
              <a:ext uri="{FF2B5EF4-FFF2-40B4-BE49-F238E27FC236}">
                <a16:creationId xmlns:a16="http://schemas.microsoft.com/office/drawing/2014/main" id="{6A2F893F-C546-418E-8F3E-AC0C0EFEFDD1}"/>
              </a:ext>
            </a:extLst>
          </p:cNvPr>
          <p:cNvSpPr>
            <a:spLocks noGrp="1"/>
          </p:cNvSpPr>
          <p:nvPr>
            <p:ph type="body" sz="quarter" idx="13"/>
          </p:nvPr>
        </p:nvSpPr>
        <p:spPr>
          <a:xfrm>
            <a:off x="546227" y="351746"/>
            <a:ext cx="5348250" cy="481457"/>
          </a:xfrm>
        </p:spPr>
        <p:txBody>
          <a:bodyPr/>
          <a:lstStyle/>
          <a:p>
            <a:r>
              <a:rPr lang="en-GB"/>
              <a:t>Other matters – materiality example</a:t>
            </a:r>
            <a:endParaRPr lang="en-NZ"/>
          </a:p>
        </p:txBody>
      </p:sp>
      <p:sp>
        <p:nvSpPr>
          <p:cNvPr id="13" name="Rectangle: Rounded Corners 12">
            <a:extLst>
              <a:ext uri="{FF2B5EF4-FFF2-40B4-BE49-F238E27FC236}">
                <a16:creationId xmlns:a16="http://schemas.microsoft.com/office/drawing/2014/main" id="{FE294096-FBDC-2118-2662-F8799E8C6318}"/>
              </a:ext>
            </a:extLst>
          </p:cNvPr>
          <p:cNvSpPr/>
          <p:nvPr/>
        </p:nvSpPr>
        <p:spPr bwMode="auto">
          <a:xfrm>
            <a:off x="1247902" y="2524267"/>
            <a:ext cx="2860548" cy="1226272"/>
          </a:xfrm>
          <a:prstGeom prst="roundRect">
            <a:avLst>
              <a:gd name="adj" fmla="val 24693"/>
            </a:avLst>
          </a:prstGeom>
          <a:solidFill>
            <a:srgbClr val="F3C98D"/>
          </a:solidFill>
          <a:ln w="19050" cap="flat" cmpd="sng" algn="ctr">
            <a:solidFill>
              <a:srgbClr val="D59D4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BE69AC05-5576-00C2-CB25-174E2647CBB9}"/>
              </a:ext>
            </a:extLst>
          </p:cNvPr>
          <p:cNvSpPr/>
          <p:nvPr/>
        </p:nvSpPr>
        <p:spPr bwMode="auto">
          <a:xfrm>
            <a:off x="934753" y="1697911"/>
            <a:ext cx="7956607" cy="532133"/>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fontAlgn="base">
              <a:lnSpc>
                <a:spcPct val="107000"/>
              </a:lnSpc>
              <a:spcAft>
                <a:spcPts val="800"/>
              </a:spcAft>
            </a:pPr>
            <a:r>
              <a:rPr lang="en-NZ" sz="1400" i="1">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Based on our professional judgment, we determined materiality for the GHG disclosures as follows:</a:t>
            </a:r>
            <a:endParaRPr lang="en-NZ" sz="1400" i="1">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Rectangle 7">
            <a:extLst>
              <a:ext uri="{FF2B5EF4-FFF2-40B4-BE49-F238E27FC236}">
                <a16:creationId xmlns:a16="http://schemas.microsoft.com/office/drawing/2014/main" id="{523061D8-A308-C553-08FA-CAE725676D5E}"/>
              </a:ext>
            </a:extLst>
          </p:cNvPr>
          <p:cNvSpPr/>
          <p:nvPr/>
        </p:nvSpPr>
        <p:spPr bwMode="auto">
          <a:xfrm>
            <a:off x="1442238" y="2660569"/>
            <a:ext cx="3183737" cy="862918"/>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lvl="0" fontAlgn="base">
              <a:lnSpc>
                <a:spcPct val="107000"/>
              </a:lnSpc>
              <a:spcAft>
                <a:spcPts val="800"/>
              </a:spcAft>
              <a:buClr>
                <a:srgbClr val="D59D43"/>
              </a:buClr>
            </a:pPr>
            <a:r>
              <a:rPr lang="en-NZ" sz="1400" i="1">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Scope 1 and 2 greenhouse gas emissions: x% of ABC’s reported aggregated GHG emissions</a:t>
            </a:r>
          </a:p>
        </p:txBody>
      </p:sp>
      <p:sp>
        <p:nvSpPr>
          <p:cNvPr id="10" name="Rectangle: Rounded Corners 9">
            <a:extLst>
              <a:ext uri="{FF2B5EF4-FFF2-40B4-BE49-F238E27FC236}">
                <a16:creationId xmlns:a16="http://schemas.microsoft.com/office/drawing/2014/main" id="{80A9764C-851F-8361-6319-9A9EC3670345}"/>
              </a:ext>
            </a:extLst>
          </p:cNvPr>
          <p:cNvSpPr/>
          <p:nvPr/>
        </p:nvSpPr>
        <p:spPr bwMode="auto">
          <a:xfrm>
            <a:off x="4864227" y="2524267"/>
            <a:ext cx="2860548" cy="1226272"/>
          </a:xfrm>
          <a:prstGeom prst="roundRect">
            <a:avLst>
              <a:gd name="adj" fmla="val 23917"/>
            </a:avLst>
          </a:prstGeom>
          <a:solidFill>
            <a:srgbClr val="F3C98D"/>
          </a:solidFill>
          <a:ln w="19050" cap="flat" cmpd="sng" algn="ctr">
            <a:solidFill>
              <a:srgbClr val="D59D4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9A47F72B-ED5A-7ABC-B4C5-2CE1C757C608}"/>
              </a:ext>
            </a:extLst>
          </p:cNvPr>
          <p:cNvSpPr/>
          <p:nvPr/>
        </p:nvSpPr>
        <p:spPr bwMode="auto">
          <a:xfrm>
            <a:off x="5114925" y="2739200"/>
            <a:ext cx="3333750" cy="643874"/>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lvl="0" fontAlgn="base">
              <a:lnSpc>
                <a:spcPct val="107000"/>
              </a:lnSpc>
              <a:spcAft>
                <a:spcPts val="800"/>
              </a:spcAft>
              <a:buClr>
                <a:srgbClr val="D59D43"/>
              </a:buClr>
            </a:pPr>
            <a:r>
              <a:rPr lang="en-NZ" sz="1400" i="1">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Scope 3 GHG emissions: y% of ABC’s reported aggregated GHG emissions.</a:t>
            </a:r>
          </a:p>
        </p:txBody>
      </p:sp>
    </p:spTree>
    <p:extLst>
      <p:ext uri="{BB962C8B-B14F-4D97-AF65-F5344CB8AC3E}">
        <p14:creationId xmlns:p14="http://schemas.microsoft.com/office/powerpoint/2010/main" val="1925337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D3458-C5FF-4504-BC43-4E5B1C9E6F4D}"/>
              </a:ext>
            </a:extLst>
          </p:cNvPr>
          <p:cNvSpPr>
            <a:spLocks noGrp="1"/>
          </p:cNvSpPr>
          <p:nvPr>
            <p:ph type="sldNum" sz="quarter" idx="10"/>
          </p:nvPr>
        </p:nvSpPr>
        <p:spPr/>
        <p:txBody>
          <a:bodyPr/>
          <a:lstStyle/>
          <a:p>
            <a:fld id="{802A16F9-4D44-47C7-BF06-FFE7750A8ED4}" type="slidenum">
              <a:rPr lang="en-NZ" altLang="en-US" smtClean="0"/>
              <a:pPr/>
              <a:t>32</a:t>
            </a:fld>
            <a:endParaRPr lang="en-NZ" altLang="en-US"/>
          </a:p>
        </p:txBody>
      </p:sp>
      <p:sp>
        <p:nvSpPr>
          <p:cNvPr id="3" name="Text Placeholder 2">
            <a:extLst>
              <a:ext uri="{FF2B5EF4-FFF2-40B4-BE49-F238E27FC236}">
                <a16:creationId xmlns:a16="http://schemas.microsoft.com/office/drawing/2014/main" id="{6A2F893F-C546-418E-8F3E-AC0C0EFEFDD1}"/>
              </a:ext>
            </a:extLst>
          </p:cNvPr>
          <p:cNvSpPr>
            <a:spLocks noGrp="1"/>
          </p:cNvSpPr>
          <p:nvPr>
            <p:ph type="body" sz="quarter" idx="13"/>
          </p:nvPr>
        </p:nvSpPr>
        <p:spPr>
          <a:xfrm>
            <a:off x="484141" y="136836"/>
            <a:ext cx="4226874" cy="481457"/>
          </a:xfrm>
        </p:spPr>
        <p:txBody>
          <a:bodyPr/>
          <a:lstStyle/>
          <a:p>
            <a:r>
              <a:rPr lang="en-GB"/>
              <a:t>Other matters - comparative information example</a:t>
            </a:r>
            <a:endParaRPr lang="en-NZ"/>
          </a:p>
        </p:txBody>
      </p:sp>
      <p:sp>
        <p:nvSpPr>
          <p:cNvPr id="13" name="Rectangle: Rounded Corners 12">
            <a:extLst>
              <a:ext uri="{FF2B5EF4-FFF2-40B4-BE49-F238E27FC236}">
                <a16:creationId xmlns:a16="http://schemas.microsoft.com/office/drawing/2014/main" id="{FE294096-FBDC-2118-2662-F8799E8C6318}"/>
              </a:ext>
            </a:extLst>
          </p:cNvPr>
          <p:cNvSpPr/>
          <p:nvPr/>
        </p:nvSpPr>
        <p:spPr bwMode="auto">
          <a:xfrm>
            <a:off x="1278059" y="1814666"/>
            <a:ext cx="6256472" cy="2029929"/>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BE69AC05-5576-00C2-CB25-174E2647CBB9}"/>
              </a:ext>
            </a:extLst>
          </p:cNvPr>
          <p:cNvSpPr/>
          <p:nvPr/>
        </p:nvSpPr>
        <p:spPr bwMode="auto">
          <a:xfrm>
            <a:off x="1626206" y="2432835"/>
            <a:ext cx="6578680" cy="1144447"/>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fontAlgn="base">
              <a:lnSpc>
                <a:spcPct val="107000"/>
              </a:lnSpc>
              <a:spcAft>
                <a:spcPts val="800"/>
              </a:spcAft>
            </a:pPr>
            <a:r>
              <a:rPr lang="en-NZ" sz="16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The comparative GHG disclosures (i.e. GHG disclosures for the period ended 31 March 202x) have not been subject to assurance. As such, these disclosures are not covered by our assurance opinion/conclusion.</a:t>
            </a: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61691D7-FA3D-D58B-8D62-F0614562499E}"/>
              </a:ext>
            </a:extLst>
          </p:cNvPr>
          <p:cNvSpPr/>
          <p:nvPr/>
        </p:nvSpPr>
        <p:spPr bwMode="auto">
          <a:xfrm>
            <a:off x="2993517" y="2012867"/>
            <a:ext cx="3440910" cy="392166"/>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gn="ctr" fontAlgn="base">
              <a:lnSpc>
                <a:spcPct val="107000"/>
              </a:lnSpc>
              <a:spcAft>
                <a:spcPts val="800"/>
              </a:spcAft>
            </a:pPr>
            <a:r>
              <a:rPr lang="en-NZ" sz="1600" b="1">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Comparative information</a:t>
            </a:r>
          </a:p>
        </p:txBody>
      </p:sp>
      <p:pic>
        <p:nvPicPr>
          <p:cNvPr id="5" name="Picture 4" descr="Icon&#10;&#10;Description automatically generated with low confidence">
            <a:extLst>
              <a:ext uri="{FF2B5EF4-FFF2-40B4-BE49-F238E27FC236}">
                <a16:creationId xmlns:a16="http://schemas.microsoft.com/office/drawing/2014/main" id="{23F675AD-499F-BDC3-B2E6-22EC4A9B3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064" y="1647558"/>
            <a:ext cx="1055495" cy="309090"/>
          </a:xfrm>
          <a:prstGeom prst="rect">
            <a:avLst/>
          </a:prstGeom>
        </p:spPr>
      </p:pic>
    </p:spTree>
    <p:extLst>
      <p:ext uri="{BB962C8B-B14F-4D97-AF65-F5344CB8AC3E}">
        <p14:creationId xmlns:p14="http://schemas.microsoft.com/office/powerpoint/2010/main" val="1256873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D3458-C5FF-4504-BC43-4E5B1C9E6F4D}"/>
              </a:ext>
            </a:extLst>
          </p:cNvPr>
          <p:cNvSpPr>
            <a:spLocks noGrp="1"/>
          </p:cNvSpPr>
          <p:nvPr>
            <p:ph type="sldNum" sz="quarter" idx="10"/>
          </p:nvPr>
        </p:nvSpPr>
        <p:spPr/>
        <p:txBody>
          <a:bodyPr/>
          <a:lstStyle/>
          <a:p>
            <a:fld id="{802A16F9-4D44-47C7-BF06-FFE7750A8ED4}" type="slidenum">
              <a:rPr lang="en-NZ" altLang="en-US" smtClean="0"/>
              <a:pPr/>
              <a:t>33</a:t>
            </a:fld>
            <a:endParaRPr lang="en-NZ" altLang="en-US"/>
          </a:p>
        </p:txBody>
      </p:sp>
      <p:sp>
        <p:nvSpPr>
          <p:cNvPr id="3" name="Text Placeholder 2">
            <a:extLst>
              <a:ext uri="{FF2B5EF4-FFF2-40B4-BE49-F238E27FC236}">
                <a16:creationId xmlns:a16="http://schemas.microsoft.com/office/drawing/2014/main" id="{6A2F893F-C546-418E-8F3E-AC0C0EFEFDD1}"/>
              </a:ext>
            </a:extLst>
          </p:cNvPr>
          <p:cNvSpPr>
            <a:spLocks noGrp="1"/>
          </p:cNvSpPr>
          <p:nvPr>
            <p:ph type="body" sz="quarter" idx="13"/>
          </p:nvPr>
        </p:nvSpPr>
        <p:spPr>
          <a:xfrm>
            <a:off x="352333" y="112153"/>
            <a:ext cx="5095967" cy="481457"/>
          </a:xfrm>
        </p:spPr>
        <p:txBody>
          <a:bodyPr/>
          <a:lstStyle/>
          <a:p>
            <a:r>
              <a:rPr lang="en-GB"/>
              <a:t>Other matter - competence and experience of the engagement team example</a:t>
            </a:r>
            <a:endParaRPr lang="en-NZ"/>
          </a:p>
        </p:txBody>
      </p:sp>
      <p:sp>
        <p:nvSpPr>
          <p:cNvPr id="13" name="Rectangle: Rounded Corners 12">
            <a:extLst>
              <a:ext uri="{FF2B5EF4-FFF2-40B4-BE49-F238E27FC236}">
                <a16:creationId xmlns:a16="http://schemas.microsoft.com/office/drawing/2014/main" id="{FE294096-FBDC-2118-2662-F8799E8C6318}"/>
              </a:ext>
            </a:extLst>
          </p:cNvPr>
          <p:cNvSpPr/>
          <p:nvPr/>
        </p:nvSpPr>
        <p:spPr bwMode="auto">
          <a:xfrm>
            <a:off x="1371422" y="1742745"/>
            <a:ext cx="6312078" cy="2255440"/>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Rectangle: Rounded Corners 5">
            <a:extLst>
              <a:ext uri="{FF2B5EF4-FFF2-40B4-BE49-F238E27FC236}">
                <a16:creationId xmlns:a16="http://schemas.microsoft.com/office/drawing/2014/main" id="{BE69AC05-5576-00C2-CB25-174E2647CBB9}"/>
              </a:ext>
            </a:extLst>
          </p:cNvPr>
          <p:cNvSpPr/>
          <p:nvPr/>
        </p:nvSpPr>
        <p:spPr bwMode="auto">
          <a:xfrm>
            <a:off x="1641629" y="2491556"/>
            <a:ext cx="6820346" cy="1184147"/>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fontAlgn="base">
              <a:lnSpc>
                <a:spcPct val="107000"/>
              </a:lnSpc>
              <a:spcAft>
                <a:spcPts val="800"/>
              </a:spcAft>
            </a:pPr>
            <a:r>
              <a:rPr lang="en-NZ" sz="16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Our work was carried out by an independent and multi-disciplinary team including assurance practitioners, engineers and environmental scientists. The assurance practitioner is responsible for the assurance conclusion provided.</a:t>
            </a: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61691D7-FA3D-D58B-8D62-F0614562499E}"/>
              </a:ext>
            </a:extLst>
          </p:cNvPr>
          <p:cNvSpPr/>
          <p:nvPr/>
        </p:nvSpPr>
        <p:spPr bwMode="auto">
          <a:xfrm>
            <a:off x="1548954" y="2004002"/>
            <a:ext cx="6523784" cy="392166"/>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gn="ctr" fontAlgn="base">
              <a:lnSpc>
                <a:spcPct val="107000"/>
              </a:lnSpc>
              <a:spcAft>
                <a:spcPts val="800"/>
              </a:spcAft>
            </a:pPr>
            <a:r>
              <a:rPr lang="en-NZ" sz="1600"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Competence and Experience of the engagement team</a:t>
            </a:r>
            <a:endParaRPr lang="en-NZ" sz="1600" b="1">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with low confidence">
            <a:extLst>
              <a:ext uri="{FF2B5EF4-FFF2-40B4-BE49-F238E27FC236}">
                <a16:creationId xmlns:a16="http://schemas.microsoft.com/office/drawing/2014/main" id="{ED86F0DD-72F9-C561-2478-B27BED5B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949" y="1588200"/>
            <a:ext cx="1055495" cy="309090"/>
          </a:xfrm>
          <a:prstGeom prst="rect">
            <a:avLst/>
          </a:prstGeom>
        </p:spPr>
      </p:pic>
    </p:spTree>
    <p:extLst>
      <p:ext uri="{BB962C8B-B14F-4D97-AF65-F5344CB8AC3E}">
        <p14:creationId xmlns:p14="http://schemas.microsoft.com/office/powerpoint/2010/main" val="1974883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010CF7D-A427-DEDB-6E7E-1F2AE46745A3}"/>
              </a:ext>
            </a:extLst>
          </p:cNvPr>
          <p:cNvSpPr/>
          <p:nvPr/>
        </p:nvSpPr>
        <p:spPr bwMode="auto">
          <a:xfrm>
            <a:off x="4572000" y="1565861"/>
            <a:ext cx="3964724" cy="3067452"/>
          </a:xfrm>
          <a:prstGeom prst="roundRect">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CF4D3458-C5FF-4504-BC43-4E5B1C9E6F4D}"/>
              </a:ext>
            </a:extLst>
          </p:cNvPr>
          <p:cNvSpPr>
            <a:spLocks noGrp="1"/>
          </p:cNvSpPr>
          <p:nvPr>
            <p:ph type="sldNum" sz="quarter" idx="10"/>
          </p:nvPr>
        </p:nvSpPr>
        <p:spPr/>
        <p:txBody>
          <a:bodyPr/>
          <a:lstStyle/>
          <a:p>
            <a:fld id="{802A16F9-4D44-47C7-BF06-FFE7750A8ED4}" type="slidenum">
              <a:rPr lang="en-NZ" altLang="en-US" smtClean="0"/>
              <a:pPr/>
              <a:t>34</a:t>
            </a:fld>
            <a:endParaRPr lang="en-NZ" altLang="en-US"/>
          </a:p>
        </p:txBody>
      </p:sp>
      <p:sp>
        <p:nvSpPr>
          <p:cNvPr id="3" name="Text Placeholder 2">
            <a:extLst>
              <a:ext uri="{FF2B5EF4-FFF2-40B4-BE49-F238E27FC236}">
                <a16:creationId xmlns:a16="http://schemas.microsoft.com/office/drawing/2014/main" id="{6A2F893F-C546-418E-8F3E-AC0C0EFEFDD1}"/>
              </a:ext>
            </a:extLst>
          </p:cNvPr>
          <p:cNvSpPr>
            <a:spLocks noGrp="1"/>
          </p:cNvSpPr>
          <p:nvPr>
            <p:ph type="body" sz="quarter" idx="13"/>
          </p:nvPr>
        </p:nvSpPr>
        <p:spPr>
          <a:xfrm>
            <a:off x="437801" y="133813"/>
            <a:ext cx="4999172" cy="481457"/>
          </a:xfrm>
        </p:spPr>
        <p:txBody>
          <a:bodyPr/>
          <a:lstStyle/>
          <a:p>
            <a:r>
              <a:rPr lang="en-GB"/>
              <a:t>Additional independence/relationships statements</a:t>
            </a:r>
            <a:endParaRPr lang="en-NZ"/>
          </a:p>
        </p:txBody>
      </p:sp>
      <p:sp>
        <p:nvSpPr>
          <p:cNvPr id="13" name="Rectangle: Rounded Corners 12">
            <a:extLst>
              <a:ext uri="{FF2B5EF4-FFF2-40B4-BE49-F238E27FC236}">
                <a16:creationId xmlns:a16="http://schemas.microsoft.com/office/drawing/2014/main" id="{FE294096-FBDC-2118-2662-F8799E8C6318}"/>
              </a:ext>
            </a:extLst>
          </p:cNvPr>
          <p:cNvSpPr/>
          <p:nvPr/>
        </p:nvSpPr>
        <p:spPr bwMode="auto">
          <a:xfrm>
            <a:off x="543491" y="1584793"/>
            <a:ext cx="3662984" cy="3029589"/>
          </a:xfrm>
          <a:prstGeom prst="roundRect">
            <a:avLst/>
          </a:prstGeom>
          <a:solidFill>
            <a:srgbClr val="FFEE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D0D3DCD7-DD7D-4F8B-9620-FFB71E5F1C9E}"/>
              </a:ext>
            </a:extLst>
          </p:cNvPr>
          <p:cNvSpPr/>
          <p:nvPr/>
        </p:nvSpPr>
        <p:spPr bwMode="auto">
          <a:xfrm>
            <a:off x="4757116" y="2669203"/>
            <a:ext cx="4692316" cy="2080496"/>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nSpc>
                <a:spcPct val="107000"/>
              </a:lnSpc>
              <a:spcAft>
                <a:spcPts val="800"/>
              </a:spcAft>
            </a:pPr>
            <a:r>
              <a:rPr lang="en-NZ" sz="1600">
                <a:solidFill>
                  <a:srgbClr val="000000"/>
                </a:solidFill>
                <a:latin typeface="Roboto Light" panose="02000000000000000000" pitchFamily="2" charset="0"/>
                <a:ea typeface="Roboto Light" panose="02000000000000000000" pitchFamily="2" charset="0"/>
              </a:rPr>
              <a:t>Other than in our capacity as assurance practitioners, and the provision of the assurance engagement over GHG disclosures, we have no relationship with or interests in the Entity.</a:t>
            </a:r>
            <a:endParaRPr lang="en-GB" sz="1600">
              <a:solidFill>
                <a:srgbClr val="000000"/>
              </a:solidFill>
              <a:latin typeface="Roboto Light" panose="02000000000000000000" pitchFamily="2" charset="0"/>
              <a:ea typeface="Roboto Light" panose="02000000000000000000" pitchFamily="2"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E69AC05-5576-00C2-CB25-174E2647CBB9}"/>
              </a:ext>
            </a:extLst>
          </p:cNvPr>
          <p:cNvSpPr/>
          <p:nvPr/>
        </p:nvSpPr>
        <p:spPr bwMode="auto">
          <a:xfrm>
            <a:off x="641529" y="2270122"/>
            <a:ext cx="4591715" cy="1994305"/>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fontAlgn="base">
              <a:lnSpc>
                <a:spcPct val="107000"/>
              </a:lnSpc>
              <a:spcAft>
                <a:spcPts val="800"/>
              </a:spcAft>
            </a:pPr>
            <a:r>
              <a:rPr lang="en-NZ" sz="1600">
                <a:solidFill>
                  <a:srgbClr val="000000"/>
                </a:solidFill>
                <a:latin typeface="Roboto Light" panose="02000000000000000000" pitchFamily="2" charset="0"/>
                <a:ea typeface="Roboto Light" panose="02000000000000000000" pitchFamily="2" charset="0"/>
              </a:rPr>
              <a:t>As we are engaged to form an independent conclusion on the GHG disclosures prepared by management, we are not permitted to be involved in the preparation of the GHG information as doing so may compromise our independence.</a:t>
            </a:r>
            <a:endParaRPr lang="en-GB" sz="1600">
              <a:solidFill>
                <a:srgbClr val="000000"/>
              </a:solidFill>
              <a:latin typeface="Roboto Light" panose="02000000000000000000" pitchFamily="2" charset="0"/>
              <a:ea typeface="Roboto Light" panose="02000000000000000000" pitchFamily="2"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61691D7-FA3D-D58B-8D62-F0614562499E}"/>
              </a:ext>
            </a:extLst>
          </p:cNvPr>
          <p:cNvSpPr/>
          <p:nvPr/>
        </p:nvSpPr>
        <p:spPr bwMode="auto">
          <a:xfrm>
            <a:off x="1040080" y="1925023"/>
            <a:ext cx="3440908" cy="392166"/>
          </a:xfrm>
          <a:prstGeom prst="round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gn="ctr" fontAlgn="base">
              <a:lnSpc>
                <a:spcPct val="107000"/>
              </a:lnSpc>
              <a:spcAft>
                <a:spcPts val="800"/>
              </a:spcAft>
            </a:pPr>
            <a:r>
              <a:rPr lang="en-NZ" sz="1600" b="1">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Independence statement</a:t>
            </a:r>
          </a:p>
        </p:txBody>
      </p:sp>
      <p:sp>
        <p:nvSpPr>
          <p:cNvPr id="11" name="Rectangle 10">
            <a:extLst>
              <a:ext uri="{FF2B5EF4-FFF2-40B4-BE49-F238E27FC236}">
                <a16:creationId xmlns:a16="http://schemas.microsoft.com/office/drawing/2014/main" id="{65C94514-1CDE-9D37-46DA-9492846D7867}"/>
              </a:ext>
            </a:extLst>
          </p:cNvPr>
          <p:cNvSpPr/>
          <p:nvPr/>
        </p:nvSpPr>
        <p:spPr bwMode="auto">
          <a:xfrm>
            <a:off x="4919175" y="1905601"/>
            <a:ext cx="4095147" cy="711114"/>
          </a:xfrm>
          <a:prstGeom prst="rect">
            <a:avLst/>
          </a:prstGeom>
          <a:no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900430" algn="ctr" fontAlgn="base">
              <a:lnSpc>
                <a:spcPct val="107000"/>
              </a:lnSpc>
              <a:spcAft>
                <a:spcPts val="800"/>
              </a:spcAft>
            </a:pPr>
            <a:r>
              <a:rPr lang="en-NZ"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Existence of relationship or interest</a:t>
            </a:r>
            <a:endParaRPr lang="en-NZ" sz="1800" b="1">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45023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B632B5D-2163-F2A6-3A5E-1057917B0093}"/>
              </a:ext>
            </a:extLst>
          </p:cNvPr>
          <p:cNvSpPr/>
          <p:nvPr/>
        </p:nvSpPr>
        <p:spPr bwMode="auto">
          <a:xfrm>
            <a:off x="534671" y="1400269"/>
            <a:ext cx="8074657" cy="3001827"/>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270000" eaLnBrk="1" hangingPunct="1">
              <a:lnSpc>
                <a:spcPts val="2160"/>
              </a:lnSpc>
              <a:spcAft>
                <a:spcPts val="300"/>
              </a:spcAft>
              <a:buClr>
                <a:srgbClr val="8CB252"/>
              </a:buClr>
              <a:buSzPts val="1000"/>
              <a:tabLst>
                <a:tab pos="457200" algn="l"/>
              </a:tabLst>
            </a:pPr>
            <a:endParaRPr lang="en-GB">
              <a:solidFill>
                <a:srgbClr val="3E3F39"/>
              </a:solidFill>
              <a:latin typeface="Calibri" panose="020F0502020204030204" pitchFamily="34" charset="0"/>
              <a:cs typeface="Arial" panose="020B0604020202020204" pitchFamily="34" charset="0"/>
            </a:endParaRPr>
          </a:p>
          <a:p>
            <a:pPr marL="342900" indent="-342900" defTabSz="270000" eaLnBrk="1" hangingPunct="1">
              <a:lnSpc>
                <a:spcPts val="2160"/>
              </a:lnSpc>
              <a:spcAft>
                <a:spcPts val="300"/>
              </a:spcAft>
              <a:buClr>
                <a:srgbClr val="8CB252"/>
              </a:buClr>
              <a:buSzPts val="1000"/>
              <a:buFont typeface="Symbol" panose="05050102010706020507" pitchFamily="18" charset="2"/>
              <a:buChar char=""/>
              <a:tabLst>
                <a:tab pos="457200" algn="l"/>
              </a:tabLst>
            </a:pPr>
            <a:endParaRPr lang="en-GB">
              <a:solidFill>
                <a:srgbClr val="3E3F39"/>
              </a:solidFill>
              <a:latin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8987E30-7F2D-55F7-FDCD-53BC04A3A160}"/>
              </a:ext>
            </a:extLst>
          </p:cNvPr>
          <p:cNvSpPr>
            <a:spLocks noGrp="1"/>
          </p:cNvSpPr>
          <p:nvPr>
            <p:ph type="sldNum" sz="quarter" idx="10"/>
          </p:nvPr>
        </p:nvSpPr>
        <p:spPr/>
        <p:txBody>
          <a:bodyPr/>
          <a:lstStyle/>
          <a:p>
            <a:fld id="{802A16F9-4D44-47C7-BF06-FFE7750A8ED4}" type="slidenum">
              <a:rPr lang="en-NZ" altLang="en-US" smtClean="0"/>
              <a:pPr/>
              <a:t>35</a:t>
            </a:fld>
            <a:endParaRPr lang="en-NZ" altLang="en-US"/>
          </a:p>
        </p:txBody>
      </p:sp>
      <p:sp>
        <p:nvSpPr>
          <p:cNvPr id="3" name="Text Placeholder 2">
            <a:extLst>
              <a:ext uri="{FF2B5EF4-FFF2-40B4-BE49-F238E27FC236}">
                <a16:creationId xmlns:a16="http://schemas.microsoft.com/office/drawing/2014/main" id="{F5503E1F-3883-0AAE-81A1-94D9E4D860BA}"/>
              </a:ext>
            </a:extLst>
          </p:cNvPr>
          <p:cNvSpPr>
            <a:spLocks noGrp="1"/>
          </p:cNvSpPr>
          <p:nvPr>
            <p:ph type="body" sz="quarter" idx="13"/>
          </p:nvPr>
        </p:nvSpPr>
        <p:spPr/>
        <p:txBody>
          <a:bodyPr/>
          <a:lstStyle/>
          <a:p>
            <a:r>
              <a:rPr lang="en-NZ"/>
              <a:t>Discussion</a:t>
            </a:r>
          </a:p>
        </p:txBody>
      </p:sp>
      <p:sp>
        <p:nvSpPr>
          <p:cNvPr id="4" name="Content Placeholder 3">
            <a:extLst>
              <a:ext uri="{FF2B5EF4-FFF2-40B4-BE49-F238E27FC236}">
                <a16:creationId xmlns:a16="http://schemas.microsoft.com/office/drawing/2014/main" id="{1FC3D6B1-67E5-AD72-6E1F-84C59B629750}"/>
              </a:ext>
            </a:extLst>
          </p:cNvPr>
          <p:cNvSpPr>
            <a:spLocks noGrp="1"/>
          </p:cNvSpPr>
          <p:nvPr>
            <p:ph idx="1"/>
          </p:nvPr>
        </p:nvSpPr>
        <p:spPr>
          <a:xfrm>
            <a:off x="818393" y="1635877"/>
            <a:ext cx="7661876" cy="2494371"/>
          </a:xfrm>
        </p:spPr>
        <p:txBody>
          <a:bodyPr/>
          <a:lstStyle/>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Including specific statements re:</a:t>
            </a:r>
          </a:p>
          <a:p>
            <a:pPr>
              <a:buClr>
                <a:srgbClr val="D59D43"/>
              </a:buClr>
            </a:pPr>
            <a:r>
              <a:rPr lang="en-NZ" sz="1600">
                <a:latin typeface="Roboto Light" panose="02000000000000000000" pitchFamily="2" charset="0"/>
                <a:ea typeface="Roboto Light" panose="02000000000000000000" pitchFamily="2" charset="0"/>
                <a:cs typeface="Roboto Light" panose="02000000000000000000" pitchFamily="2" charset="0"/>
              </a:rPr>
              <a:t>Inherent uncertainty of GHG disclosures (better in GHG disclosures?)</a:t>
            </a:r>
          </a:p>
          <a:p>
            <a:pPr>
              <a:buClr>
                <a:srgbClr val="D59D43"/>
              </a:buClr>
            </a:pPr>
            <a:r>
              <a:rPr lang="en-NZ" sz="1600">
                <a:latin typeface="Roboto Light" panose="02000000000000000000" pitchFamily="2" charset="0"/>
                <a:ea typeface="Roboto Light" panose="02000000000000000000" pitchFamily="2" charset="0"/>
                <a:cs typeface="Roboto Light" panose="02000000000000000000" pitchFamily="2" charset="0"/>
              </a:rPr>
              <a:t>Inherent uncertainty of assurance over GHG disclosures</a:t>
            </a:r>
          </a:p>
          <a:p>
            <a:pPr>
              <a:buClr>
                <a:srgbClr val="D59D43"/>
              </a:buClr>
            </a:pPr>
            <a:r>
              <a:rPr lang="en-NZ" sz="1600">
                <a:latin typeface="Roboto Light" panose="02000000000000000000" pitchFamily="2" charset="0"/>
                <a:ea typeface="Roboto Light" panose="02000000000000000000" pitchFamily="2" charset="0"/>
                <a:cs typeface="Roboto Light" panose="02000000000000000000" pitchFamily="2" charset="0"/>
              </a:rPr>
              <a:t>Existence of any other relationships with the assurance client or disclosures</a:t>
            </a:r>
          </a:p>
          <a:p>
            <a:pPr>
              <a:spcAft>
                <a:spcPts val="800"/>
              </a:spcAft>
              <a:buClr>
                <a:srgbClr val="D59D43"/>
              </a:buClr>
            </a:pPr>
            <a:r>
              <a:rPr lang="en-NZ" sz="1600">
                <a:latin typeface="Roboto Light" panose="02000000000000000000" pitchFamily="2" charset="0"/>
                <a:ea typeface="Roboto Light" panose="02000000000000000000" pitchFamily="2" charset="0"/>
                <a:cs typeface="Roboto Light" panose="02000000000000000000" pitchFamily="2" charset="0"/>
              </a:rPr>
              <a:t>Statement that the assurance practitioner is not permitted to be involved in the preparation of the GHG information as doing so may compromise independence</a:t>
            </a:r>
          </a:p>
          <a:p>
            <a:pPr marL="0" indent="0">
              <a:buNone/>
            </a:pPr>
            <a:r>
              <a:rPr lang="en-NZ" sz="1600">
                <a:latin typeface="Roboto Light" panose="02000000000000000000" pitchFamily="2" charset="0"/>
                <a:ea typeface="Roboto Light" panose="02000000000000000000" pitchFamily="2" charset="0"/>
                <a:cs typeface="Roboto Light" panose="02000000000000000000" pitchFamily="2" charset="0"/>
              </a:rPr>
              <a:t>Any other comments re the assurance report.</a:t>
            </a:r>
            <a:endParaRPr lang="en-NZ" sz="110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7" name="Group 6">
            <a:extLst>
              <a:ext uri="{FF2B5EF4-FFF2-40B4-BE49-F238E27FC236}">
                <a16:creationId xmlns:a16="http://schemas.microsoft.com/office/drawing/2014/main" id="{11A29583-1361-74B4-BB58-6FB5AEFEF32C}"/>
              </a:ext>
            </a:extLst>
          </p:cNvPr>
          <p:cNvGrpSpPr/>
          <p:nvPr/>
        </p:nvGrpSpPr>
        <p:grpSpPr>
          <a:xfrm>
            <a:off x="873834" y="2048447"/>
            <a:ext cx="196011" cy="196011"/>
            <a:chOff x="3336513" y="1634518"/>
            <a:chExt cx="196011" cy="196011"/>
          </a:xfrm>
        </p:grpSpPr>
        <p:sp>
          <p:nvSpPr>
            <p:cNvPr id="8" name="object 10">
              <a:extLst>
                <a:ext uri="{FF2B5EF4-FFF2-40B4-BE49-F238E27FC236}">
                  <a16:creationId xmlns:a16="http://schemas.microsoft.com/office/drawing/2014/main" id="{2B2060BA-114F-15B7-C466-D5E70F038490}"/>
                </a:ext>
              </a:extLst>
            </p:cNvPr>
            <p:cNvSpPr/>
            <p:nvPr/>
          </p:nvSpPr>
          <p:spPr>
            <a:xfrm>
              <a:off x="3336513" y="1634518"/>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9" name="object 11">
              <a:extLst>
                <a:ext uri="{FF2B5EF4-FFF2-40B4-BE49-F238E27FC236}">
                  <a16:creationId xmlns:a16="http://schemas.microsoft.com/office/drawing/2014/main" id="{44BF13CE-1123-F744-91F2-8A1EBFC09D4C}"/>
                </a:ext>
              </a:extLst>
            </p:cNvPr>
            <p:cNvSpPr/>
            <p:nvPr/>
          </p:nvSpPr>
          <p:spPr>
            <a:xfrm>
              <a:off x="3387498" y="1732435"/>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0" name="object 12">
              <a:extLst>
                <a:ext uri="{FF2B5EF4-FFF2-40B4-BE49-F238E27FC236}">
                  <a16:creationId xmlns:a16="http://schemas.microsoft.com/office/drawing/2014/main" id="{0AF02C24-E4D4-91B4-6851-E4AA786C9E1A}"/>
                </a:ext>
              </a:extLst>
            </p:cNvPr>
            <p:cNvSpPr/>
            <p:nvPr/>
          </p:nvSpPr>
          <p:spPr>
            <a:xfrm>
              <a:off x="3446610" y="1692485"/>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05F6227E-AD4B-F167-6E70-FE36FF3CEA13}"/>
              </a:ext>
            </a:extLst>
          </p:cNvPr>
          <p:cNvGrpSpPr/>
          <p:nvPr/>
        </p:nvGrpSpPr>
        <p:grpSpPr>
          <a:xfrm>
            <a:off x="873834" y="2382060"/>
            <a:ext cx="196011" cy="196011"/>
            <a:chOff x="3336513" y="1634518"/>
            <a:chExt cx="196011" cy="196011"/>
          </a:xfrm>
        </p:grpSpPr>
        <p:sp>
          <p:nvSpPr>
            <p:cNvPr id="12" name="object 10">
              <a:extLst>
                <a:ext uri="{FF2B5EF4-FFF2-40B4-BE49-F238E27FC236}">
                  <a16:creationId xmlns:a16="http://schemas.microsoft.com/office/drawing/2014/main" id="{CEDDB73E-ADA6-D891-F270-F9C2658101AE}"/>
                </a:ext>
              </a:extLst>
            </p:cNvPr>
            <p:cNvSpPr/>
            <p:nvPr/>
          </p:nvSpPr>
          <p:spPr>
            <a:xfrm>
              <a:off x="3336513" y="1634518"/>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3" name="object 11">
              <a:extLst>
                <a:ext uri="{FF2B5EF4-FFF2-40B4-BE49-F238E27FC236}">
                  <a16:creationId xmlns:a16="http://schemas.microsoft.com/office/drawing/2014/main" id="{69F16A70-39FF-032E-7264-46B55787518F}"/>
                </a:ext>
              </a:extLst>
            </p:cNvPr>
            <p:cNvSpPr/>
            <p:nvPr/>
          </p:nvSpPr>
          <p:spPr>
            <a:xfrm>
              <a:off x="3387498" y="1732435"/>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4" name="object 12">
              <a:extLst>
                <a:ext uri="{FF2B5EF4-FFF2-40B4-BE49-F238E27FC236}">
                  <a16:creationId xmlns:a16="http://schemas.microsoft.com/office/drawing/2014/main" id="{EE3CB6CB-0C46-1364-1A31-99903BC94D07}"/>
                </a:ext>
              </a:extLst>
            </p:cNvPr>
            <p:cNvSpPr/>
            <p:nvPr/>
          </p:nvSpPr>
          <p:spPr>
            <a:xfrm>
              <a:off x="3446610" y="1692485"/>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5" name="Group 14">
            <a:extLst>
              <a:ext uri="{FF2B5EF4-FFF2-40B4-BE49-F238E27FC236}">
                <a16:creationId xmlns:a16="http://schemas.microsoft.com/office/drawing/2014/main" id="{11609B89-0D5C-77FC-6342-6F7DE4BC493A}"/>
              </a:ext>
            </a:extLst>
          </p:cNvPr>
          <p:cNvGrpSpPr/>
          <p:nvPr/>
        </p:nvGrpSpPr>
        <p:grpSpPr>
          <a:xfrm>
            <a:off x="873834" y="2703458"/>
            <a:ext cx="196011" cy="196011"/>
            <a:chOff x="3336513" y="1634518"/>
            <a:chExt cx="196011" cy="196011"/>
          </a:xfrm>
        </p:grpSpPr>
        <p:sp>
          <p:nvSpPr>
            <p:cNvPr id="16" name="object 10">
              <a:extLst>
                <a:ext uri="{FF2B5EF4-FFF2-40B4-BE49-F238E27FC236}">
                  <a16:creationId xmlns:a16="http://schemas.microsoft.com/office/drawing/2014/main" id="{68471EF6-C32D-C29A-3956-9EA5A3DB3094}"/>
                </a:ext>
              </a:extLst>
            </p:cNvPr>
            <p:cNvSpPr/>
            <p:nvPr/>
          </p:nvSpPr>
          <p:spPr>
            <a:xfrm>
              <a:off x="3336513" y="1634518"/>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17" name="object 11">
              <a:extLst>
                <a:ext uri="{FF2B5EF4-FFF2-40B4-BE49-F238E27FC236}">
                  <a16:creationId xmlns:a16="http://schemas.microsoft.com/office/drawing/2014/main" id="{C85C65D7-0D88-6316-0AD6-D855E3F3A232}"/>
                </a:ext>
              </a:extLst>
            </p:cNvPr>
            <p:cNvSpPr/>
            <p:nvPr/>
          </p:nvSpPr>
          <p:spPr>
            <a:xfrm>
              <a:off x="3387498" y="1732435"/>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8" name="object 12">
              <a:extLst>
                <a:ext uri="{FF2B5EF4-FFF2-40B4-BE49-F238E27FC236}">
                  <a16:creationId xmlns:a16="http://schemas.microsoft.com/office/drawing/2014/main" id="{0C7D752B-5EF6-9832-1FB1-3E78333D2E01}"/>
                </a:ext>
              </a:extLst>
            </p:cNvPr>
            <p:cNvSpPr/>
            <p:nvPr/>
          </p:nvSpPr>
          <p:spPr>
            <a:xfrm>
              <a:off x="3446610" y="1692485"/>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9" name="Group 18">
            <a:extLst>
              <a:ext uri="{FF2B5EF4-FFF2-40B4-BE49-F238E27FC236}">
                <a16:creationId xmlns:a16="http://schemas.microsoft.com/office/drawing/2014/main" id="{DFF0A10A-1428-9D73-160B-EFDE462BC3A9}"/>
              </a:ext>
            </a:extLst>
          </p:cNvPr>
          <p:cNvGrpSpPr/>
          <p:nvPr/>
        </p:nvGrpSpPr>
        <p:grpSpPr>
          <a:xfrm>
            <a:off x="873833" y="3033458"/>
            <a:ext cx="196011" cy="196011"/>
            <a:chOff x="3336513" y="1634518"/>
            <a:chExt cx="196011" cy="196011"/>
          </a:xfrm>
        </p:grpSpPr>
        <p:sp>
          <p:nvSpPr>
            <p:cNvPr id="20" name="object 10">
              <a:extLst>
                <a:ext uri="{FF2B5EF4-FFF2-40B4-BE49-F238E27FC236}">
                  <a16:creationId xmlns:a16="http://schemas.microsoft.com/office/drawing/2014/main" id="{0EF49CE4-2F60-4EC8-079D-BB4EC1CE2648}"/>
                </a:ext>
              </a:extLst>
            </p:cNvPr>
            <p:cNvSpPr/>
            <p:nvPr/>
          </p:nvSpPr>
          <p:spPr>
            <a:xfrm>
              <a:off x="3336513" y="1634518"/>
              <a:ext cx="196011" cy="196011"/>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E39C2D"/>
            </a:solidFill>
          </p:spPr>
          <p:txBody>
            <a:bodyPr wrap="square" lIns="0" tIns="0" rIns="0" bIns="0" rtlCol="0"/>
            <a:lstStyle/>
            <a:p>
              <a:endParaRPr/>
            </a:p>
          </p:txBody>
        </p:sp>
        <p:sp>
          <p:nvSpPr>
            <p:cNvPr id="21" name="object 11">
              <a:extLst>
                <a:ext uri="{FF2B5EF4-FFF2-40B4-BE49-F238E27FC236}">
                  <a16:creationId xmlns:a16="http://schemas.microsoft.com/office/drawing/2014/main" id="{F8453957-74C5-88E0-2043-8023B3098F8B}"/>
                </a:ext>
              </a:extLst>
            </p:cNvPr>
            <p:cNvSpPr/>
            <p:nvPr/>
          </p:nvSpPr>
          <p:spPr>
            <a:xfrm>
              <a:off x="3387498" y="1732435"/>
              <a:ext cx="95755"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22" name="object 12">
              <a:extLst>
                <a:ext uri="{FF2B5EF4-FFF2-40B4-BE49-F238E27FC236}">
                  <a16:creationId xmlns:a16="http://schemas.microsoft.com/office/drawing/2014/main" id="{22F00878-A775-6067-B960-2354B6033EF4}"/>
                </a:ext>
              </a:extLst>
            </p:cNvPr>
            <p:cNvSpPr/>
            <p:nvPr/>
          </p:nvSpPr>
          <p:spPr>
            <a:xfrm>
              <a:off x="3446610" y="1692485"/>
              <a:ext cx="40002" cy="80004"/>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1462866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82FD3DAF-D023-A9E1-B5C2-9C51802CEC38}"/>
              </a:ext>
            </a:extLst>
          </p:cNvPr>
          <p:cNvSpPr/>
          <p:nvPr/>
        </p:nvSpPr>
        <p:spPr>
          <a:xfrm flipV="1">
            <a:off x="197181" y="992405"/>
            <a:ext cx="8749637" cy="3973957"/>
          </a:xfrm>
          <a:prstGeom prst="snip1Rect">
            <a:avLst>
              <a:gd name="adj" fmla="val 12553"/>
            </a:avLst>
          </a:prstGeom>
          <a:solidFill>
            <a:srgbClr val="EFF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Slide Number Placeholder 1">
            <a:extLst>
              <a:ext uri="{FF2B5EF4-FFF2-40B4-BE49-F238E27FC236}">
                <a16:creationId xmlns:a16="http://schemas.microsoft.com/office/drawing/2014/main" id="{26F90AD7-2CBE-FE04-B7F2-E750ABDF5884}"/>
              </a:ext>
            </a:extLst>
          </p:cNvPr>
          <p:cNvSpPr>
            <a:spLocks noGrp="1"/>
          </p:cNvSpPr>
          <p:nvPr>
            <p:ph type="sldNum" sz="quarter" idx="10"/>
          </p:nvPr>
        </p:nvSpPr>
        <p:spPr>
          <a:xfrm>
            <a:off x="6793477" y="4842371"/>
            <a:ext cx="2057400" cy="273844"/>
          </a:xfrm>
        </p:spPr>
        <p:txBody>
          <a:bodyPr/>
          <a:lstStyle/>
          <a:p>
            <a:fld id="{802A16F9-4D44-47C7-BF06-FFE7750A8ED4}" type="slidenum">
              <a:rPr lang="en-NZ" altLang="en-US" smtClean="0"/>
              <a:pPr/>
              <a:t>36</a:t>
            </a:fld>
            <a:endParaRPr lang="en-NZ" altLang="en-US"/>
          </a:p>
        </p:txBody>
      </p:sp>
      <p:sp>
        <p:nvSpPr>
          <p:cNvPr id="3" name="Text Placeholder 2">
            <a:extLst>
              <a:ext uri="{FF2B5EF4-FFF2-40B4-BE49-F238E27FC236}">
                <a16:creationId xmlns:a16="http://schemas.microsoft.com/office/drawing/2014/main" id="{2644035E-12C8-89DA-6D18-F8AEED189440}"/>
              </a:ext>
            </a:extLst>
          </p:cNvPr>
          <p:cNvSpPr>
            <a:spLocks noGrp="1"/>
          </p:cNvSpPr>
          <p:nvPr>
            <p:ph type="body" sz="quarter" idx="13"/>
          </p:nvPr>
        </p:nvSpPr>
        <p:spPr>
          <a:xfrm>
            <a:off x="486540" y="309915"/>
            <a:ext cx="4239255" cy="481457"/>
          </a:xfrm>
        </p:spPr>
        <p:txBody>
          <a:bodyPr/>
          <a:lstStyle/>
          <a:p>
            <a:r>
              <a:rPr lang="en-NZ"/>
              <a:t>Survey – Inform our work</a:t>
            </a:r>
          </a:p>
        </p:txBody>
      </p:sp>
      <p:sp>
        <p:nvSpPr>
          <p:cNvPr id="16" name="Oval 15">
            <a:extLst>
              <a:ext uri="{FF2B5EF4-FFF2-40B4-BE49-F238E27FC236}">
                <a16:creationId xmlns:a16="http://schemas.microsoft.com/office/drawing/2014/main" id="{0DBCCC1E-8730-99B6-EDA2-619FB03D3FD2}"/>
              </a:ext>
            </a:extLst>
          </p:cNvPr>
          <p:cNvSpPr/>
          <p:nvPr/>
        </p:nvSpPr>
        <p:spPr bwMode="auto">
          <a:xfrm>
            <a:off x="4479311" y="1103757"/>
            <a:ext cx="3627263" cy="3627263"/>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 name="Content Placeholder 3">
            <a:extLst>
              <a:ext uri="{FF2B5EF4-FFF2-40B4-BE49-F238E27FC236}">
                <a16:creationId xmlns:a16="http://schemas.microsoft.com/office/drawing/2014/main" id="{A7F51DAA-49B0-78CD-C89D-AB3468C83844}"/>
              </a:ext>
            </a:extLst>
          </p:cNvPr>
          <p:cNvSpPr>
            <a:spLocks noGrp="1"/>
          </p:cNvSpPr>
          <p:nvPr>
            <p:ph idx="1"/>
          </p:nvPr>
        </p:nvSpPr>
        <p:spPr>
          <a:xfrm>
            <a:off x="760057" y="2481960"/>
            <a:ext cx="3080053" cy="1038180"/>
          </a:xfrm>
        </p:spPr>
        <p:txBody>
          <a:bodyPr/>
          <a:lstStyle/>
          <a:p>
            <a:pPr marL="0" indent="0">
              <a:buNone/>
            </a:pPr>
            <a:r>
              <a:rPr lang="en-NZ" sz="1800">
                <a:latin typeface="Roboto Light" panose="02000000000000000000" pitchFamily="2" charset="0"/>
                <a:ea typeface="Roboto Light" panose="02000000000000000000" pitchFamily="2" charset="0"/>
                <a:cs typeface="Roboto Light" panose="02000000000000000000" pitchFamily="2" charset="0"/>
              </a:rPr>
              <a:t>Your input can help shape this standard.</a:t>
            </a:r>
          </a:p>
        </p:txBody>
      </p:sp>
      <p:sp>
        <p:nvSpPr>
          <p:cNvPr id="15" name="Content Placeholder 3">
            <a:extLst>
              <a:ext uri="{FF2B5EF4-FFF2-40B4-BE49-F238E27FC236}">
                <a16:creationId xmlns:a16="http://schemas.microsoft.com/office/drawing/2014/main" id="{ECEB5CA7-1FE3-0DC5-9719-7D6B5ADE0F5F}"/>
              </a:ext>
            </a:extLst>
          </p:cNvPr>
          <p:cNvSpPr txBox="1">
            <a:spLocks/>
          </p:cNvSpPr>
          <p:nvPr/>
        </p:nvSpPr>
        <p:spPr>
          <a:xfrm>
            <a:off x="5063099" y="1897096"/>
            <a:ext cx="2759078" cy="180668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2400" kern="0">
                <a:solidFill>
                  <a:schemeClr val="bg1"/>
                </a:solidFill>
                <a:latin typeface="Roboto Light" panose="02000000000000000000" pitchFamily="2" charset="0"/>
                <a:ea typeface="Roboto Light" panose="02000000000000000000" pitchFamily="2" charset="0"/>
                <a:cs typeface="Roboto Light" panose="02000000000000000000" pitchFamily="2" charset="0"/>
              </a:rPr>
              <a:t>What areas do you consider require specific ethical requirements in the standard?</a:t>
            </a:r>
          </a:p>
        </p:txBody>
      </p:sp>
      <p:pic>
        <p:nvPicPr>
          <p:cNvPr id="18" name="Picture 17" descr="Icon&#10;&#10;Description automatically generated with low confidence">
            <a:extLst>
              <a:ext uri="{FF2B5EF4-FFF2-40B4-BE49-F238E27FC236}">
                <a16:creationId xmlns:a16="http://schemas.microsoft.com/office/drawing/2014/main" id="{B2916A00-4632-4775-F681-C2ABBDD0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59" y="4806014"/>
            <a:ext cx="1055495" cy="309090"/>
          </a:xfrm>
          <a:prstGeom prst="rect">
            <a:avLst/>
          </a:prstGeom>
        </p:spPr>
      </p:pic>
    </p:spTree>
    <p:extLst>
      <p:ext uri="{BB962C8B-B14F-4D97-AF65-F5344CB8AC3E}">
        <p14:creationId xmlns:p14="http://schemas.microsoft.com/office/powerpoint/2010/main" val="1833377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E76F00C-3341-43D0-9D01-56F590815A97}"/>
              </a:ext>
            </a:extLst>
          </p:cNvPr>
          <p:cNvSpPr txBox="1"/>
          <p:nvPr/>
        </p:nvSpPr>
        <p:spPr>
          <a:xfrm>
            <a:off x="4390373" y="4303366"/>
            <a:ext cx="2004075" cy="523220"/>
          </a:xfrm>
          <a:prstGeom prst="rect">
            <a:avLst/>
          </a:prstGeom>
        </p:spPr>
        <p:txBody>
          <a:bodyPr wrap="none" rtlCol="0">
            <a:spAutoFit/>
          </a:bodyPr>
          <a:lstStyle/>
          <a:p>
            <a:pPr algn="l"/>
            <a:r>
              <a:rPr lang="en-NZ" sz="2800" kern="0">
                <a:solidFill>
                  <a:schemeClr val="bg1"/>
                </a:solidFill>
              </a:rPr>
              <a:t>Questions?</a:t>
            </a:r>
          </a:p>
        </p:txBody>
      </p:sp>
      <p:grpSp>
        <p:nvGrpSpPr>
          <p:cNvPr id="15" name="Group 14">
            <a:extLst>
              <a:ext uri="{FF2B5EF4-FFF2-40B4-BE49-F238E27FC236}">
                <a16:creationId xmlns:a16="http://schemas.microsoft.com/office/drawing/2014/main" id="{76904B1C-B66D-7847-B0AD-FB77AAED9DB0}"/>
              </a:ext>
            </a:extLst>
          </p:cNvPr>
          <p:cNvGrpSpPr/>
          <p:nvPr/>
        </p:nvGrpSpPr>
        <p:grpSpPr>
          <a:xfrm>
            <a:off x="364382" y="1045271"/>
            <a:ext cx="6095379" cy="3601611"/>
            <a:chOff x="1015351" y="991989"/>
            <a:chExt cx="6720984" cy="3879565"/>
          </a:xfrm>
        </p:grpSpPr>
        <p:sp>
          <p:nvSpPr>
            <p:cNvPr id="29" name="Oval 28">
              <a:extLst>
                <a:ext uri="{FF2B5EF4-FFF2-40B4-BE49-F238E27FC236}">
                  <a16:creationId xmlns:a16="http://schemas.microsoft.com/office/drawing/2014/main" id="{28BA6A81-78F6-9149-9B46-79CD412D7942}"/>
                </a:ext>
              </a:extLst>
            </p:cNvPr>
            <p:cNvSpPr/>
            <p:nvPr/>
          </p:nvSpPr>
          <p:spPr bwMode="auto">
            <a:xfrm>
              <a:off x="1015351" y="3747946"/>
              <a:ext cx="1133683" cy="1123608"/>
            </a:xfrm>
            <a:prstGeom prst="ellipse">
              <a:avLst/>
            </a:prstGeom>
            <a:solidFill>
              <a:schemeClr val="accent5">
                <a:lumMod val="65000"/>
              </a:schemeClr>
            </a:solidFill>
            <a:ln w="12700" cap="flat" cmpd="sng" algn="ctr">
              <a:solidFill>
                <a:schemeClr val="accent5">
                  <a:lumMod val="6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F330E0B6-0B25-5B48-B271-C7132E7580D1}"/>
                </a:ext>
              </a:extLst>
            </p:cNvPr>
            <p:cNvSpPr txBox="1"/>
            <p:nvPr/>
          </p:nvSpPr>
          <p:spPr>
            <a:xfrm>
              <a:off x="2196530" y="4127409"/>
              <a:ext cx="2648111" cy="364682"/>
            </a:xfrm>
            <a:prstGeom prst="rect">
              <a:avLst/>
            </a:prstGeom>
          </p:spPr>
          <p:txBody>
            <a:bodyPr wrap="none" rtlCol="0">
              <a:spAutoFit/>
            </a:bodyPr>
            <a:lstStyle/>
            <a:p>
              <a:r>
                <a:rPr lang="en-GB" sz="1600">
                  <a:solidFill>
                    <a:schemeClr val="tx2"/>
                  </a:solidFill>
                  <a:hlinkClick r:id="rId3"/>
                </a:rPr>
                <a:t>assurance@xrb.govt.nz </a:t>
              </a:r>
              <a:endParaRPr lang="en-NZ" sz="1600" kern="0">
                <a:solidFill>
                  <a:schemeClr val="tx2"/>
                </a:solidFill>
              </a:endParaRPr>
            </a:p>
          </p:txBody>
        </p:sp>
        <p:sp>
          <p:nvSpPr>
            <p:cNvPr id="31" name="Rectangle 30">
              <a:extLst>
                <a:ext uri="{FF2B5EF4-FFF2-40B4-BE49-F238E27FC236}">
                  <a16:creationId xmlns:a16="http://schemas.microsoft.com/office/drawing/2014/main" id="{A3D1BE06-918F-1842-96D7-2C62C3C470B4}"/>
                </a:ext>
              </a:extLst>
            </p:cNvPr>
            <p:cNvSpPr/>
            <p:nvPr/>
          </p:nvSpPr>
          <p:spPr>
            <a:xfrm>
              <a:off x="2196529" y="2750745"/>
              <a:ext cx="4572001" cy="369332"/>
            </a:xfrm>
            <a:prstGeom prst="rect">
              <a:avLst/>
            </a:prstGeom>
          </p:spPr>
          <p:txBody>
            <a:bodyPr>
              <a:spAutoFit/>
            </a:bodyPr>
            <a:lstStyle/>
            <a:p>
              <a:r>
                <a:rPr lang="en-NZ" sz="1600" kern="0">
                  <a:solidFill>
                    <a:schemeClr val="tx2"/>
                  </a:solidFill>
                  <a:hlinkClick r:id="rId4"/>
                </a:rPr>
                <a:t>https://www.xrb.govt.nz/sign-up/</a:t>
              </a:r>
              <a:endParaRPr lang="en-NZ" sz="1600">
                <a:solidFill>
                  <a:schemeClr val="tx2"/>
                </a:solidFill>
              </a:endParaRPr>
            </a:p>
          </p:txBody>
        </p:sp>
        <p:sp>
          <p:nvSpPr>
            <p:cNvPr id="32" name="TextBox 31">
              <a:extLst>
                <a:ext uri="{FF2B5EF4-FFF2-40B4-BE49-F238E27FC236}">
                  <a16:creationId xmlns:a16="http://schemas.microsoft.com/office/drawing/2014/main" id="{B68D8A73-962B-2044-931C-8287F46809FA}"/>
                </a:ext>
              </a:extLst>
            </p:cNvPr>
            <p:cNvSpPr txBox="1"/>
            <p:nvPr/>
          </p:nvSpPr>
          <p:spPr>
            <a:xfrm>
              <a:off x="1117383" y="4008602"/>
              <a:ext cx="981331" cy="629905"/>
            </a:xfrm>
            <a:prstGeom prst="rect">
              <a:avLst/>
            </a:prstGeom>
          </p:spPr>
          <p:txBody>
            <a:bodyPr wrap="none" rtlCol="0">
              <a:spAutoFit/>
            </a:bodyPr>
            <a:lstStyle/>
            <a:p>
              <a:pPr algn="ctr"/>
              <a:r>
                <a:rPr lang="en-NZ" sz="1600" b="1" kern="0">
                  <a:solidFill>
                    <a:schemeClr val="bg1"/>
                  </a:solidFill>
                  <a:latin typeface="+mn-lt"/>
                </a:rPr>
                <a:t>Contact </a:t>
              </a:r>
            </a:p>
            <a:p>
              <a:pPr algn="ctr"/>
              <a:r>
                <a:rPr lang="en-NZ" sz="1600" b="1" kern="0">
                  <a:solidFill>
                    <a:schemeClr val="bg1"/>
                  </a:solidFill>
                  <a:latin typeface="+mn-lt"/>
                </a:rPr>
                <a:t>us </a:t>
              </a:r>
            </a:p>
          </p:txBody>
        </p:sp>
        <p:sp>
          <p:nvSpPr>
            <p:cNvPr id="33" name="TextBox 32">
              <a:extLst>
                <a:ext uri="{FF2B5EF4-FFF2-40B4-BE49-F238E27FC236}">
                  <a16:creationId xmlns:a16="http://schemas.microsoft.com/office/drawing/2014/main" id="{7D8BAF4C-5555-0348-9DB4-88158D4EB3BF}"/>
                </a:ext>
              </a:extLst>
            </p:cNvPr>
            <p:cNvSpPr txBox="1"/>
            <p:nvPr/>
          </p:nvSpPr>
          <p:spPr>
            <a:xfrm>
              <a:off x="6260814" y="2372145"/>
              <a:ext cx="963725" cy="338554"/>
            </a:xfrm>
            <a:prstGeom prst="rect">
              <a:avLst/>
            </a:prstGeom>
          </p:spPr>
          <p:txBody>
            <a:bodyPr wrap="none" rtlCol="0">
              <a:spAutoFit/>
            </a:bodyPr>
            <a:lstStyle/>
            <a:p>
              <a:pPr algn="l"/>
              <a:r>
                <a:rPr lang="en-NZ" sz="1600" b="1" kern="0">
                  <a:solidFill>
                    <a:schemeClr val="bg1"/>
                  </a:solidFill>
                  <a:latin typeface="+mn-lt"/>
                </a:rPr>
                <a:t>Discover </a:t>
              </a:r>
            </a:p>
          </p:txBody>
        </p:sp>
        <p:sp>
          <p:nvSpPr>
            <p:cNvPr id="34" name="Oval 33">
              <a:extLst>
                <a:ext uri="{FF2B5EF4-FFF2-40B4-BE49-F238E27FC236}">
                  <a16:creationId xmlns:a16="http://schemas.microsoft.com/office/drawing/2014/main" id="{341488E1-8CCA-A04A-872B-6113FD084C34}"/>
                </a:ext>
              </a:extLst>
            </p:cNvPr>
            <p:cNvSpPr/>
            <p:nvPr/>
          </p:nvSpPr>
          <p:spPr bwMode="auto">
            <a:xfrm>
              <a:off x="1037995" y="2401451"/>
              <a:ext cx="1088394" cy="1067918"/>
            </a:xfrm>
            <a:prstGeom prst="ellipse">
              <a:avLst/>
            </a:prstGeom>
            <a:solidFill>
              <a:schemeClr val="accent4">
                <a:lumMod val="50000"/>
              </a:schemeClr>
            </a:solidFill>
            <a:ln w="12700" cap="flat" cmpd="sng" algn="ctr">
              <a:solidFill>
                <a:schemeClr val="accent4">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a16="http://schemas.microsoft.com/office/drawing/2014/main" id="{6975DC89-6AE1-9D45-8716-AF975F5E6F0E}"/>
                </a:ext>
              </a:extLst>
            </p:cNvPr>
            <p:cNvSpPr/>
            <p:nvPr/>
          </p:nvSpPr>
          <p:spPr bwMode="auto">
            <a:xfrm>
              <a:off x="1037995" y="991989"/>
              <a:ext cx="1088394" cy="1067918"/>
            </a:xfrm>
            <a:prstGeom prst="ellipse">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BF2D1818-3580-7546-BCEF-17AFE7122D2B}"/>
                </a:ext>
              </a:extLst>
            </p:cNvPr>
            <p:cNvSpPr txBox="1"/>
            <p:nvPr/>
          </p:nvSpPr>
          <p:spPr>
            <a:xfrm>
              <a:off x="1199162" y="1276962"/>
              <a:ext cx="892955" cy="430989"/>
            </a:xfrm>
            <a:prstGeom prst="rect">
              <a:avLst/>
            </a:prstGeom>
          </p:spPr>
          <p:txBody>
            <a:bodyPr wrap="none" rtlCol="0">
              <a:spAutoFit/>
            </a:bodyPr>
            <a:lstStyle/>
            <a:p>
              <a:pPr algn="l"/>
              <a:r>
                <a:rPr lang="en-NZ" sz="1600" b="1" kern="0">
                  <a:solidFill>
                    <a:schemeClr val="bg1"/>
                  </a:solidFill>
                  <a:latin typeface="+mn-lt"/>
                </a:rPr>
                <a:t>Follow</a:t>
              </a:r>
              <a:r>
                <a:rPr lang="en-NZ" sz="2000" b="1" kern="0">
                  <a:solidFill>
                    <a:schemeClr val="bg1"/>
                  </a:solidFill>
                  <a:latin typeface="+mn-lt"/>
                </a:rPr>
                <a:t> </a:t>
              </a:r>
            </a:p>
          </p:txBody>
        </p:sp>
        <p:sp>
          <p:nvSpPr>
            <p:cNvPr id="37" name="TextBox 36">
              <a:extLst>
                <a:ext uri="{FF2B5EF4-FFF2-40B4-BE49-F238E27FC236}">
                  <a16:creationId xmlns:a16="http://schemas.microsoft.com/office/drawing/2014/main" id="{C39F3410-C75F-B442-AED4-AEE8DF4527F0}"/>
                </a:ext>
              </a:extLst>
            </p:cNvPr>
            <p:cNvSpPr txBox="1"/>
            <p:nvPr/>
          </p:nvSpPr>
          <p:spPr>
            <a:xfrm>
              <a:off x="1037995" y="2689088"/>
              <a:ext cx="1175760" cy="430989"/>
            </a:xfrm>
            <a:prstGeom prst="rect">
              <a:avLst/>
            </a:prstGeom>
          </p:spPr>
          <p:txBody>
            <a:bodyPr wrap="none" rtlCol="0">
              <a:spAutoFit/>
            </a:bodyPr>
            <a:lstStyle/>
            <a:p>
              <a:pPr algn="l"/>
              <a:r>
                <a:rPr lang="en-NZ" sz="1600" b="1" kern="0">
                  <a:solidFill>
                    <a:schemeClr val="bg1"/>
                  </a:solidFill>
                  <a:latin typeface="+mn-lt"/>
                </a:rPr>
                <a:t>Subscribe</a:t>
              </a:r>
              <a:r>
                <a:rPr lang="en-NZ" sz="2000" b="1" kern="0">
                  <a:solidFill>
                    <a:schemeClr val="bg1"/>
                  </a:solidFill>
                  <a:latin typeface="+mn-lt"/>
                </a:rPr>
                <a:t> </a:t>
              </a:r>
            </a:p>
          </p:txBody>
        </p:sp>
        <p:sp>
          <p:nvSpPr>
            <p:cNvPr id="38" name="Rectangle 37">
              <a:extLst>
                <a:ext uri="{FF2B5EF4-FFF2-40B4-BE49-F238E27FC236}">
                  <a16:creationId xmlns:a16="http://schemas.microsoft.com/office/drawing/2014/main" id="{B432239B-E14D-8545-92BD-C9A758C88784}"/>
                </a:ext>
              </a:extLst>
            </p:cNvPr>
            <p:cNvSpPr/>
            <p:nvPr/>
          </p:nvSpPr>
          <p:spPr>
            <a:xfrm>
              <a:off x="3164333" y="1119954"/>
              <a:ext cx="4572002" cy="795671"/>
            </a:xfrm>
            <a:prstGeom prst="rect">
              <a:avLst/>
            </a:prstGeom>
          </p:spPr>
          <p:txBody>
            <a:bodyPr>
              <a:spAutoFit/>
            </a:bodyPr>
            <a:lstStyle/>
            <a:p>
              <a:r>
                <a:rPr lang="en-NZ" sz="1400">
                  <a:solidFill>
                    <a:schemeClr val="tx2"/>
                  </a:solidFill>
                  <a:hlinkClick r:id="" action="ppaction://noaction">
                    <a:extLst>
                      <a:ext uri="{A12FA001-AC4F-418D-AE19-62706E023703}">
                        <ahyp:hlinkClr xmlns:ahyp="http://schemas.microsoft.com/office/drawing/2018/hyperlinkcolor" val="tx"/>
                      </a:ext>
                    </a:extLst>
                  </a:hlinkClick>
                </a:rPr>
                <a:t>linkedin.com/</a:t>
              </a:r>
            </a:p>
            <a:p>
              <a:r>
                <a:rPr lang="en-NZ" sz="1400">
                  <a:solidFill>
                    <a:schemeClr val="tx2"/>
                  </a:solidFill>
                  <a:hlinkClick r:id="" action="ppaction://noaction">
                    <a:extLst>
                      <a:ext uri="{A12FA001-AC4F-418D-AE19-62706E023703}">
                        <ahyp:hlinkClr xmlns:ahyp="http://schemas.microsoft.com/office/drawing/2018/hyperlinkcolor" val="tx"/>
                      </a:ext>
                    </a:extLst>
                  </a:hlinkClick>
                </a:rPr>
                <a:t>company/</a:t>
              </a:r>
            </a:p>
            <a:p>
              <a:r>
                <a:rPr lang="en-NZ" sz="1400">
                  <a:solidFill>
                    <a:schemeClr val="tx2"/>
                  </a:solidFill>
                  <a:hlinkClick r:id="" action="ppaction://noaction">
                    <a:extLst>
                      <a:ext uri="{A12FA001-AC4F-418D-AE19-62706E023703}">
                        <ahyp:hlinkClr xmlns:ahyp="http://schemas.microsoft.com/office/drawing/2018/hyperlinkcolor" val="tx"/>
                      </a:ext>
                    </a:extLst>
                  </a:hlinkClick>
                </a:rPr>
                <a:t>external-reporting-board</a:t>
              </a:r>
              <a:endParaRPr lang="en-NZ" sz="1400">
                <a:solidFill>
                  <a:schemeClr val="tx2"/>
                </a:solidFill>
              </a:endParaRPr>
            </a:p>
          </p:txBody>
        </p:sp>
      </p:grpSp>
      <p:pic>
        <p:nvPicPr>
          <p:cNvPr id="28" name="Picture 27" descr="Qr code&#10;&#10;Description automatically generated">
            <a:extLst>
              <a:ext uri="{FF2B5EF4-FFF2-40B4-BE49-F238E27FC236}">
                <a16:creationId xmlns:a16="http://schemas.microsoft.com/office/drawing/2014/main" id="{AD97D7AA-A04C-7C4A-BD54-0925E907CF27}"/>
              </a:ext>
            </a:extLst>
          </p:cNvPr>
          <p:cNvPicPr>
            <a:picLocks noChangeAspect="1"/>
          </p:cNvPicPr>
          <p:nvPr/>
        </p:nvPicPr>
        <p:blipFill rotWithShape="1">
          <a:blip r:embed="rId5">
            <a:extLst>
              <a:ext uri="{28A0092B-C50C-407E-A947-70E740481C1C}">
                <a14:useLocalDpi xmlns:a14="http://schemas.microsoft.com/office/drawing/2010/main" val="0"/>
              </a:ext>
            </a:extLst>
          </a:blip>
          <a:srcRect l="7594" t="8069" r="7685" b="8368"/>
          <a:stretch/>
        </p:blipFill>
        <p:spPr>
          <a:xfrm>
            <a:off x="1518167" y="1126746"/>
            <a:ext cx="839923" cy="828460"/>
          </a:xfrm>
          <a:prstGeom prst="rect">
            <a:avLst/>
          </a:prstGeom>
        </p:spPr>
      </p:pic>
    </p:spTree>
    <p:extLst>
      <p:ext uri="{BB962C8B-B14F-4D97-AF65-F5344CB8AC3E}">
        <p14:creationId xmlns:p14="http://schemas.microsoft.com/office/powerpoint/2010/main" val="368038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a:xfrm>
            <a:off x="6881377" y="4874715"/>
            <a:ext cx="2057400" cy="273844"/>
          </a:xfrm>
        </p:spPr>
        <p:txBody>
          <a:bodyPr/>
          <a:lstStyle/>
          <a:p>
            <a:fld id="{802A16F9-4D44-47C7-BF06-FFE7750A8ED4}" type="slidenum">
              <a:rPr lang="en-NZ" altLang="en-US" smtClean="0"/>
              <a:pPr/>
              <a:t>4</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484189" y="177172"/>
            <a:ext cx="5431089" cy="481457"/>
          </a:xfrm>
        </p:spPr>
        <p:txBody>
          <a:bodyPr>
            <a:noAutofit/>
          </a:bodyPr>
          <a:lstStyle/>
          <a:p>
            <a:r>
              <a:rPr lang="en-US" sz="1600">
                <a:solidFill>
                  <a:schemeClr val="tx1">
                    <a:lumMod val="75000"/>
                    <a:lumOff val="25000"/>
                  </a:schemeClr>
                </a:solidFill>
                <a:latin typeface="Roboto" panose="02000000000000000000" pitchFamily="2" charset="0"/>
                <a:ea typeface="Roboto" panose="02000000000000000000" pitchFamily="2" charset="0"/>
              </a:rPr>
              <a:t>What are [draft] Aotearoa New Zealand</a:t>
            </a:r>
            <a:br>
              <a:rPr lang="en-US" sz="1600">
                <a:solidFill>
                  <a:schemeClr val="tx1">
                    <a:lumMod val="75000"/>
                    <a:lumOff val="25000"/>
                  </a:schemeClr>
                </a:solidFill>
                <a:latin typeface="Roboto" panose="02000000000000000000" pitchFamily="2" charset="0"/>
                <a:ea typeface="Roboto" panose="02000000000000000000" pitchFamily="2" charset="0"/>
              </a:rPr>
            </a:br>
            <a:r>
              <a:rPr lang="en-US" sz="1600">
                <a:solidFill>
                  <a:schemeClr val="tx1">
                    <a:lumMod val="75000"/>
                    <a:lumOff val="25000"/>
                  </a:schemeClr>
                </a:solidFill>
                <a:latin typeface="Roboto" panose="02000000000000000000" pitchFamily="2" charset="0"/>
                <a:ea typeface="Roboto" panose="02000000000000000000" pitchFamily="2" charset="0"/>
              </a:rPr>
              <a:t>Climate Standards?</a:t>
            </a:r>
          </a:p>
        </p:txBody>
      </p:sp>
      <p:sp>
        <p:nvSpPr>
          <p:cNvPr id="16" name="object 39">
            <a:extLst>
              <a:ext uri="{FF2B5EF4-FFF2-40B4-BE49-F238E27FC236}">
                <a16:creationId xmlns:a16="http://schemas.microsoft.com/office/drawing/2014/main" id="{22AC7A61-B5BB-4211-81B6-01B073C4EF05}"/>
              </a:ext>
            </a:extLst>
          </p:cNvPr>
          <p:cNvSpPr txBox="1">
            <a:spLocks/>
          </p:cNvSpPr>
          <p:nvPr/>
        </p:nvSpPr>
        <p:spPr>
          <a:xfrm>
            <a:off x="10087664" y="7149520"/>
            <a:ext cx="154940" cy="294953"/>
          </a:xfrm>
          <a:prstGeom prst="rect">
            <a:avLst/>
          </a:prstGeom>
        </p:spPr>
        <p:txBody>
          <a:bodyPr vert="horz" wrap="square" lIns="0" tIns="17780" rIns="0" bIns="0"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8099">
              <a:spcBef>
                <a:spcPts val="140"/>
              </a:spcBef>
            </a:pPr>
            <a:fld id="{81D60167-4931-47E6-BA6A-407CBD079E47}" type="slidenum">
              <a:rPr lang="en-NZ"/>
              <a:pPr marL="38099">
                <a:spcBef>
                  <a:spcPts val="140"/>
                </a:spcBef>
              </a:pPr>
              <a:t>4</a:t>
            </a:fld>
            <a:endParaRPr lang="en-NZ"/>
          </a:p>
        </p:txBody>
      </p:sp>
      <p:sp>
        <p:nvSpPr>
          <p:cNvPr id="28" name="Rectangle: Rounded Corners 27">
            <a:extLst>
              <a:ext uri="{FF2B5EF4-FFF2-40B4-BE49-F238E27FC236}">
                <a16:creationId xmlns:a16="http://schemas.microsoft.com/office/drawing/2014/main" id="{EA8DA72F-8DF1-488C-99E4-9154FBF46E33}"/>
              </a:ext>
            </a:extLst>
          </p:cNvPr>
          <p:cNvSpPr/>
          <p:nvPr/>
        </p:nvSpPr>
        <p:spPr>
          <a:xfrm>
            <a:off x="1226017" y="1265038"/>
            <a:ext cx="6479589" cy="1107271"/>
          </a:xfrm>
          <a:prstGeom prst="roundRect">
            <a:avLst/>
          </a:prstGeom>
          <a:solidFill>
            <a:srgbClr val="7C9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extBox 28">
            <a:extLst>
              <a:ext uri="{FF2B5EF4-FFF2-40B4-BE49-F238E27FC236}">
                <a16:creationId xmlns:a16="http://schemas.microsoft.com/office/drawing/2014/main" id="{10E989A7-C4E1-4954-BFB3-BC3DFCE19B18}"/>
              </a:ext>
            </a:extLst>
          </p:cNvPr>
          <p:cNvSpPr txBox="1"/>
          <p:nvPr/>
        </p:nvSpPr>
        <p:spPr>
          <a:xfrm>
            <a:off x="2139836" y="1495507"/>
            <a:ext cx="4514965" cy="646331"/>
          </a:xfrm>
          <a:prstGeom prst="rect">
            <a:avLst/>
          </a:prstGeom>
          <a:noFill/>
        </p:spPr>
        <p:txBody>
          <a:bodyPr wrap="square" rtlCol="0">
            <a:spAutoFit/>
          </a:bodyPr>
          <a:lstStyle/>
          <a:p>
            <a:pPr algn="ctr"/>
            <a:r>
              <a:rPr lang="en-NZ">
                <a:solidFill>
                  <a:schemeClr val="bg1"/>
                </a:solidFill>
                <a:latin typeface="Roboto Light" panose="02000000000000000000" pitchFamily="2" charset="0"/>
                <a:ea typeface="Roboto Light" panose="02000000000000000000" pitchFamily="2" charset="0"/>
                <a:cs typeface="Roboto Light" panose="02000000000000000000" pitchFamily="2" charset="0"/>
              </a:rPr>
              <a:t>Climate-related disclosure framework: Aotearoa New Zealand Climate Standards</a:t>
            </a:r>
          </a:p>
        </p:txBody>
      </p:sp>
      <p:sp>
        <p:nvSpPr>
          <p:cNvPr id="30" name="Rectangle: Rounded Corners 29">
            <a:extLst>
              <a:ext uri="{FF2B5EF4-FFF2-40B4-BE49-F238E27FC236}">
                <a16:creationId xmlns:a16="http://schemas.microsoft.com/office/drawing/2014/main" id="{1BEC7B3F-4E64-411D-9CED-1D0F43BD7A56}"/>
              </a:ext>
            </a:extLst>
          </p:cNvPr>
          <p:cNvSpPr/>
          <p:nvPr/>
        </p:nvSpPr>
        <p:spPr>
          <a:xfrm>
            <a:off x="1226017" y="2680993"/>
            <a:ext cx="1968351" cy="1551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Rectangle: Rounded Corners 30">
            <a:extLst>
              <a:ext uri="{FF2B5EF4-FFF2-40B4-BE49-F238E27FC236}">
                <a16:creationId xmlns:a16="http://schemas.microsoft.com/office/drawing/2014/main" id="{C4EBF7D9-DA01-41F1-896D-2AEEC750BC52}"/>
              </a:ext>
            </a:extLst>
          </p:cNvPr>
          <p:cNvSpPr/>
          <p:nvPr/>
        </p:nvSpPr>
        <p:spPr>
          <a:xfrm>
            <a:off x="3481635" y="2680992"/>
            <a:ext cx="1968352" cy="15786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ectangle: Rounded Corners 31">
            <a:extLst>
              <a:ext uri="{FF2B5EF4-FFF2-40B4-BE49-F238E27FC236}">
                <a16:creationId xmlns:a16="http://schemas.microsoft.com/office/drawing/2014/main" id="{66E76AAF-CB45-4AE6-A11C-2FF23B0E0E4C}"/>
              </a:ext>
            </a:extLst>
          </p:cNvPr>
          <p:cNvSpPr/>
          <p:nvPr/>
        </p:nvSpPr>
        <p:spPr>
          <a:xfrm>
            <a:off x="5737254" y="2680993"/>
            <a:ext cx="1968352" cy="1551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D0F6A3FC-CC24-41B6-8BD9-CB676BDC2621}"/>
              </a:ext>
            </a:extLst>
          </p:cNvPr>
          <p:cNvSpPr txBox="1"/>
          <p:nvPr/>
        </p:nvSpPr>
        <p:spPr>
          <a:xfrm>
            <a:off x="1359401" y="2847078"/>
            <a:ext cx="1701583" cy="1015663"/>
          </a:xfrm>
          <a:prstGeom prst="rect">
            <a:avLst/>
          </a:prstGeom>
          <a:noFill/>
        </p:spPr>
        <p:txBody>
          <a:bodyPr wrap="square" rtlCol="0">
            <a:spAutoFit/>
          </a:bodyPr>
          <a:lstStyle/>
          <a:p>
            <a:pPr algn="l"/>
            <a:r>
              <a:rPr lang="en-NZ" sz="1200">
                <a:latin typeface="Roboto Light" panose="02000000000000000000" pitchFamily="2" charset="0"/>
                <a:ea typeface="Roboto Light" panose="02000000000000000000" pitchFamily="2" charset="0"/>
                <a:cs typeface="Roboto Light" panose="02000000000000000000" pitchFamily="2" charset="0"/>
              </a:rPr>
              <a:t>Aotearoa New Zealand Climate Standard 1: </a:t>
            </a:r>
          </a:p>
          <a:p>
            <a:pPr algn="l"/>
            <a:endParaRPr lang="en-NZ" sz="1200">
              <a:latin typeface="Roboto Light" panose="02000000000000000000" pitchFamily="2" charset="0"/>
              <a:ea typeface="Roboto Light" panose="02000000000000000000" pitchFamily="2" charset="0"/>
              <a:cs typeface="Roboto Light" panose="02000000000000000000" pitchFamily="2" charset="0"/>
            </a:endParaRPr>
          </a:p>
          <a:p>
            <a:pPr algn="l"/>
            <a:r>
              <a:rPr lang="en-NZ" sz="1200">
                <a:latin typeface="Roboto Light" panose="02000000000000000000" pitchFamily="2" charset="0"/>
                <a:ea typeface="Roboto Light" panose="02000000000000000000" pitchFamily="2" charset="0"/>
                <a:cs typeface="Roboto Light" panose="02000000000000000000" pitchFamily="2" charset="0"/>
              </a:rPr>
              <a:t>Climate-related Disclosures (NZ CS 1)</a:t>
            </a:r>
          </a:p>
        </p:txBody>
      </p:sp>
      <p:sp>
        <p:nvSpPr>
          <p:cNvPr id="34" name="TextBox 33">
            <a:extLst>
              <a:ext uri="{FF2B5EF4-FFF2-40B4-BE49-F238E27FC236}">
                <a16:creationId xmlns:a16="http://schemas.microsoft.com/office/drawing/2014/main" id="{A95C41CF-7F18-4534-B51A-8EF0060D2A0E}"/>
              </a:ext>
            </a:extLst>
          </p:cNvPr>
          <p:cNvSpPr txBox="1"/>
          <p:nvPr/>
        </p:nvSpPr>
        <p:spPr>
          <a:xfrm>
            <a:off x="3615019" y="2847078"/>
            <a:ext cx="1701583" cy="1384995"/>
          </a:xfrm>
          <a:prstGeom prst="rect">
            <a:avLst/>
          </a:prstGeom>
          <a:noFill/>
        </p:spPr>
        <p:txBody>
          <a:bodyPr wrap="square" rtlCol="0">
            <a:spAutoFit/>
          </a:bodyPr>
          <a:lstStyle/>
          <a:p>
            <a:pPr algn="l"/>
            <a:r>
              <a:rPr lang="en-NZ" sz="1200">
                <a:latin typeface="Roboto Light" panose="02000000000000000000" pitchFamily="2" charset="0"/>
                <a:ea typeface="Roboto Light" panose="02000000000000000000" pitchFamily="2" charset="0"/>
                <a:cs typeface="Roboto Light" panose="02000000000000000000" pitchFamily="2" charset="0"/>
              </a:rPr>
              <a:t>Aotearoa New Zealand Climate Standard 2:</a:t>
            </a:r>
          </a:p>
          <a:p>
            <a:pPr algn="l"/>
            <a:r>
              <a:rPr lang="en-NZ" sz="1200">
                <a:latin typeface="Roboto Light" panose="02000000000000000000" pitchFamily="2" charset="0"/>
                <a:ea typeface="Roboto Light" panose="02000000000000000000" pitchFamily="2" charset="0"/>
                <a:cs typeface="Roboto Light" panose="02000000000000000000" pitchFamily="2" charset="0"/>
              </a:rPr>
              <a:t> </a:t>
            </a:r>
          </a:p>
          <a:p>
            <a:pPr algn="l"/>
            <a:r>
              <a:rPr lang="en-NZ" sz="1200">
                <a:latin typeface="Roboto Light" panose="02000000000000000000" pitchFamily="2" charset="0"/>
                <a:ea typeface="Roboto Light" panose="02000000000000000000" pitchFamily="2" charset="0"/>
                <a:cs typeface="Roboto Light" panose="02000000000000000000" pitchFamily="2" charset="0"/>
              </a:rPr>
              <a:t>First-time Adoption of Aotearoa New Zealand Climate Standards </a:t>
            </a:r>
          </a:p>
          <a:p>
            <a:pPr algn="l"/>
            <a:r>
              <a:rPr lang="en-NZ" sz="1200">
                <a:latin typeface="Roboto Light" panose="02000000000000000000" pitchFamily="2" charset="0"/>
                <a:ea typeface="Roboto Light" panose="02000000000000000000" pitchFamily="2" charset="0"/>
                <a:cs typeface="Roboto Light" panose="02000000000000000000" pitchFamily="2" charset="0"/>
              </a:rPr>
              <a:t>(NZ CS 2)</a:t>
            </a:r>
          </a:p>
        </p:txBody>
      </p:sp>
      <p:sp>
        <p:nvSpPr>
          <p:cNvPr id="35" name="TextBox 34">
            <a:extLst>
              <a:ext uri="{FF2B5EF4-FFF2-40B4-BE49-F238E27FC236}">
                <a16:creationId xmlns:a16="http://schemas.microsoft.com/office/drawing/2014/main" id="{1DAC1C7C-B222-4E39-BF60-8037F9F526D4}"/>
              </a:ext>
            </a:extLst>
          </p:cNvPr>
          <p:cNvSpPr txBox="1"/>
          <p:nvPr/>
        </p:nvSpPr>
        <p:spPr>
          <a:xfrm>
            <a:off x="5737254" y="2836837"/>
            <a:ext cx="1968352" cy="1200329"/>
          </a:xfrm>
          <a:prstGeom prst="rect">
            <a:avLst/>
          </a:prstGeom>
          <a:noFill/>
        </p:spPr>
        <p:txBody>
          <a:bodyPr wrap="square" rtlCol="0">
            <a:spAutoFit/>
          </a:bodyPr>
          <a:lstStyle/>
          <a:p>
            <a:pPr algn="l"/>
            <a:r>
              <a:rPr lang="en-NZ" sz="1200">
                <a:latin typeface="Roboto Light" panose="02000000000000000000" pitchFamily="2" charset="0"/>
                <a:ea typeface="Roboto Light" panose="02000000000000000000" pitchFamily="2" charset="0"/>
                <a:cs typeface="Roboto Light" panose="02000000000000000000" pitchFamily="2" charset="0"/>
              </a:rPr>
              <a:t>Aotearoa New Zealand Climate Standard 3:</a:t>
            </a:r>
          </a:p>
          <a:p>
            <a:pPr algn="l"/>
            <a:endParaRPr lang="en-NZ" sz="1200">
              <a:latin typeface="Roboto Light" panose="02000000000000000000" pitchFamily="2" charset="0"/>
              <a:ea typeface="Roboto Light" panose="02000000000000000000" pitchFamily="2" charset="0"/>
              <a:cs typeface="Roboto Light" panose="02000000000000000000" pitchFamily="2" charset="0"/>
            </a:endParaRPr>
          </a:p>
          <a:p>
            <a:pPr algn="l"/>
            <a:r>
              <a:rPr lang="en-NZ" sz="1200">
                <a:latin typeface="Roboto Light" panose="02000000000000000000" pitchFamily="2" charset="0"/>
                <a:ea typeface="Roboto Light" panose="02000000000000000000" pitchFamily="2" charset="0"/>
                <a:cs typeface="Roboto Light" panose="02000000000000000000" pitchFamily="2" charset="0"/>
              </a:rPr>
              <a:t>General Requirements for Climate-related Disclosures (NZ CS 3)</a:t>
            </a:r>
          </a:p>
        </p:txBody>
      </p:sp>
    </p:spTree>
    <p:extLst>
      <p:ext uri="{BB962C8B-B14F-4D97-AF65-F5344CB8AC3E}">
        <p14:creationId xmlns:p14="http://schemas.microsoft.com/office/powerpoint/2010/main" val="401429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9BD289E-EC91-72A9-9981-AFDFB587473C}"/>
              </a:ext>
            </a:extLst>
          </p:cNvPr>
          <p:cNvSpPr/>
          <p:nvPr/>
        </p:nvSpPr>
        <p:spPr>
          <a:xfrm>
            <a:off x="1711922" y="2811781"/>
            <a:ext cx="5355089" cy="1546860"/>
          </a:xfrm>
          <a:custGeom>
            <a:avLst/>
            <a:gdLst/>
            <a:ahLst/>
            <a:cxnLst/>
            <a:rect l="l" t="t" r="r" b="b"/>
            <a:pathLst>
              <a:path w="5824855" h="6260465">
                <a:moveTo>
                  <a:pt x="5824804" y="0"/>
                </a:moveTo>
                <a:lnTo>
                  <a:pt x="0" y="0"/>
                </a:lnTo>
                <a:lnTo>
                  <a:pt x="0" y="6260287"/>
                </a:lnTo>
                <a:lnTo>
                  <a:pt x="5824804" y="6260287"/>
                </a:lnTo>
                <a:lnTo>
                  <a:pt x="5824804" y="0"/>
                </a:lnTo>
                <a:close/>
              </a:path>
            </a:pathLst>
          </a:custGeom>
          <a:solidFill>
            <a:srgbClr val="E8ECE3"/>
          </a:solidFill>
        </p:spPr>
        <p:txBody>
          <a:bodyPr wrap="square" lIns="0" tIns="0" rIns="0" bIns="0" rtlCol="0"/>
          <a:lstStyle/>
          <a:p>
            <a:pPr defTabSz="685800" eaLnBrk="1" fontAlgn="auto" hangingPunct="1">
              <a:spcBef>
                <a:spcPts val="0"/>
              </a:spcBef>
              <a:spcAft>
                <a:spcPts val="0"/>
              </a:spcAft>
              <a:defRPr/>
            </a:pPr>
            <a:endParaRPr lang="en-US" sz="1200">
              <a:solidFill>
                <a:srgbClr val="FFFFFF"/>
              </a:solidFill>
              <a:latin typeface="Roboto Light" panose="02000000000000000000" pitchFamily="2" charset="0"/>
              <a:ea typeface="Roboto Light" panose="02000000000000000000" pitchFamily="2" charset="0"/>
            </a:endParaRPr>
          </a:p>
        </p:txBody>
      </p:sp>
      <p:sp>
        <p:nvSpPr>
          <p:cNvPr id="9" name="Rectangle: Rounded Corners 8">
            <a:extLst>
              <a:ext uri="{FF2B5EF4-FFF2-40B4-BE49-F238E27FC236}">
                <a16:creationId xmlns:a16="http://schemas.microsoft.com/office/drawing/2014/main" id="{B01C2B6D-AEB4-4BA9-A8BF-BD408407701F}"/>
              </a:ext>
            </a:extLst>
          </p:cNvPr>
          <p:cNvSpPr/>
          <p:nvPr/>
        </p:nvSpPr>
        <p:spPr bwMode="auto">
          <a:xfrm>
            <a:off x="2027960" y="3258106"/>
            <a:ext cx="1447715" cy="644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Roboto" panose="02000000000000000000" pitchFamily="2" charset="0"/>
                <a:ea typeface="Roboto" panose="02000000000000000000" pitchFamily="2" charset="0"/>
              </a:rPr>
              <a:t>Defined term:</a:t>
            </a:r>
          </a:p>
          <a:p>
            <a:r>
              <a:rPr lang="en-GB" sz="1200">
                <a:solidFill>
                  <a:schemeClr val="tx1"/>
                </a:solidFill>
                <a:latin typeface="Roboto Light" panose="02000000000000000000" pitchFamily="2" charset="0"/>
                <a:ea typeface="Roboto Light" panose="02000000000000000000" pitchFamily="2" charset="0"/>
              </a:rPr>
              <a:t>gross emissions</a:t>
            </a:r>
            <a:endParaRPr lang="en-US" sz="1200">
              <a:solidFill>
                <a:schemeClr val="tx1"/>
              </a:solidFill>
              <a:latin typeface="Roboto Light" panose="02000000000000000000" pitchFamily="2" charset="0"/>
              <a:ea typeface="Roboto Light" panose="02000000000000000000" pitchFamily="2" charset="0"/>
            </a:endParaRPr>
          </a:p>
        </p:txBody>
      </p:sp>
      <p:sp>
        <p:nvSpPr>
          <p:cNvPr id="5" name="Text Placeholder 6">
            <a:extLst>
              <a:ext uri="{FF2B5EF4-FFF2-40B4-BE49-F238E27FC236}">
                <a16:creationId xmlns:a16="http://schemas.microsoft.com/office/drawing/2014/main" id="{606064B4-8515-4657-9E6B-919C51FFEBE6}"/>
              </a:ext>
            </a:extLst>
          </p:cNvPr>
          <p:cNvSpPr txBox="1">
            <a:spLocks/>
          </p:cNvSpPr>
          <p:nvPr/>
        </p:nvSpPr>
        <p:spPr>
          <a:xfrm>
            <a:off x="225535" y="173725"/>
            <a:ext cx="3959190" cy="850184"/>
          </a:xfrm>
          <a:prstGeom prst="rect">
            <a:avLst/>
          </a:prstGeom>
        </p:spPr>
        <p:txBody>
          <a:bodyPr/>
          <a:lstStyle>
            <a:lvl1pPr marL="0" indent="0" algn="l" defTabSz="269081" rtl="0" fontAlgn="base">
              <a:lnSpc>
                <a:spcPct val="110000"/>
              </a:lnSpc>
              <a:spcBef>
                <a:spcPts val="150"/>
              </a:spcBef>
              <a:spcAft>
                <a:spcPts val="300"/>
              </a:spcAft>
              <a:buClr>
                <a:srgbClr val="3E403A"/>
              </a:buClr>
              <a:buFont typeface="Arial" panose="020B0604020202020204" pitchFamily="34" charset="0"/>
              <a:buNone/>
              <a:defRPr sz="2100" b="1">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fontAlgn="base">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fontAlgn="base">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eaLnBrk="1" hangingPunct="1"/>
            <a:r>
              <a:rPr lang="mi-NZ" sz="1800" kern="0">
                <a:latin typeface="Roboto" panose="02000000000000000000" pitchFamily="2" charset="0"/>
                <a:ea typeface="Roboto" panose="02000000000000000000" pitchFamily="2" charset="0"/>
              </a:rPr>
              <a:t>Metrics and Targets (NZ CS 1)</a:t>
            </a:r>
            <a:br>
              <a:rPr lang="mi-NZ" sz="1800" kern="0">
                <a:latin typeface="Roboto" panose="02000000000000000000" pitchFamily="2" charset="0"/>
                <a:ea typeface="Roboto" panose="02000000000000000000" pitchFamily="2" charset="0"/>
              </a:rPr>
            </a:br>
            <a:r>
              <a:rPr lang="en-NZ" sz="1800" kern="0">
                <a:solidFill>
                  <a:srgbClr val="68AA55">
                    <a:lumMod val="75000"/>
                  </a:srgbClr>
                </a:solidFill>
                <a:latin typeface="Roboto" panose="02000000000000000000" pitchFamily="2" charset="0"/>
                <a:ea typeface="Roboto" panose="02000000000000000000" pitchFamily="2" charset="0"/>
              </a:rPr>
              <a:t>Summary of proposed disclosures</a:t>
            </a:r>
            <a:endParaRPr lang="en-NZ" sz="1800">
              <a:solidFill>
                <a:schemeClr val="bg2">
                  <a:lumMod val="75000"/>
                </a:schemeClr>
              </a:solidFill>
              <a:latin typeface="Roboto" panose="02000000000000000000" pitchFamily="2" charset="0"/>
              <a:ea typeface="Roboto" panose="02000000000000000000" pitchFamily="2" charset="0"/>
            </a:endParaRPr>
          </a:p>
        </p:txBody>
      </p:sp>
      <p:sp>
        <p:nvSpPr>
          <p:cNvPr id="3" name="Rectangle: Rounded Corners 2">
            <a:extLst>
              <a:ext uri="{FF2B5EF4-FFF2-40B4-BE49-F238E27FC236}">
                <a16:creationId xmlns:a16="http://schemas.microsoft.com/office/drawing/2014/main" id="{F5E0513B-902D-4EDE-9E34-7C92DA6E0ABC}"/>
              </a:ext>
            </a:extLst>
          </p:cNvPr>
          <p:cNvSpPr/>
          <p:nvPr/>
        </p:nvSpPr>
        <p:spPr bwMode="auto">
          <a:xfrm>
            <a:off x="937581" y="1227452"/>
            <a:ext cx="7188520" cy="1145139"/>
          </a:xfrm>
          <a:prstGeom prst="roundRect">
            <a:avLst>
              <a:gd name="adj" fmla="val 41141"/>
            </a:avLst>
          </a:prstGeom>
          <a:solidFill>
            <a:srgbClr val="7C9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en-GB">
                <a:solidFill>
                  <a:srgbClr val="FFFFFF"/>
                </a:solidFill>
                <a:latin typeface="Roboto Light" panose="02000000000000000000" pitchFamily="2" charset="0"/>
                <a:ea typeface="Roboto Light" panose="02000000000000000000" pitchFamily="2" charset="0"/>
              </a:rPr>
              <a:t>Greenhouse gas (GHG) emissions: gross emissions in metric tonnes of CO</a:t>
            </a:r>
            <a:r>
              <a:rPr lang="en-GB" baseline="-25000">
                <a:solidFill>
                  <a:srgbClr val="FFFFFF"/>
                </a:solidFill>
                <a:latin typeface="Roboto Light" panose="02000000000000000000" pitchFamily="2" charset="0"/>
                <a:ea typeface="Roboto Light" panose="02000000000000000000" pitchFamily="2" charset="0"/>
              </a:rPr>
              <a:t>2</a:t>
            </a:r>
            <a:r>
              <a:rPr lang="en-GB">
                <a:solidFill>
                  <a:srgbClr val="FFFFFF"/>
                </a:solidFill>
                <a:latin typeface="Roboto Light" panose="02000000000000000000" pitchFamily="2" charset="0"/>
                <a:ea typeface="Roboto Light" panose="02000000000000000000" pitchFamily="2" charset="0"/>
              </a:rPr>
              <a:t>e classified as: scope 1, scope 2 and scope 3</a:t>
            </a:r>
            <a:endParaRPr lang="en-US">
              <a:solidFill>
                <a:srgbClr val="FFFFFF"/>
              </a:solidFill>
              <a:latin typeface="Roboto Light" panose="02000000000000000000" pitchFamily="2" charset="0"/>
              <a:ea typeface="Roboto Light" panose="02000000000000000000" pitchFamily="2" charset="0"/>
            </a:endParaRPr>
          </a:p>
        </p:txBody>
      </p:sp>
      <p:grpSp>
        <p:nvGrpSpPr>
          <p:cNvPr id="6" name="Group 5">
            <a:extLst>
              <a:ext uri="{FF2B5EF4-FFF2-40B4-BE49-F238E27FC236}">
                <a16:creationId xmlns:a16="http://schemas.microsoft.com/office/drawing/2014/main" id="{06E8ED56-94F3-A286-0F7E-A7C36CCB6995}"/>
              </a:ext>
            </a:extLst>
          </p:cNvPr>
          <p:cNvGrpSpPr/>
          <p:nvPr/>
        </p:nvGrpSpPr>
        <p:grpSpPr>
          <a:xfrm>
            <a:off x="3445206" y="3465127"/>
            <a:ext cx="231952" cy="231952"/>
            <a:chOff x="685031" y="4225885"/>
            <a:chExt cx="497840" cy="497840"/>
          </a:xfrm>
        </p:grpSpPr>
        <p:sp>
          <p:nvSpPr>
            <p:cNvPr id="7" name="object 10">
              <a:extLst>
                <a:ext uri="{FF2B5EF4-FFF2-40B4-BE49-F238E27FC236}">
                  <a16:creationId xmlns:a16="http://schemas.microsoft.com/office/drawing/2014/main" id="{A41D9FE0-5A2E-61A0-5B5A-8DD2497D4843}"/>
                </a:ext>
              </a:extLst>
            </p:cNvPr>
            <p:cNvSpPr/>
            <p:nvPr/>
          </p:nvSpPr>
          <p:spPr>
            <a:xfrm>
              <a:off x="685031" y="4225885"/>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pPr defTabSz="914378"/>
              <a:endParaRPr>
                <a:solidFill>
                  <a:srgbClr val="000000"/>
                </a:solidFill>
              </a:endParaRPr>
            </a:p>
          </p:txBody>
        </p:sp>
        <p:sp>
          <p:nvSpPr>
            <p:cNvPr id="8" name="object 12">
              <a:extLst>
                <a:ext uri="{FF2B5EF4-FFF2-40B4-BE49-F238E27FC236}">
                  <a16:creationId xmlns:a16="http://schemas.microsoft.com/office/drawing/2014/main" id="{B7486F5D-B7E2-3146-9909-F0CB0AE69FB9}"/>
                </a:ext>
              </a:extLst>
            </p:cNvPr>
            <p:cNvSpPr/>
            <p:nvPr/>
          </p:nvSpPr>
          <p:spPr>
            <a:xfrm>
              <a:off x="964661" y="4373113"/>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pPr defTabSz="914378"/>
              <a:endParaRPr>
                <a:solidFill>
                  <a:srgbClr val="000000"/>
                </a:solidFill>
              </a:endParaRPr>
            </a:p>
          </p:txBody>
        </p:sp>
        <p:sp>
          <p:nvSpPr>
            <p:cNvPr id="11" name="object 11">
              <a:extLst>
                <a:ext uri="{FF2B5EF4-FFF2-40B4-BE49-F238E27FC236}">
                  <a16:creationId xmlns:a16="http://schemas.microsoft.com/office/drawing/2014/main" id="{8B0A0E0D-02C4-34F6-5CCB-F7DEFC991C6E}"/>
                </a:ext>
              </a:extLst>
            </p:cNvPr>
            <p:cNvSpPr/>
            <p:nvPr/>
          </p:nvSpPr>
          <p:spPr>
            <a:xfrm>
              <a:off x="823057" y="4473183"/>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pPr defTabSz="914378"/>
              <a:endParaRPr>
                <a:solidFill>
                  <a:srgbClr val="000000"/>
                </a:solidFill>
              </a:endParaRPr>
            </a:p>
          </p:txBody>
        </p:sp>
      </p:grpSp>
      <p:sp>
        <p:nvSpPr>
          <p:cNvPr id="12" name="Rectangle: Rounded Corners 11">
            <a:extLst>
              <a:ext uri="{FF2B5EF4-FFF2-40B4-BE49-F238E27FC236}">
                <a16:creationId xmlns:a16="http://schemas.microsoft.com/office/drawing/2014/main" id="{1EC09199-F01C-39E6-6940-30729BF99B40}"/>
              </a:ext>
            </a:extLst>
          </p:cNvPr>
          <p:cNvSpPr/>
          <p:nvPr/>
        </p:nvSpPr>
        <p:spPr bwMode="auto">
          <a:xfrm>
            <a:off x="4888204" y="3332557"/>
            <a:ext cx="1447715" cy="644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tx1"/>
              </a:solidFill>
              <a:latin typeface="Roboto Light" panose="02000000000000000000" pitchFamily="2" charset="0"/>
              <a:ea typeface="Roboto Light" panose="02000000000000000000" pitchFamily="2" charset="0"/>
            </a:endParaRPr>
          </a:p>
        </p:txBody>
      </p:sp>
      <p:sp>
        <p:nvSpPr>
          <p:cNvPr id="13" name="Rectangle: Rounded Corners 12">
            <a:extLst>
              <a:ext uri="{FF2B5EF4-FFF2-40B4-BE49-F238E27FC236}">
                <a16:creationId xmlns:a16="http://schemas.microsoft.com/office/drawing/2014/main" id="{76F35A78-9D30-1416-32AB-1060BCCA4D31}"/>
              </a:ext>
            </a:extLst>
          </p:cNvPr>
          <p:cNvSpPr/>
          <p:nvPr/>
        </p:nvSpPr>
        <p:spPr bwMode="auto">
          <a:xfrm>
            <a:off x="3687650" y="2892919"/>
            <a:ext cx="3379362" cy="13763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latin typeface="Roboto Light" panose="02000000000000000000" pitchFamily="2" charset="0"/>
                <a:ea typeface="Roboto Light" panose="02000000000000000000" pitchFamily="2" charset="0"/>
              </a:rPr>
              <a:t>Total GHG emissions excluding any purchase, sale or transfer of GHG emission offsets or allowances. Gross scope 2 emissions must be calculated using the location-based methodology. Removals should be reported separately.</a:t>
            </a:r>
            <a:endParaRPr lang="en-US" sz="1200">
              <a:solidFill>
                <a:schemeClr val="tx1"/>
              </a:solidFill>
              <a:latin typeface="Roboto Light" panose="02000000000000000000" pitchFamily="2" charset="0"/>
              <a:ea typeface="Roboto Light" panose="02000000000000000000" pitchFamily="2" charset="0"/>
            </a:endParaRPr>
          </a:p>
        </p:txBody>
      </p:sp>
      <p:sp>
        <p:nvSpPr>
          <p:cNvPr id="10" name="Slide Number Placeholder 1">
            <a:extLst>
              <a:ext uri="{FF2B5EF4-FFF2-40B4-BE49-F238E27FC236}">
                <a16:creationId xmlns:a16="http://schemas.microsoft.com/office/drawing/2014/main" id="{EF7330DC-260D-1E71-7096-2E9B1592C915}"/>
              </a:ext>
            </a:extLst>
          </p:cNvPr>
          <p:cNvSpPr txBox="1">
            <a:spLocks/>
          </p:cNvSpPr>
          <p:nvPr/>
        </p:nvSpPr>
        <p:spPr>
          <a:xfrm>
            <a:off x="8572504" y="4767263"/>
            <a:ext cx="403462"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2A16F9-4D44-47C7-BF06-FFE7750A8ED4}" type="slidenum">
              <a:rPr lang="en-NZ" altLang="en-US" sz="900">
                <a:solidFill>
                  <a:prstClr val="black">
                    <a:tint val="75000"/>
                  </a:prstClr>
                </a:solidFill>
                <a:latin typeface="Roboto Light" panose="02000000000000000000" pitchFamily="2" charset="0"/>
                <a:ea typeface="Roboto Light" panose="02000000000000000000" pitchFamily="2" charset="0"/>
              </a:rPr>
              <a:pPr/>
              <a:t>5</a:t>
            </a:fld>
            <a:endParaRPr lang="en-NZ" altLang="en-US" sz="900">
              <a:solidFill>
                <a:prstClr val="black">
                  <a:tint val="75000"/>
                </a:prstClr>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4242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606064B4-8515-4657-9E6B-919C51FFEBE6}"/>
              </a:ext>
            </a:extLst>
          </p:cNvPr>
          <p:cNvSpPr txBox="1">
            <a:spLocks/>
          </p:cNvSpPr>
          <p:nvPr/>
        </p:nvSpPr>
        <p:spPr>
          <a:xfrm>
            <a:off x="225535" y="173725"/>
            <a:ext cx="3959190" cy="850184"/>
          </a:xfrm>
          <a:prstGeom prst="rect">
            <a:avLst/>
          </a:prstGeom>
        </p:spPr>
        <p:txBody>
          <a:bodyPr/>
          <a:lstStyle>
            <a:lvl1pPr marL="0" indent="0" algn="l" defTabSz="269081" rtl="0" fontAlgn="base">
              <a:lnSpc>
                <a:spcPct val="110000"/>
              </a:lnSpc>
              <a:spcBef>
                <a:spcPts val="150"/>
              </a:spcBef>
              <a:spcAft>
                <a:spcPts val="300"/>
              </a:spcAft>
              <a:buClr>
                <a:srgbClr val="3E403A"/>
              </a:buClr>
              <a:buFont typeface="Arial" panose="020B0604020202020204" pitchFamily="34" charset="0"/>
              <a:buNone/>
              <a:defRPr sz="2100" b="1">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fontAlgn="base">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fontAlgn="base">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eaLnBrk="1" hangingPunct="1"/>
            <a:r>
              <a:rPr lang="mi-NZ" sz="1800" kern="0">
                <a:latin typeface="Roboto" panose="02000000000000000000" pitchFamily="2" charset="0"/>
                <a:ea typeface="Roboto" panose="02000000000000000000" pitchFamily="2" charset="0"/>
              </a:rPr>
              <a:t>Metrics and Targets (NZ CS 1)</a:t>
            </a:r>
            <a:br>
              <a:rPr lang="mi-NZ" sz="1800" kern="0">
                <a:latin typeface="Roboto" panose="02000000000000000000" pitchFamily="2" charset="0"/>
                <a:ea typeface="Roboto" panose="02000000000000000000" pitchFamily="2" charset="0"/>
              </a:rPr>
            </a:br>
            <a:r>
              <a:rPr lang="en-NZ" sz="1800" kern="0">
                <a:solidFill>
                  <a:srgbClr val="68AA55">
                    <a:lumMod val="75000"/>
                  </a:srgbClr>
                </a:solidFill>
                <a:latin typeface="Roboto" panose="02000000000000000000" pitchFamily="2" charset="0"/>
                <a:ea typeface="Roboto" panose="02000000000000000000" pitchFamily="2" charset="0"/>
              </a:rPr>
              <a:t>Summary of proposed disclosures</a:t>
            </a:r>
            <a:endParaRPr lang="en-NZ" sz="1800">
              <a:solidFill>
                <a:schemeClr val="bg2">
                  <a:lumMod val="75000"/>
                </a:schemeClr>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080ACD6-4309-43AB-A55E-17E983F35FB4}"/>
              </a:ext>
            </a:extLst>
          </p:cNvPr>
          <p:cNvSpPr txBox="1"/>
          <p:nvPr/>
        </p:nvSpPr>
        <p:spPr>
          <a:xfrm>
            <a:off x="937581" y="2292501"/>
            <a:ext cx="7188520" cy="2512914"/>
          </a:xfrm>
          <a:prstGeom prst="flowChartAlternate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171450" indent="-171450">
              <a:buFont typeface="Arial" panose="020B0604020202020204" pitchFamily="34" charset="0"/>
              <a:buChar char="•"/>
              <a:defRPr sz="1200">
                <a:latin typeface="Roboto Light" panose="02000000000000000000" pitchFamily="2" charset="0"/>
                <a:ea typeface="Roboto Light" panose="02000000000000000000" pitchFamily="2"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GB">
                <a:solidFill>
                  <a:schemeClr val="tx1"/>
                </a:solidFill>
              </a:rPr>
              <a:t>a statement describing the recognised standards or standards that its GHG emissions have been measured in accordance with</a:t>
            </a:r>
            <a:endParaRPr lang="en-US">
              <a:solidFill>
                <a:schemeClr val="tx1"/>
              </a:solidFill>
            </a:endParaRPr>
          </a:p>
          <a:p>
            <a:endParaRPr lang="en-US">
              <a:solidFill>
                <a:schemeClr val="tx1"/>
              </a:solidFill>
            </a:endParaRPr>
          </a:p>
          <a:p>
            <a:r>
              <a:rPr lang="en-US">
                <a:solidFill>
                  <a:schemeClr val="tx1"/>
                </a:solidFill>
              </a:rPr>
              <a:t>the GHG emissions consolidation approach used (equity share, financial control or operational control)</a:t>
            </a:r>
          </a:p>
          <a:p>
            <a:endParaRPr lang="en-US">
              <a:solidFill>
                <a:schemeClr val="tx1"/>
              </a:solidFill>
            </a:endParaRPr>
          </a:p>
          <a:p>
            <a:r>
              <a:rPr lang="en-NZ">
                <a:solidFill>
                  <a:schemeClr val="tx1"/>
                </a:solidFill>
              </a:rPr>
              <a:t>summary of specific exclusions with a justification for their exclusion</a:t>
            </a:r>
          </a:p>
          <a:p>
            <a:endParaRPr lang="en-NZ">
              <a:solidFill>
                <a:schemeClr val="tx1"/>
              </a:solidFill>
            </a:endParaRPr>
          </a:p>
          <a:p>
            <a:endParaRPr lang="en-NZ">
              <a:solidFill>
                <a:schemeClr val="tx1"/>
              </a:solidFill>
            </a:endParaRPr>
          </a:p>
        </p:txBody>
      </p:sp>
      <p:sp>
        <p:nvSpPr>
          <p:cNvPr id="3" name="Rectangle: Rounded Corners 2">
            <a:extLst>
              <a:ext uri="{FF2B5EF4-FFF2-40B4-BE49-F238E27FC236}">
                <a16:creationId xmlns:a16="http://schemas.microsoft.com/office/drawing/2014/main" id="{F5E0513B-902D-4EDE-9E34-7C92DA6E0ABC}"/>
              </a:ext>
            </a:extLst>
          </p:cNvPr>
          <p:cNvSpPr/>
          <p:nvPr/>
        </p:nvSpPr>
        <p:spPr bwMode="auto">
          <a:xfrm>
            <a:off x="937581" y="1186523"/>
            <a:ext cx="7188520" cy="907051"/>
          </a:xfrm>
          <a:prstGeom prst="roundRect">
            <a:avLst>
              <a:gd name="adj" fmla="val 41141"/>
            </a:avLst>
          </a:prstGeom>
          <a:solidFill>
            <a:srgbClr val="7C9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en-GB">
                <a:solidFill>
                  <a:srgbClr val="FFFFFF"/>
                </a:solidFill>
                <a:latin typeface="Roboto Light" panose="02000000000000000000" pitchFamily="2" charset="0"/>
                <a:ea typeface="Roboto Light" panose="02000000000000000000" pitchFamily="2" charset="0"/>
              </a:rPr>
              <a:t>Greenhouse gas (GHG) emissions: gross emissions in metric tonnes of CO</a:t>
            </a:r>
            <a:r>
              <a:rPr lang="en-GB" baseline="-25000">
                <a:solidFill>
                  <a:srgbClr val="FFFFFF"/>
                </a:solidFill>
                <a:latin typeface="Roboto Light" panose="02000000000000000000" pitchFamily="2" charset="0"/>
                <a:ea typeface="Roboto Light" panose="02000000000000000000" pitchFamily="2" charset="0"/>
              </a:rPr>
              <a:t>2</a:t>
            </a:r>
            <a:r>
              <a:rPr lang="en-GB">
                <a:solidFill>
                  <a:srgbClr val="FFFFFF"/>
                </a:solidFill>
                <a:latin typeface="Roboto Light" panose="02000000000000000000" pitchFamily="2" charset="0"/>
                <a:ea typeface="Roboto Light" panose="02000000000000000000" pitchFamily="2" charset="0"/>
              </a:rPr>
              <a:t>e classified as: scope 1, scope 2 and scope 3</a:t>
            </a:r>
            <a:endParaRPr lang="en-US">
              <a:solidFill>
                <a:srgbClr val="FFFFFF"/>
              </a:solidFill>
              <a:latin typeface="Roboto Light" panose="02000000000000000000" pitchFamily="2" charset="0"/>
              <a:ea typeface="Roboto Light" panose="02000000000000000000" pitchFamily="2" charset="0"/>
            </a:endParaRPr>
          </a:p>
        </p:txBody>
      </p:sp>
      <p:grpSp>
        <p:nvGrpSpPr>
          <p:cNvPr id="7" name="Group 6">
            <a:extLst>
              <a:ext uri="{FF2B5EF4-FFF2-40B4-BE49-F238E27FC236}">
                <a16:creationId xmlns:a16="http://schemas.microsoft.com/office/drawing/2014/main" id="{82FB0BC0-68CB-86B2-77FE-28DCE7205961}"/>
              </a:ext>
            </a:extLst>
          </p:cNvPr>
          <p:cNvGrpSpPr/>
          <p:nvPr/>
        </p:nvGrpSpPr>
        <p:grpSpPr>
          <a:xfrm>
            <a:off x="1374379" y="3941812"/>
            <a:ext cx="6395241" cy="697936"/>
            <a:chOff x="-571364" y="2602686"/>
            <a:chExt cx="8526988" cy="930581"/>
          </a:xfrm>
        </p:grpSpPr>
        <p:sp>
          <p:nvSpPr>
            <p:cNvPr id="8" name="Rectangle: Rounded Corners 7">
              <a:extLst>
                <a:ext uri="{FF2B5EF4-FFF2-40B4-BE49-F238E27FC236}">
                  <a16:creationId xmlns:a16="http://schemas.microsoft.com/office/drawing/2014/main" id="{BC78B38E-F6B2-5A3C-FAA7-D69CFAF8C436}"/>
                </a:ext>
              </a:extLst>
            </p:cNvPr>
            <p:cNvSpPr/>
            <p:nvPr/>
          </p:nvSpPr>
          <p:spPr bwMode="auto">
            <a:xfrm>
              <a:off x="-571364" y="2602686"/>
              <a:ext cx="8526988" cy="930581"/>
            </a:xfrm>
            <a:prstGeom prst="roundRect">
              <a:avLst>
                <a:gd name="adj" fmla="val 26344"/>
              </a:avLst>
            </a:prstGeom>
            <a:solidFill>
              <a:schemeClr val="bg1"/>
            </a:solidFill>
            <a:ln w="19050" cap="flat" cmpd="sng" algn="ctr">
              <a:solidFill>
                <a:schemeClr val="bg1">
                  <a:lumMod val="6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NZ">
                <a:latin typeface="Arial" charset="0"/>
              </a:endParaRPr>
            </a:p>
          </p:txBody>
        </p:sp>
        <p:pic>
          <p:nvPicPr>
            <p:cNvPr id="9" name="Picture 8" descr="Icon&#10;&#10;Description automatically generated">
              <a:extLst>
                <a:ext uri="{FF2B5EF4-FFF2-40B4-BE49-F238E27FC236}">
                  <a16:creationId xmlns:a16="http://schemas.microsoft.com/office/drawing/2014/main" id="{D53A95F5-3DE8-FB13-D5E1-AAA55706C51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927" y="2602686"/>
              <a:ext cx="755183" cy="930581"/>
            </a:xfrm>
            <a:prstGeom prst="rect">
              <a:avLst/>
            </a:prstGeom>
          </p:spPr>
        </p:pic>
        <p:sp>
          <p:nvSpPr>
            <p:cNvPr id="10" name="TextBox 9">
              <a:extLst>
                <a:ext uri="{FF2B5EF4-FFF2-40B4-BE49-F238E27FC236}">
                  <a16:creationId xmlns:a16="http://schemas.microsoft.com/office/drawing/2014/main" id="{05887854-7F45-B293-36A7-3C6A0DDCE6DD}"/>
                </a:ext>
              </a:extLst>
            </p:cNvPr>
            <p:cNvSpPr txBox="1"/>
            <p:nvPr/>
          </p:nvSpPr>
          <p:spPr>
            <a:xfrm>
              <a:off x="620763" y="2898699"/>
              <a:ext cx="6218940" cy="369332"/>
            </a:xfrm>
            <a:prstGeom prst="rect">
              <a:avLst/>
            </a:prstGeom>
          </p:spPr>
          <p:txBody>
            <a:bodyPr wrap="square" rtlCol="0">
              <a:spAutoFit/>
            </a:bodyPr>
            <a:lstStyle/>
            <a:p>
              <a:pPr algn="l"/>
              <a:r>
                <a:rPr lang="en-NZ" sz="1200" kern="0">
                  <a:latin typeface="Roboto Light" panose="02000000000000000000" pitchFamily="2" charset="0"/>
                  <a:ea typeface="Roboto Light" panose="02000000000000000000" pitchFamily="2" charset="0"/>
                </a:rPr>
                <a:t>One year exemption from disclosing scope 3 emissions (NZ CS 2)</a:t>
              </a:r>
            </a:p>
          </p:txBody>
        </p:sp>
      </p:grpSp>
      <p:sp>
        <p:nvSpPr>
          <p:cNvPr id="6" name="Slide Number Placeholder 1">
            <a:extLst>
              <a:ext uri="{FF2B5EF4-FFF2-40B4-BE49-F238E27FC236}">
                <a16:creationId xmlns:a16="http://schemas.microsoft.com/office/drawing/2014/main" id="{4FA53783-6BDC-0589-5F17-8D019A372F2C}"/>
              </a:ext>
            </a:extLst>
          </p:cNvPr>
          <p:cNvSpPr txBox="1">
            <a:spLocks/>
          </p:cNvSpPr>
          <p:nvPr/>
        </p:nvSpPr>
        <p:spPr>
          <a:xfrm>
            <a:off x="8572504" y="4767263"/>
            <a:ext cx="403462"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2A16F9-4D44-47C7-BF06-FFE7750A8ED4}" type="slidenum">
              <a:rPr lang="en-NZ" altLang="en-US" sz="900">
                <a:solidFill>
                  <a:prstClr val="black">
                    <a:tint val="75000"/>
                  </a:prstClr>
                </a:solidFill>
                <a:latin typeface="Roboto Light" panose="02000000000000000000" pitchFamily="2" charset="0"/>
                <a:ea typeface="Roboto Light" panose="02000000000000000000" pitchFamily="2" charset="0"/>
              </a:rPr>
              <a:pPr/>
              <a:t>6</a:t>
            </a:fld>
            <a:endParaRPr lang="en-NZ" altLang="en-US" sz="900">
              <a:solidFill>
                <a:prstClr val="black">
                  <a:tint val="75000"/>
                </a:prstClr>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0208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62BB1DAE-4957-4B3D-8DDB-91F08D20BCF2}"/>
              </a:ext>
            </a:extLst>
          </p:cNvPr>
          <p:cNvSpPr txBox="1">
            <a:spLocks/>
          </p:cNvSpPr>
          <p:nvPr/>
        </p:nvSpPr>
        <p:spPr>
          <a:xfrm>
            <a:off x="225534" y="173725"/>
            <a:ext cx="3341040" cy="850184"/>
          </a:xfrm>
          <a:prstGeom prst="rect">
            <a:avLst/>
          </a:prstGeom>
        </p:spPr>
        <p:txBody>
          <a:bodyPr/>
          <a:lstStyle>
            <a:lvl1pPr marL="0" indent="0" algn="l" defTabSz="269081" rtl="0" fontAlgn="base">
              <a:lnSpc>
                <a:spcPct val="110000"/>
              </a:lnSpc>
              <a:spcBef>
                <a:spcPts val="150"/>
              </a:spcBef>
              <a:spcAft>
                <a:spcPts val="300"/>
              </a:spcAft>
              <a:buClr>
                <a:srgbClr val="3E403A"/>
              </a:buClr>
              <a:buFont typeface="Arial" panose="020B0604020202020204" pitchFamily="34" charset="0"/>
              <a:buNone/>
              <a:defRPr sz="2100" b="1">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fontAlgn="base">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fontAlgn="base">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fontAlgn="base">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defTabSz="269075">
              <a:defRPr/>
            </a:pPr>
            <a:r>
              <a:rPr lang="mi-NZ" sz="1800" kern="0">
                <a:latin typeface="Roboto" panose="02000000000000000000" pitchFamily="2" charset="0"/>
                <a:ea typeface="Roboto" panose="02000000000000000000" pitchFamily="2" charset="0"/>
              </a:rPr>
              <a:t>Emission scopes</a:t>
            </a:r>
            <a:endParaRPr lang="en-NZ" sz="1800">
              <a:solidFill>
                <a:srgbClr val="68AA55">
                  <a:lumMod val="75000"/>
                </a:srgbClr>
              </a:solidFill>
              <a:latin typeface="Roboto" panose="02000000000000000000" pitchFamily="2" charset="0"/>
              <a:ea typeface="Roboto" panose="02000000000000000000" pitchFamily="2" charset="0"/>
            </a:endParaRPr>
          </a:p>
        </p:txBody>
      </p:sp>
      <p:sp>
        <p:nvSpPr>
          <p:cNvPr id="2" name="Slide Number Placeholder 1">
            <a:extLst>
              <a:ext uri="{FF2B5EF4-FFF2-40B4-BE49-F238E27FC236}">
                <a16:creationId xmlns:a16="http://schemas.microsoft.com/office/drawing/2014/main" id="{2B45B255-743F-486F-9BB5-5D032E36838E}"/>
              </a:ext>
            </a:extLst>
          </p:cNvPr>
          <p:cNvSpPr>
            <a:spLocks noGrp="1"/>
          </p:cNvSpPr>
          <p:nvPr>
            <p:ph type="sldNum" sz="quarter" idx="10"/>
          </p:nvPr>
        </p:nvSpPr>
        <p:spPr>
          <a:xfrm>
            <a:off x="8572504" y="4767263"/>
            <a:ext cx="403462" cy="273844"/>
          </a:xfrm>
        </p:spPr>
        <p:txBody>
          <a:bodyPr/>
          <a:lstStyle/>
          <a:p>
            <a:fld id="{802A16F9-4D44-47C7-BF06-FFE7750A8ED4}" type="slidenum">
              <a:rPr lang="en-NZ" altLang="en-US" smtClean="0">
                <a:latin typeface="Roboto Light" panose="02000000000000000000" pitchFamily="2" charset="0"/>
                <a:ea typeface="Roboto Light" panose="02000000000000000000" pitchFamily="2" charset="0"/>
              </a:rPr>
              <a:pPr/>
              <a:t>7</a:t>
            </a:fld>
            <a:endParaRPr lang="en-NZ" altLang="en-US">
              <a:latin typeface="Roboto Light" panose="02000000000000000000" pitchFamily="2" charset="0"/>
              <a:ea typeface="Roboto Light" panose="02000000000000000000" pitchFamily="2" charset="0"/>
            </a:endParaRPr>
          </a:p>
        </p:txBody>
      </p:sp>
      <p:grpSp>
        <p:nvGrpSpPr>
          <p:cNvPr id="5" name="Group 4">
            <a:extLst>
              <a:ext uri="{FF2B5EF4-FFF2-40B4-BE49-F238E27FC236}">
                <a16:creationId xmlns:a16="http://schemas.microsoft.com/office/drawing/2014/main" id="{5F1B4EEE-FC2C-470A-B009-0038158D4BD4}"/>
              </a:ext>
            </a:extLst>
          </p:cNvPr>
          <p:cNvGrpSpPr/>
          <p:nvPr/>
        </p:nvGrpSpPr>
        <p:grpSpPr>
          <a:xfrm>
            <a:off x="1509800" y="860385"/>
            <a:ext cx="5926742" cy="4252778"/>
            <a:chOff x="1440461" y="823106"/>
            <a:chExt cx="6020972" cy="4320393"/>
          </a:xfrm>
        </p:grpSpPr>
        <p:pic>
          <p:nvPicPr>
            <p:cNvPr id="4" name="Picture 3" descr="Diagram, shape&#10;&#10;Description automatically generated">
              <a:extLst>
                <a:ext uri="{FF2B5EF4-FFF2-40B4-BE49-F238E27FC236}">
                  <a16:creationId xmlns:a16="http://schemas.microsoft.com/office/drawing/2014/main" id="{E4BFF2F7-CA58-4D5B-8CB0-3A74F76D7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461" y="823106"/>
              <a:ext cx="6020972" cy="4320393"/>
            </a:xfrm>
            <a:prstGeom prst="rect">
              <a:avLst/>
            </a:prstGeom>
          </p:spPr>
        </p:pic>
        <p:sp>
          <p:nvSpPr>
            <p:cNvPr id="3" name="Rectangle 2">
              <a:extLst>
                <a:ext uri="{FF2B5EF4-FFF2-40B4-BE49-F238E27FC236}">
                  <a16:creationId xmlns:a16="http://schemas.microsoft.com/office/drawing/2014/main" id="{EE70402E-3C07-4964-B1A9-63C4692B7826}"/>
                </a:ext>
              </a:extLst>
            </p:cNvPr>
            <p:cNvSpPr/>
            <p:nvPr/>
          </p:nvSpPr>
          <p:spPr bwMode="auto">
            <a:xfrm>
              <a:off x="5989676" y="1665769"/>
              <a:ext cx="99237" cy="127590"/>
            </a:xfrm>
            <a:prstGeom prst="rect">
              <a:avLst/>
            </a:prstGeom>
            <a:solidFill>
              <a:srgbClr val="413D3E"/>
            </a:solidFill>
            <a:ln w="12700" cap="flat" cmpd="sng" algn="ctr">
              <a:noFill/>
              <a:prstDash val="solid"/>
              <a:round/>
              <a:headEnd type="none" w="sm" len="sm"/>
              <a:tailEnd type="none" w="sm" len="sm"/>
            </a:ln>
            <a:effectLst/>
          </p:spPr>
          <p:txBody>
            <a:bodyPr vert="horz" wrap="square" lIns="0" tIns="0" rIns="0" bIns="0" numCol="1" rtlCol="0" anchor="t" anchorCtr="0" compatLnSpc="1">
              <a:prstTxWarp prst="textNoShape">
                <a:avLst/>
              </a:prstTxWarp>
            </a:bodyPr>
            <a:lstStyle/>
            <a:p>
              <a:pPr defTabSz="914378"/>
              <a:r>
                <a:rPr lang="en-NZ" sz="800">
                  <a:solidFill>
                    <a:schemeClr val="bg1"/>
                  </a:solidFill>
                  <a:latin typeface="Roboto" panose="02000000000000000000" pitchFamily="2" charset="0"/>
                  <a:ea typeface="Roboto" panose="02000000000000000000" pitchFamily="2" charset="0"/>
                </a:rPr>
                <a:t>6</a:t>
              </a:r>
            </a:p>
          </p:txBody>
        </p:sp>
      </p:grpSp>
    </p:spTree>
    <p:extLst>
      <p:ext uri="{BB962C8B-B14F-4D97-AF65-F5344CB8AC3E}">
        <p14:creationId xmlns:p14="http://schemas.microsoft.com/office/powerpoint/2010/main" val="112223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a:xfrm>
            <a:off x="6857101" y="4869657"/>
            <a:ext cx="2057400" cy="273844"/>
          </a:xfrm>
        </p:spPr>
        <p:txBody>
          <a:bodyPr/>
          <a:lstStyle/>
          <a:p>
            <a:fld id="{802A16F9-4D44-47C7-BF06-FFE7750A8ED4}" type="slidenum">
              <a:rPr lang="en-NZ" altLang="en-US" smtClean="0"/>
              <a:pPr/>
              <a:t>8</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12511" y="171113"/>
            <a:ext cx="4276276" cy="481457"/>
          </a:xfrm>
        </p:spPr>
        <p:txBody>
          <a:bodyPr>
            <a:noAutofit/>
          </a:bodyPr>
          <a:lstStyle/>
          <a:p>
            <a:r>
              <a:rPr lang="en-US" sz="1800">
                <a:latin typeface="Roboto" panose="02000000000000000000" pitchFamily="2" charset="0"/>
                <a:ea typeface="Roboto" panose="02000000000000000000" pitchFamily="2" charset="0"/>
              </a:rPr>
              <a:t>Draft NZ CS 3: General Requirements for Climate-related Disclosures</a:t>
            </a:r>
          </a:p>
        </p:txBody>
      </p:sp>
      <p:sp>
        <p:nvSpPr>
          <p:cNvPr id="16" name="object 39">
            <a:extLst>
              <a:ext uri="{FF2B5EF4-FFF2-40B4-BE49-F238E27FC236}">
                <a16:creationId xmlns:a16="http://schemas.microsoft.com/office/drawing/2014/main" id="{22AC7A61-B5BB-4211-81B6-01B073C4EF05}"/>
              </a:ext>
            </a:extLst>
          </p:cNvPr>
          <p:cNvSpPr txBox="1">
            <a:spLocks/>
          </p:cNvSpPr>
          <p:nvPr/>
        </p:nvSpPr>
        <p:spPr>
          <a:xfrm>
            <a:off x="10087664" y="7149520"/>
            <a:ext cx="154940" cy="294953"/>
          </a:xfrm>
          <a:prstGeom prst="rect">
            <a:avLst/>
          </a:prstGeom>
        </p:spPr>
        <p:txBody>
          <a:bodyPr vert="horz" wrap="square" lIns="0" tIns="17780" rIns="0" bIns="0"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8099">
              <a:spcBef>
                <a:spcPts val="140"/>
              </a:spcBef>
            </a:pPr>
            <a:fld id="{81D60167-4931-47E6-BA6A-407CBD079E47}" type="slidenum">
              <a:rPr lang="en-NZ"/>
              <a:pPr marL="38099">
                <a:spcBef>
                  <a:spcPts val="140"/>
                </a:spcBef>
              </a:pPr>
              <a:t>8</a:t>
            </a:fld>
            <a:endParaRPr lang="en-NZ"/>
          </a:p>
        </p:txBody>
      </p:sp>
      <p:sp>
        <p:nvSpPr>
          <p:cNvPr id="24" name="object 8">
            <a:extLst>
              <a:ext uri="{FF2B5EF4-FFF2-40B4-BE49-F238E27FC236}">
                <a16:creationId xmlns:a16="http://schemas.microsoft.com/office/drawing/2014/main" id="{DD8C8E9D-1BAD-4801-A991-F353D5A2489F}"/>
              </a:ext>
            </a:extLst>
          </p:cNvPr>
          <p:cNvSpPr txBox="1"/>
          <p:nvPr/>
        </p:nvSpPr>
        <p:spPr>
          <a:xfrm>
            <a:off x="484190" y="1420608"/>
            <a:ext cx="1234837" cy="1020792"/>
          </a:xfrm>
          <a:prstGeom prst="rect">
            <a:avLst/>
          </a:prstGeom>
        </p:spPr>
        <p:txBody>
          <a:bodyPr vert="horz" wrap="square" lIns="0" tIns="20320" rIns="0" bIns="0" rtlCol="0">
            <a:spAutoFit/>
          </a:bodyPr>
          <a:lstStyle/>
          <a:p>
            <a:pPr marL="12700" marR="5080">
              <a:lnSpc>
                <a:spcPts val="1300"/>
              </a:lnSpc>
              <a:spcBef>
                <a:spcPts val="160"/>
              </a:spcBef>
            </a:pPr>
            <a:r>
              <a:rPr lang="en-US" sz="1100" spc="-20">
                <a:latin typeface="Roboto Light" panose="02000000000000000000" pitchFamily="2" charset="0"/>
                <a:ea typeface="Roboto Light" panose="02000000000000000000" pitchFamily="2" charset="0"/>
                <a:cs typeface="Roboto"/>
              </a:rPr>
              <a:t>Draft NZ CS 3 contains the principles for disclosure, and a number of general requirements. </a:t>
            </a:r>
            <a:endParaRPr sz="1100">
              <a:latin typeface="Roboto Light" panose="02000000000000000000" pitchFamily="2" charset="0"/>
              <a:ea typeface="Roboto Light" panose="02000000000000000000" pitchFamily="2" charset="0"/>
              <a:cs typeface="Roboto"/>
            </a:endParaRPr>
          </a:p>
        </p:txBody>
      </p:sp>
      <p:grpSp>
        <p:nvGrpSpPr>
          <p:cNvPr id="5" name="Group 4">
            <a:extLst>
              <a:ext uri="{FF2B5EF4-FFF2-40B4-BE49-F238E27FC236}">
                <a16:creationId xmlns:a16="http://schemas.microsoft.com/office/drawing/2014/main" id="{9A53C69D-5A8E-4EB6-BAD2-77AAE000159D}"/>
              </a:ext>
            </a:extLst>
          </p:cNvPr>
          <p:cNvGrpSpPr/>
          <p:nvPr/>
        </p:nvGrpSpPr>
        <p:grpSpPr>
          <a:xfrm>
            <a:off x="1782370" y="1278110"/>
            <a:ext cx="6627442" cy="3453550"/>
            <a:chOff x="648892" y="2375247"/>
            <a:chExt cx="9438771" cy="4709206"/>
          </a:xfrm>
        </p:grpSpPr>
        <p:sp>
          <p:nvSpPr>
            <p:cNvPr id="7" name="object 2">
              <a:extLst>
                <a:ext uri="{FF2B5EF4-FFF2-40B4-BE49-F238E27FC236}">
                  <a16:creationId xmlns:a16="http://schemas.microsoft.com/office/drawing/2014/main" id="{613F0D54-9E77-4303-BEA2-1A9AE214D07F}"/>
                </a:ext>
              </a:extLst>
            </p:cNvPr>
            <p:cNvSpPr/>
            <p:nvPr/>
          </p:nvSpPr>
          <p:spPr>
            <a:xfrm>
              <a:off x="648892" y="3076427"/>
              <a:ext cx="2827838" cy="2324293"/>
            </a:xfrm>
            <a:custGeom>
              <a:avLst/>
              <a:gdLst/>
              <a:ahLst/>
              <a:cxnLst/>
              <a:rect l="l" t="t" r="r" b="b"/>
              <a:pathLst>
                <a:path w="5824855" h="6260465">
                  <a:moveTo>
                    <a:pt x="5824804" y="0"/>
                  </a:moveTo>
                  <a:lnTo>
                    <a:pt x="0" y="0"/>
                  </a:lnTo>
                  <a:lnTo>
                    <a:pt x="0" y="6260287"/>
                  </a:lnTo>
                  <a:lnTo>
                    <a:pt x="5824804" y="6260287"/>
                  </a:lnTo>
                  <a:lnTo>
                    <a:pt x="5824804" y="0"/>
                  </a:lnTo>
                  <a:close/>
                </a:path>
              </a:pathLst>
            </a:custGeom>
            <a:solidFill>
              <a:srgbClr val="E8ECE3"/>
            </a:solidFill>
          </p:spPr>
          <p:txBody>
            <a:bodyPr wrap="square" lIns="0" tIns="0" rIns="0" bIns="0" rtlCol="0"/>
            <a:lstStyle/>
            <a:p>
              <a:endParaRPr lang="en-NZ" sz="1200"/>
            </a:p>
          </p:txBody>
        </p:sp>
        <p:sp>
          <p:nvSpPr>
            <p:cNvPr id="8" name="object 11">
              <a:extLst>
                <a:ext uri="{FF2B5EF4-FFF2-40B4-BE49-F238E27FC236}">
                  <a16:creationId xmlns:a16="http://schemas.microsoft.com/office/drawing/2014/main" id="{14F0B519-3057-497B-91AC-D115ABE357BE}"/>
                </a:ext>
              </a:extLst>
            </p:cNvPr>
            <p:cNvSpPr txBox="1"/>
            <p:nvPr/>
          </p:nvSpPr>
          <p:spPr>
            <a:xfrm>
              <a:off x="812365" y="3230377"/>
              <a:ext cx="2354739" cy="241928"/>
            </a:xfrm>
            <a:prstGeom prst="rect">
              <a:avLst/>
            </a:prstGeom>
          </p:spPr>
          <p:txBody>
            <a:bodyPr vert="horz" wrap="square" lIns="0" tIns="12700" rIns="0" bIns="0" rtlCol="0">
              <a:spAutoFit/>
            </a:bodyPr>
            <a:lstStyle/>
            <a:p>
              <a:pPr marL="12700" marR="197480">
                <a:lnSpc>
                  <a:spcPct val="108300"/>
                </a:lnSpc>
                <a:spcBef>
                  <a:spcPts val="100"/>
                </a:spcBef>
              </a:pPr>
              <a:r>
                <a:rPr lang="en-NZ" sz="1050" b="1" spc="-10">
                  <a:latin typeface="Roboto" panose="02000000000000000000" pitchFamily="2" charset="0"/>
                  <a:ea typeface="Roboto" panose="02000000000000000000" pitchFamily="2" charset="0"/>
                  <a:cs typeface="Roboto Light"/>
                </a:rPr>
                <a:t>Principles: Information</a:t>
              </a:r>
              <a:endParaRPr lang="en-NZ" sz="700" b="1" spc="-10">
                <a:latin typeface="Roboto" panose="02000000000000000000" pitchFamily="2" charset="0"/>
                <a:ea typeface="Roboto" panose="02000000000000000000" pitchFamily="2" charset="0"/>
                <a:cs typeface="Roboto Light"/>
              </a:endParaRPr>
            </a:p>
          </p:txBody>
        </p:sp>
        <p:sp>
          <p:nvSpPr>
            <p:cNvPr id="9" name="object 2">
              <a:extLst>
                <a:ext uri="{FF2B5EF4-FFF2-40B4-BE49-F238E27FC236}">
                  <a16:creationId xmlns:a16="http://schemas.microsoft.com/office/drawing/2014/main" id="{1E2373F0-DDFF-4A6B-981C-2C794C5A4B34}"/>
                </a:ext>
              </a:extLst>
            </p:cNvPr>
            <p:cNvSpPr/>
            <p:nvPr/>
          </p:nvSpPr>
          <p:spPr>
            <a:xfrm>
              <a:off x="648892" y="2375247"/>
              <a:ext cx="9438771" cy="546303"/>
            </a:xfrm>
            <a:custGeom>
              <a:avLst/>
              <a:gdLst/>
              <a:ahLst/>
              <a:cxnLst/>
              <a:rect l="l" t="t" r="r" b="b"/>
              <a:pathLst>
                <a:path w="5824855" h="6260465">
                  <a:moveTo>
                    <a:pt x="5824804" y="0"/>
                  </a:moveTo>
                  <a:lnTo>
                    <a:pt x="0" y="0"/>
                  </a:lnTo>
                  <a:lnTo>
                    <a:pt x="0" y="6260287"/>
                  </a:lnTo>
                  <a:lnTo>
                    <a:pt x="5824804" y="6260287"/>
                  </a:lnTo>
                  <a:lnTo>
                    <a:pt x="5824804" y="0"/>
                  </a:lnTo>
                  <a:close/>
                </a:path>
              </a:pathLst>
            </a:custGeom>
            <a:solidFill>
              <a:srgbClr val="7C9F5A"/>
            </a:solidFill>
          </p:spPr>
          <p:txBody>
            <a:bodyPr wrap="square" lIns="0" tIns="0" rIns="0" bIns="0" rtlCol="0"/>
            <a:lstStyle/>
            <a:p>
              <a:endParaRPr lang="en-NZ" sz="1200"/>
            </a:p>
          </p:txBody>
        </p:sp>
        <p:sp>
          <p:nvSpPr>
            <p:cNvPr id="10" name="object 11">
              <a:extLst>
                <a:ext uri="{FF2B5EF4-FFF2-40B4-BE49-F238E27FC236}">
                  <a16:creationId xmlns:a16="http://schemas.microsoft.com/office/drawing/2014/main" id="{B58237F2-B80D-4010-9B77-2883D45F94DD}"/>
                </a:ext>
              </a:extLst>
            </p:cNvPr>
            <p:cNvSpPr txBox="1"/>
            <p:nvPr/>
          </p:nvSpPr>
          <p:spPr>
            <a:xfrm>
              <a:off x="812365" y="2530124"/>
              <a:ext cx="9095311" cy="241928"/>
            </a:xfrm>
            <a:prstGeom prst="rect">
              <a:avLst/>
            </a:prstGeom>
          </p:spPr>
          <p:txBody>
            <a:bodyPr vert="horz" wrap="square" lIns="0" tIns="12700" rIns="0" bIns="0" rtlCol="0">
              <a:spAutoFit/>
            </a:bodyPr>
            <a:lstStyle/>
            <a:p>
              <a:pPr marL="12700" marR="197480" algn="ctr">
                <a:lnSpc>
                  <a:spcPct val="108300"/>
                </a:lnSpc>
                <a:spcBef>
                  <a:spcPts val="100"/>
                </a:spcBef>
              </a:pPr>
              <a:r>
                <a:rPr lang="en-NZ" sz="1050" b="1" spc="-10">
                  <a:solidFill>
                    <a:schemeClr val="bg1"/>
                  </a:solidFill>
                  <a:latin typeface="Roboto" panose="02000000000000000000" pitchFamily="2" charset="0"/>
                  <a:ea typeface="Roboto" panose="02000000000000000000" pitchFamily="2" charset="0"/>
                  <a:cs typeface="Roboto Light"/>
                </a:rPr>
                <a:t>Overarching principle of fair presentation</a:t>
              </a:r>
            </a:p>
          </p:txBody>
        </p:sp>
        <p:grpSp>
          <p:nvGrpSpPr>
            <p:cNvPr id="11" name="Group 10">
              <a:extLst>
                <a:ext uri="{FF2B5EF4-FFF2-40B4-BE49-F238E27FC236}">
                  <a16:creationId xmlns:a16="http://schemas.microsoft.com/office/drawing/2014/main" id="{71BBD8D9-FFC5-4EBA-9723-D4EDE393E390}"/>
                </a:ext>
              </a:extLst>
            </p:cNvPr>
            <p:cNvGrpSpPr/>
            <p:nvPr/>
          </p:nvGrpSpPr>
          <p:grpSpPr>
            <a:xfrm>
              <a:off x="1135635" y="3719316"/>
              <a:ext cx="3091132" cy="1386179"/>
              <a:chOff x="1135635" y="3676900"/>
              <a:chExt cx="3091132" cy="1386179"/>
            </a:xfrm>
          </p:grpSpPr>
          <p:sp>
            <p:nvSpPr>
              <p:cNvPr id="12" name="object 13">
                <a:extLst>
                  <a:ext uri="{FF2B5EF4-FFF2-40B4-BE49-F238E27FC236}">
                    <a16:creationId xmlns:a16="http://schemas.microsoft.com/office/drawing/2014/main" id="{C0ECF171-6E67-4E06-B90D-E5C30CC593A6}"/>
                  </a:ext>
                </a:extLst>
              </p:cNvPr>
              <p:cNvSpPr txBox="1"/>
              <p:nvPr/>
            </p:nvSpPr>
            <p:spPr>
              <a:xfrm>
                <a:off x="2467817" y="3676900"/>
                <a:ext cx="1758950"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Comparability</a:t>
                </a:r>
                <a:endParaRPr sz="700">
                  <a:latin typeface="Roboto Light"/>
                  <a:cs typeface="Roboto Light"/>
                </a:endParaRPr>
              </a:p>
            </p:txBody>
          </p:sp>
          <p:grpSp>
            <p:nvGrpSpPr>
              <p:cNvPr id="13" name="Group 12">
                <a:extLst>
                  <a:ext uri="{FF2B5EF4-FFF2-40B4-BE49-F238E27FC236}">
                    <a16:creationId xmlns:a16="http://schemas.microsoft.com/office/drawing/2014/main" id="{AB316CA5-67EF-4B15-81D3-F96D58C34740}"/>
                  </a:ext>
                </a:extLst>
              </p:cNvPr>
              <p:cNvGrpSpPr/>
              <p:nvPr/>
            </p:nvGrpSpPr>
            <p:grpSpPr>
              <a:xfrm>
                <a:off x="1135635" y="3681284"/>
                <a:ext cx="1768208" cy="1381795"/>
                <a:chOff x="1135635" y="3681284"/>
                <a:chExt cx="1768208" cy="1381795"/>
              </a:xfrm>
            </p:grpSpPr>
            <p:sp>
              <p:nvSpPr>
                <p:cNvPr id="17" name="object 13">
                  <a:extLst>
                    <a:ext uri="{FF2B5EF4-FFF2-40B4-BE49-F238E27FC236}">
                      <a16:creationId xmlns:a16="http://schemas.microsoft.com/office/drawing/2014/main" id="{D6AAF3CB-48DA-4F43-86C7-7D2E98B28D80}"/>
                    </a:ext>
                  </a:extLst>
                </p:cNvPr>
                <p:cNvSpPr txBox="1"/>
                <p:nvPr/>
              </p:nvSpPr>
              <p:spPr>
                <a:xfrm>
                  <a:off x="1144892" y="3681284"/>
                  <a:ext cx="1758951"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Relevance</a:t>
                  </a:r>
                  <a:endParaRPr sz="700">
                    <a:latin typeface="Roboto Light"/>
                    <a:cs typeface="Roboto Light"/>
                  </a:endParaRPr>
                </a:p>
              </p:txBody>
            </p:sp>
            <p:sp>
              <p:nvSpPr>
                <p:cNvPr id="22" name="object 13">
                  <a:extLst>
                    <a:ext uri="{FF2B5EF4-FFF2-40B4-BE49-F238E27FC236}">
                      <a16:creationId xmlns:a16="http://schemas.microsoft.com/office/drawing/2014/main" id="{59A6C068-D56D-4C9F-B755-F8C477EBC711}"/>
                    </a:ext>
                  </a:extLst>
                </p:cNvPr>
                <p:cNvSpPr txBox="1"/>
                <p:nvPr/>
              </p:nvSpPr>
              <p:spPr>
                <a:xfrm>
                  <a:off x="1135635" y="4088863"/>
                  <a:ext cx="1758951"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Balance</a:t>
                  </a:r>
                  <a:endParaRPr sz="700">
                    <a:latin typeface="Roboto Light"/>
                    <a:cs typeface="Roboto Light"/>
                  </a:endParaRPr>
                </a:p>
              </p:txBody>
            </p:sp>
            <p:sp>
              <p:nvSpPr>
                <p:cNvPr id="23" name="object 13">
                  <a:extLst>
                    <a:ext uri="{FF2B5EF4-FFF2-40B4-BE49-F238E27FC236}">
                      <a16:creationId xmlns:a16="http://schemas.microsoft.com/office/drawing/2014/main" id="{D9AC0AD4-F0AB-448F-8ADC-6E0336B1941B}"/>
                    </a:ext>
                  </a:extLst>
                </p:cNvPr>
                <p:cNvSpPr txBox="1"/>
                <p:nvPr/>
              </p:nvSpPr>
              <p:spPr>
                <a:xfrm>
                  <a:off x="1144892" y="4491722"/>
                  <a:ext cx="1758951"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Accuracy</a:t>
                  </a:r>
                  <a:endParaRPr sz="700">
                    <a:latin typeface="Roboto Light"/>
                    <a:cs typeface="Roboto Light"/>
                  </a:endParaRPr>
                </a:p>
              </p:txBody>
            </p:sp>
            <p:sp>
              <p:nvSpPr>
                <p:cNvPr id="25" name="object 13">
                  <a:extLst>
                    <a:ext uri="{FF2B5EF4-FFF2-40B4-BE49-F238E27FC236}">
                      <a16:creationId xmlns:a16="http://schemas.microsoft.com/office/drawing/2014/main" id="{C8E8CD46-CD2A-4C89-8646-B9E9A20E2C06}"/>
                    </a:ext>
                  </a:extLst>
                </p:cNvPr>
                <p:cNvSpPr txBox="1"/>
                <p:nvPr/>
              </p:nvSpPr>
              <p:spPr>
                <a:xfrm>
                  <a:off x="1144892" y="4898704"/>
                  <a:ext cx="1758951"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Verifiability</a:t>
                  </a:r>
                  <a:endParaRPr sz="700">
                    <a:latin typeface="Roboto Light"/>
                    <a:cs typeface="Roboto Light"/>
                  </a:endParaRPr>
                </a:p>
              </p:txBody>
            </p:sp>
          </p:grpSp>
          <p:sp>
            <p:nvSpPr>
              <p:cNvPr id="14" name="object 13">
                <a:extLst>
                  <a:ext uri="{FF2B5EF4-FFF2-40B4-BE49-F238E27FC236}">
                    <a16:creationId xmlns:a16="http://schemas.microsoft.com/office/drawing/2014/main" id="{4E6F0D80-9210-4197-AE88-02841FC0489D}"/>
                  </a:ext>
                </a:extLst>
              </p:cNvPr>
              <p:cNvSpPr txBox="1"/>
              <p:nvPr/>
            </p:nvSpPr>
            <p:spPr>
              <a:xfrm>
                <a:off x="2458558" y="4093280"/>
                <a:ext cx="1758950"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Consistency</a:t>
                </a:r>
                <a:endParaRPr sz="700">
                  <a:latin typeface="Roboto Light"/>
                  <a:cs typeface="Roboto Light"/>
                </a:endParaRPr>
              </a:p>
            </p:txBody>
          </p:sp>
          <p:sp>
            <p:nvSpPr>
              <p:cNvPr id="15" name="object 13">
                <a:extLst>
                  <a:ext uri="{FF2B5EF4-FFF2-40B4-BE49-F238E27FC236}">
                    <a16:creationId xmlns:a16="http://schemas.microsoft.com/office/drawing/2014/main" id="{8174AE68-7066-4F84-AE25-E94A4286BEE6}"/>
                  </a:ext>
                </a:extLst>
              </p:cNvPr>
              <p:cNvSpPr txBox="1"/>
              <p:nvPr/>
            </p:nvSpPr>
            <p:spPr>
              <a:xfrm>
                <a:off x="2467817" y="4487305"/>
                <a:ext cx="1758950"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Timeliness</a:t>
                </a:r>
                <a:endParaRPr sz="700">
                  <a:latin typeface="Roboto Light"/>
                  <a:cs typeface="Roboto Light"/>
                </a:endParaRPr>
              </a:p>
            </p:txBody>
          </p:sp>
        </p:grpSp>
        <p:sp>
          <p:nvSpPr>
            <p:cNvPr id="29" name="object 2">
              <a:extLst>
                <a:ext uri="{FF2B5EF4-FFF2-40B4-BE49-F238E27FC236}">
                  <a16:creationId xmlns:a16="http://schemas.microsoft.com/office/drawing/2014/main" id="{D5C195B8-F4E8-4609-B021-30A03F62F81C}"/>
                </a:ext>
              </a:extLst>
            </p:cNvPr>
            <p:cNvSpPr/>
            <p:nvPr/>
          </p:nvSpPr>
          <p:spPr>
            <a:xfrm>
              <a:off x="648892" y="5636868"/>
              <a:ext cx="2827838" cy="1427958"/>
            </a:xfrm>
            <a:custGeom>
              <a:avLst/>
              <a:gdLst/>
              <a:ahLst/>
              <a:cxnLst/>
              <a:rect l="l" t="t" r="r" b="b"/>
              <a:pathLst>
                <a:path w="5824855" h="6260465">
                  <a:moveTo>
                    <a:pt x="5824804" y="0"/>
                  </a:moveTo>
                  <a:lnTo>
                    <a:pt x="0" y="0"/>
                  </a:lnTo>
                  <a:lnTo>
                    <a:pt x="0" y="6260287"/>
                  </a:lnTo>
                  <a:lnTo>
                    <a:pt x="5824804" y="6260287"/>
                  </a:lnTo>
                  <a:lnTo>
                    <a:pt x="5824804" y="0"/>
                  </a:lnTo>
                  <a:close/>
                </a:path>
              </a:pathLst>
            </a:custGeom>
            <a:solidFill>
              <a:srgbClr val="E8ECE3"/>
            </a:solidFill>
          </p:spPr>
          <p:txBody>
            <a:bodyPr wrap="square" lIns="0" tIns="0" rIns="0" bIns="0" rtlCol="0"/>
            <a:lstStyle/>
            <a:p>
              <a:endParaRPr lang="en-NZ" sz="1100"/>
            </a:p>
          </p:txBody>
        </p:sp>
        <p:sp>
          <p:nvSpPr>
            <p:cNvPr id="30" name="object 11">
              <a:extLst>
                <a:ext uri="{FF2B5EF4-FFF2-40B4-BE49-F238E27FC236}">
                  <a16:creationId xmlns:a16="http://schemas.microsoft.com/office/drawing/2014/main" id="{F2413262-61D7-47F7-8B61-C001E7D40724}"/>
                </a:ext>
              </a:extLst>
            </p:cNvPr>
            <p:cNvSpPr txBox="1"/>
            <p:nvPr/>
          </p:nvSpPr>
          <p:spPr>
            <a:xfrm>
              <a:off x="812365" y="5749490"/>
              <a:ext cx="2354739" cy="241928"/>
            </a:xfrm>
            <a:prstGeom prst="rect">
              <a:avLst/>
            </a:prstGeom>
          </p:spPr>
          <p:txBody>
            <a:bodyPr vert="horz" wrap="square" lIns="0" tIns="12700" rIns="0" bIns="0" rtlCol="0">
              <a:spAutoFit/>
            </a:bodyPr>
            <a:lstStyle/>
            <a:p>
              <a:pPr marL="12700" marR="197480">
                <a:lnSpc>
                  <a:spcPct val="108300"/>
                </a:lnSpc>
                <a:spcBef>
                  <a:spcPts val="100"/>
                </a:spcBef>
              </a:pPr>
              <a:r>
                <a:rPr lang="en-NZ" sz="1050" b="1" spc="-10">
                  <a:latin typeface="Roboto" panose="02000000000000000000" pitchFamily="2" charset="0"/>
                  <a:ea typeface="Roboto" panose="02000000000000000000" pitchFamily="2" charset="0"/>
                  <a:cs typeface="Roboto Light"/>
                </a:rPr>
                <a:t>Principles: Presentation</a:t>
              </a:r>
              <a:endParaRPr lang="en-NZ" sz="700" b="1" spc="-10">
                <a:latin typeface="Roboto" panose="02000000000000000000" pitchFamily="2" charset="0"/>
                <a:ea typeface="Roboto" panose="02000000000000000000" pitchFamily="2" charset="0"/>
                <a:cs typeface="Roboto Light"/>
              </a:endParaRPr>
            </a:p>
          </p:txBody>
        </p:sp>
        <p:sp>
          <p:nvSpPr>
            <p:cNvPr id="31" name="object 13">
              <a:extLst>
                <a:ext uri="{FF2B5EF4-FFF2-40B4-BE49-F238E27FC236}">
                  <a16:creationId xmlns:a16="http://schemas.microsoft.com/office/drawing/2014/main" id="{5C2073B6-84F6-4179-8C5D-EC1716E5570F}"/>
                </a:ext>
              </a:extLst>
            </p:cNvPr>
            <p:cNvSpPr txBox="1"/>
            <p:nvPr/>
          </p:nvSpPr>
          <p:spPr>
            <a:xfrm>
              <a:off x="1135634" y="6209307"/>
              <a:ext cx="1758950"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Understandability</a:t>
              </a:r>
              <a:endParaRPr sz="700">
                <a:latin typeface="Roboto Light"/>
                <a:cs typeface="Roboto Light"/>
              </a:endParaRPr>
            </a:p>
          </p:txBody>
        </p:sp>
        <p:sp>
          <p:nvSpPr>
            <p:cNvPr id="34" name="object 13">
              <a:extLst>
                <a:ext uri="{FF2B5EF4-FFF2-40B4-BE49-F238E27FC236}">
                  <a16:creationId xmlns:a16="http://schemas.microsoft.com/office/drawing/2014/main" id="{523CB49A-370B-47C7-BBFE-2F3BC46B0039}"/>
                </a:ext>
              </a:extLst>
            </p:cNvPr>
            <p:cNvSpPr txBox="1"/>
            <p:nvPr/>
          </p:nvSpPr>
          <p:spPr>
            <a:xfrm>
              <a:off x="1135634" y="6620667"/>
              <a:ext cx="1758950"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Completeness</a:t>
              </a:r>
              <a:endParaRPr sz="700">
                <a:latin typeface="Roboto Light"/>
                <a:cs typeface="Roboto Light"/>
              </a:endParaRPr>
            </a:p>
          </p:txBody>
        </p:sp>
        <p:sp>
          <p:nvSpPr>
            <p:cNvPr id="35" name="object 13">
              <a:extLst>
                <a:ext uri="{FF2B5EF4-FFF2-40B4-BE49-F238E27FC236}">
                  <a16:creationId xmlns:a16="http://schemas.microsoft.com/office/drawing/2014/main" id="{6301FA88-FE48-4047-BAF3-31B92B4E3EC5}"/>
                </a:ext>
              </a:extLst>
            </p:cNvPr>
            <p:cNvSpPr txBox="1"/>
            <p:nvPr/>
          </p:nvSpPr>
          <p:spPr>
            <a:xfrm>
              <a:off x="2467817" y="6217882"/>
              <a:ext cx="1758950"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Consistency</a:t>
              </a:r>
              <a:endParaRPr sz="700">
                <a:latin typeface="Roboto Light"/>
                <a:cs typeface="Roboto Light"/>
              </a:endParaRPr>
            </a:p>
          </p:txBody>
        </p:sp>
        <p:sp>
          <p:nvSpPr>
            <p:cNvPr id="38" name="object 13">
              <a:extLst>
                <a:ext uri="{FF2B5EF4-FFF2-40B4-BE49-F238E27FC236}">
                  <a16:creationId xmlns:a16="http://schemas.microsoft.com/office/drawing/2014/main" id="{5EAC0580-FEA4-45EC-B86A-92DEDF4F11BD}"/>
                </a:ext>
              </a:extLst>
            </p:cNvPr>
            <p:cNvSpPr txBox="1"/>
            <p:nvPr/>
          </p:nvSpPr>
          <p:spPr>
            <a:xfrm>
              <a:off x="2458557" y="6620667"/>
              <a:ext cx="1758950" cy="164375"/>
            </a:xfrm>
            <a:prstGeom prst="rect">
              <a:avLst/>
            </a:prstGeom>
          </p:spPr>
          <p:txBody>
            <a:bodyPr vert="horz" wrap="square" lIns="0" tIns="12700" rIns="0" bIns="0" rtlCol="0">
              <a:spAutoFit/>
            </a:bodyPr>
            <a:lstStyle/>
            <a:p>
              <a:pPr marL="12700">
                <a:spcBef>
                  <a:spcPts val="100"/>
                </a:spcBef>
              </a:pPr>
              <a:r>
                <a:rPr lang="en-NZ" sz="700" spc="-25">
                  <a:solidFill>
                    <a:srgbClr val="3F403A"/>
                  </a:solidFill>
                  <a:latin typeface="Roboto Light"/>
                  <a:cs typeface="Roboto Light"/>
                </a:rPr>
                <a:t>Coherence</a:t>
              </a:r>
              <a:endParaRPr sz="700">
                <a:latin typeface="Roboto Light"/>
                <a:cs typeface="Roboto Light"/>
              </a:endParaRPr>
            </a:p>
          </p:txBody>
        </p:sp>
        <p:sp>
          <p:nvSpPr>
            <p:cNvPr id="39" name="object 2">
              <a:extLst>
                <a:ext uri="{FF2B5EF4-FFF2-40B4-BE49-F238E27FC236}">
                  <a16:creationId xmlns:a16="http://schemas.microsoft.com/office/drawing/2014/main" id="{176ED185-1CEB-4F04-A7E2-0DB8A7C8682F}"/>
                </a:ext>
              </a:extLst>
            </p:cNvPr>
            <p:cNvSpPr/>
            <p:nvPr/>
          </p:nvSpPr>
          <p:spPr>
            <a:xfrm>
              <a:off x="3665577" y="3075632"/>
              <a:ext cx="6422086" cy="4008821"/>
            </a:xfrm>
            <a:custGeom>
              <a:avLst/>
              <a:gdLst/>
              <a:ahLst/>
              <a:cxnLst/>
              <a:rect l="l" t="t" r="r" b="b"/>
              <a:pathLst>
                <a:path w="5824855" h="6260465">
                  <a:moveTo>
                    <a:pt x="5824804" y="0"/>
                  </a:moveTo>
                  <a:lnTo>
                    <a:pt x="0" y="0"/>
                  </a:lnTo>
                  <a:lnTo>
                    <a:pt x="0" y="6260287"/>
                  </a:lnTo>
                  <a:lnTo>
                    <a:pt x="5824804" y="6260287"/>
                  </a:lnTo>
                  <a:lnTo>
                    <a:pt x="5824804" y="0"/>
                  </a:lnTo>
                  <a:close/>
                </a:path>
              </a:pathLst>
            </a:custGeom>
            <a:solidFill>
              <a:srgbClr val="E8ECE3"/>
            </a:solidFill>
          </p:spPr>
          <p:txBody>
            <a:bodyPr wrap="square" lIns="0" tIns="0" rIns="0" bIns="0" rtlCol="0"/>
            <a:lstStyle/>
            <a:p>
              <a:endParaRPr lang="en-NZ" sz="1200"/>
            </a:p>
          </p:txBody>
        </p:sp>
        <p:sp>
          <p:nvSpPr>
            <p:cNvPr id="40" name="object 11">
              <a:extLst>
                <a:ext uri="{FF2B5EF4-FFF2-40B4-BE49-F238E27FC236}">
                  <a16:creationId xmlns:a16="http://schemas.microsoft.com/office/drawing/2014/main" id="{EB73E97F-2390-4960-8184-5F4BBA9CC982}"/>
                </a:ext>
              </a:extLst>
            </p:cNvPr>
            <p:cNvSpPr txBox="1"/>
            <p:nvPr/>
          </p:nvSpPr>
          <p:spPr>
            <a:xfrm>
              <a:off x="3854424" y="3229742"/>
              <a:ext cx="5347666" cy="241928"/>
            </a:xfrm>
            <a:prstGeom prst="rect">
              <a:avLst/>
            </a:prstGeom>
          </p:spPr>
          <p:txBody>
            <a:bodyPr vert="horz" wrap="square" lIns="0" tIns="12700" rIns="0" bIns="0" rtlCol="0">
              <a:spAutoFit/>
            </a:bodyPr>
            <a:lstStyle/>
            <a:p>
              <a:pPr marL="12700" marR="197480">
                <a:lnSpc>
                  <a:spcPct val="108300"/>
                </a:lnSpc>
                <a:spcBef>
                  <a:spcPts val="100"/>
                </a:spcBef>
              </a:pPr>
              <a:r>
                <a:rPr lang="en-NZ" sz="1050" b="1" spc="-10">
                  <a:latin typeface="Roboto" panose="02000000000000000000" pitchFamily="2" charset="0"/>
                  <a:ea typeface="Roboto" panose="02000000000000000000" pitchFamily="2" charset="0"/>
                  <a:cs typeface="Roboto Light"/>
                </a:rPr>
                <a:t>General Requirements</a:t>
              </a:r>
              <a:endParaRPr lang="en-NZ" sz="700" b="1" spc="-10">
                <a:latin typeface="Roboto" panose="02000000000000000000" pitchFamily="2" charset="0"/>
                <a:ea typeface="Roboto" panose="02000000000000000000" pitchFamily="2" charset="0"/>
                <a:cs typeface="Roboto Light"/>
              </a:endParaRPr>
            </a:p>
          </p:txBody>
        </p:sp>
      </p:grpSp>
      <p:sp>
        <p:nvSpPr>
          <p:cNvPr id="73" name="object 11">
            <a:extLst>
              <a:ext uri="{FF2B5EF4-FFF2-40B4-BE49-F238E27FC236}">
                <a16:creationId xmlns:a16="http://schemas.microsoft.com/office/drawing/2014/main" id="{280B24E8-3C21-40B0-9090-AC0E87B4E8A7}"/>
              </a:ext>
            </a:extLst>
          </p:cNvPr>
          <p:cNvSpPr txBox="1"/>
          <p:nvPr/>
        </p:nvSpPr>
        <p:spPr>
          <a:xfrm>
            <a:off x="4032585" y="2254109"/>
            <a:ext cx="4377226" cy="2520562"/>
          </a:xfrm>
          <a:prstGeom prst="rect">
            <a:avLst/>
          </a:prstGeom>
        </p:spPr>
        <p:txBody>
          <a:bodyPr vert="horz" wrap="square" lIns="0" tIns="12700" rIns="0" bIns="0" rtlCol="0">
            <a:spAutoFit/>
          </a:bodyPr>
          <a:lstStyle/>
          <a:p>
            <a:pPr marL="12700" marR="197480">
              <a:lnSpc>
                <a:spcPct val="108300"/>
              </a:lnSpc>
              <a:spcBef>
                <a:spcPts val="100"/>
              </a:spcBef>
            </a:pPr>
            <a:r>
              <a:rPr lang="en-NZ" sz="700" b="1" spc="-10">
                <a:latin typeface="Roboto" panose="02000000000000000000" pitchFamily="2" charset="0"/>
                <a:ea typeface="Roboto" panose="02000000000000000000" pitchFamily="2" charset="0"/>
                <a:cs typeface="Roboto Light"/>
              </a:rPr>
              <a:t>Location of disclosures: </a:t>
            </a:r>
            <a:r>
              <a:rPr lang="en-NZ" sz="700" spc="-10">
                <a:latin typeface="Roboto Light"/>
                <a:cs typeface="Roboto Light"/>
              </a:rPr>
              <a:t>An entity may provide its climate-related disclosures in a standalone document or within another document (e.g., an annual report).</a:t>
            </a:r>
          </a:p>
          <a:p>
            <a:pPr marL="12700" marR="197480">
              <a:lnSpc>
                <a:spcPct val="108300"/>
              </a:lnSpc>
              <a:spcBef>
                <a:spcPts val="100"/>
              </a:spcBef>
            </a:pPr>
            <a:endParaRPr lang="en-NZ" sz="700" spc="-10">
              <a:latin typeface="Roboto Light"/>
              <a:cs typeface="Roboto Light"/>
            </a:endParaRPr>
          </a:p>
          <a:p>
            <a:pPr marL="12700" marR="197480">
              <a:lnSpc>
                <a:spcPct val="108300"/>
              </a:lnSpc>
              <a:spcBef>
                <a:spcPts val="100"/>
              </a:spcBef>
            </a:pPr>
            <a:r>
              <a:rPr lang="en-NZ" sz="700" b="1" spc="-10">
                <a:latin typeface="Roboto" panose="02000000000000000000" pitchFamily="2" charset="0"/>
                <a:ea typeface="Roboto" panose="02000000000000000000" pitchFamily="2" charset="0"/>
                <a:cs typeface="Roboto Light"/>
              </a:rPr>
              <a:t>Reporting entity and reporting period: </a:t>
            </a:r>
            <a:r>
              <a:rPr lang="en-NZ" sz="700" spc="-10">
                <a:latin typeface="Roboto Light"/>
                <a:cs typeface="Roboto Light"/>
              </a:rPr>
              <a:t>An entity must prepare its climate-related disclosures for the same reporting entity and reporting period as its financial statements.</a:t>
            </a:r>
          </a:p>
          <a:p>
            <a:pPr marL="12700" marR="197480">
              <a:lnSpc>
                <a:spcPct val="108300"/>
              </a:lnSpc>
              <a:spcBef>
                <a:spcPts val="100"/>
              </a:spcBef>
            </a:pPr>
            <a:endParaRPr lang="en-NZ" sz="700" spc="-10">
              <a:latin typeface="Roboto Light"/>
              <a:cs typeface="Roboto Light"/>
            </a:endParaRPr>
          </a:p>
          <a:p>
            <a:pPr marL="12700" marR="197480">
              <a:lnSpc>
                <a:spcPct val="108300"/>
              </a:lnSpc>
              <a:spcBef>
                <a:spcPts val="100"/>
              </a:spcBef>
            </a:pPr>
            <a:r>
              <a:rPr lang="en-NZ" sz="700" b="1" spc="-10">
                <a:latin typeface="Roboto" panose="02000000000000000000" pitchFamily="2" charset="0"/>
                <a:ea typeface="Roboto" panose="02000000000000000000" pitchFamily="2" charset="0"/>
                <a:cs typeface="Roboto Light"/>
              </a:rPr>
              <a:t>Value chain: </a:t>
            </a:r>
            <a:r>
              <a:rPr lang="en-NZ" sz="700" spc="-10">
                <a:latin typeface="Roboto Light"/>
                <a:cs typeface="Roboto Light"/>
              </a:rPr>
              <a:t>An entity must consider the exposure of its value chain when considering its exposure to climate-related risks and opportunities.</a:t>
            </a:r>
          </a:p>
          <a:p>
            <a:pPr marL="12700" marR="197480">
              <a:lnSpc>
                <a:spcPct val="108300"/>
              </a:lnSpc>
              <a:spcBef>
                <a:spcPts val="100"/>
              </a:spcBef>
            </a:pPr>
            <a:endParaRPr lang="en-NZ" sz="700" spc="-10">
              <a:latin typeface="Roboto Light"/>
              <a:cs typeface="Roboto Light"/>
            </a:endParaRPr>
          </a:p>
          <a:p>
            <a:pPr marL="12700" marR="197480">
              <a:lnSpc>
                <a:spcPct val="108300"/>
              </a:lnSpc>
              <a:spcBef>
                <a:spcPts val="100"/>
              </a:spcBef>
            </a:pPr>
            <a:r>
              <a:rPr lang="en-NZ" sz="700" b="1" spc="-10">
                <a:latin typeface="Roboto" panose="02000000000000000000" pitchFamily="2" charset="0"/>
                <a:ea typeface="Roboto" panose="02000000000000000000" pitchFamily="2" charset="0"/>
                <a:cs typeface="Roboto Light"/>
              </a:rPr>
              <a:t>Materiality: </a:t>
            </a:r>
            <a:r>
              <a:rPr lang="en-US" sz="700" spc="-10">
                <a:latin typeface="Roboto Light"/>
                <a:cs typeface="Roboto Light"/>
              </a:rPr>
              <a:t>Information is material if omitting, misstating or obscuring it could reasonably be expected to influence decisions that primary users make on the basis of their assessments of an entity’s enterprise value. Material information could include, but is not limited to, information about an entity’s impacts on the climate if those impacts could reasonably be expected to affect the entity’s enterprise value. </a:t>
            </a:r>
          </a:p>
          <a:p>
            <a:pPr marL="12700" marR="197480">
              <a:lnSpc>
                <a:spcPct val="108300"/>
              </a:lnSpc>
              <a:spcBef>
                <a:spcPts val="100"/>
              </a:spcBef>
            </a:pPr>
            <a:endParaRPr lang="en-NZ" sz="700" spc="-10">
              <a:latin typeface="Roboto Light"/>
              <a:cs typeface="Roboto Light"/>
            </a:endParaRPr>
          </a:p>
          <a:p>
            <a:pPr marL="12700" marR="197480">
              <a:lnSpc>
                <a:spcPct val="108300"/>
              </a:lnSpc>
              <a:spcBef>
                <a:spcPts val="100"/>
              </a:spcBef>
            </a:pPr>
            <a:r>
              <a:rPr lang="en-NZ" sz="700" b="1" spc="-10">
                <a:latin typeface="Roboto" panose="02000000000000000000" pitchFamily="2" charset="0"/>
                <a:ea typeface="Roboto" panose="02000000000000000000" pitchFamily="2" charset="0"/>
                <a:cs typeface="Roboto Light"/>
              </a:rPr>
              <a:t>Comparative information: </a:t>
            </a:r>
            <a:r>
              <a:rPr lang="en-NZ" sz="700" spc="-10">
                <a:latin typeface="Roboto Light"/>
                <a:cs typeface="Roboto Light"/>
              </a:rPr>
              <a:t>Two years of comparative information is required for each metric, and an entity must disclose an analysis of main trends.</a:t>
            </a:r>
          </a:p>
          <a:p>
            <a:pPr marL="12700" marR="197480">
              <a:lnSpc>
                <a:spcPct val="108300"/>
              </a:lnSpc>
              <a:spcBef>
                <a:spcPts val="100"/>
              </a:spcBef>
            </a:pPr>
            <a:endParaRPr lang="en-NZ" sz="700" spc="-10">
              <a:latin typeface="Roboto Light"/>
              <a:cs typeface="Roboto Light"/>
            </a:endParaRPr>
          </a:p>
          <a:p>
            <a:pPr marL="12700" marR="197480">
              <a:lnSpc>
                <a:spcPct val="108300"/>
              </a:lnSpc>
              <a:spcBef>
                <a:spcPts val="100"/>
              </a:spcBef>
            </a:pPr>
            <a:r>
              <a:rPr lang="en-NZ" sz="700" b="1" spc="-10">
                <a:latin typeface="Roboto" panose="02000000000000000000" pitchFamily="2" charset="0"/>
                <a:ea typeface="Roboto" panose="02000000000000000000" pitchFamily="2" charset="0"/>
                <a:cs typeface="Roboto Light"/>
              </a:rPr>
              <a:t>Methodologies, assumptions and estimation uncertainty: </a:t>
            </a:r>
            <a:r>
              <a:rPr lang="en-NZ" sz="700" spc="-10">
                <a:latin typeface="Roboto Light"/>
                <a:ea typeface="Roboto" panose="02000000000000000000" pitchFamily="2" charset="0"/>
                <a:cs typeface="Roboto Light"/>
              </a:rPr>
              <a:t>An entity must disclose methodologies, significant assumptions and significant estimation uncertainty, including on scenario analysis and GHG emissions.</a:t>
            </a:r>
            <a:endParaRPr lang="en-NZ" sz="700" spc="-10">
              <a:latin typeface="Roboto Light"/>
              <a:cs typeface="Roboto Light"/>
            </a:endParaRPr>
          </a:p>
          <a:p>
            <a:pPr marL="12700" marR="197480">
              <a:lnSpc>
                <a:spcPct val="108300"/>
              </a:lnSpc>
              <a:spcBef>
                <a:spcPts val="100"/>
              </a:spcBef>
            </a:pPr>
            <a:endParaRPr lang="en-NZ" sz="1000" spc="-10">
              <a:latin typeface="Roboto Light"/>
              <a:cs typeface="Roboto Light"/>
            </a:endParaRPr>
          </a:p>
        </p:txBody>
      </p:sp>
      <p:grpSp>
        <p:nvGrpSpPr>
          <p:cNvPr id="4" name="Group 3">
            <a:extLst>
              <a:ext uri="{FF2B5EF4-FFF2-40B4-BE49-F238E27FC236}">
                <a16:creationId xmlns:a16="http://schemas.microsoft.com/office/drawing/2014/main" id="{98906651-C292-2852-830B-1C2FBD7B261D}"/>
              </a:ext>
            </a:extLst>
          </p:cNvPr>
          <p:cNvGrpSpPr/>
          <p:nvPr/>
        </p:nvGrpSpPr>
        <p:grpSpPr>
          <a:xfrm>
            <a:off x="1917626" y="2254109"/>
            <a:ext cx="160823" cy="160823"/>
            <a:chOff x="721446" y="1934443"/>
            <a:chExt cx="497840" cy="497840"/>
          </a:xfrm>
        </p:grpSpPr>
        <p:sp>
          <p:nvSpPr>
            <p:cNvPr id="6" name="object 10">
              <a:extLst>
                <a:ext uri="{FF2B5EF4-FFF2-40B4-BE49-F238E27FC236}">
                  <a16:creationId xmlns:a16="http://schemas.microsoft.com/office/drawing/2014/main" id="{F7D1F5B7-05D4-C06A-4CAE-1D1B8EC2C801}"/>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41" name="object 11">
              <a:extLst>
                <a:ext uri="{FF2B5EF4-FFF2-40B4-BE49-F238E27FC236}">
                  <a16:creationId xmlns:a16="http://schemas.microsoft.com/office/drawing/2014/main" id="{5E1A65F0-57EC-A8BD-8370-D8C2B46B4A16}"/>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42" name="object 12">
              <a:extLst>
                <a:ext uri="{FF2B5EF4-FFF2-40B4-BE49-F238E27FC236}">
                  <a16:creationId xmlns:a16="http://schemas.microsoft.com/office/drawing/2014/main" id="{117BF30C-0FA4-90D9-174D-D5C0042CC9A3}"/>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2E8A5E5F-2349-16D7-2F30-80273F4FA05F}"/>
              </a:ext>
            </a:extLst>
          </p:cNvPr>
          <p:cNvGrpSpPr/>
          <p:nvPr/>
        </p:nvGrpSpPr>
        <p:grpSpPr>
          <a:xfrm>
            <a:off x="1917626" y="2558138"/>
            <a:ext cx="160823" cy="160823"/>
            <a:chOff x="721446" y="1934443"/>
            <a:chExt cx="497840" cy="497840"/>
          </a:xfrm>
        </p:grpSpPr>
        <p:sp>
          <p:nvSpPr>
            <p:cNvPr id="48" name="object 10">
              <a:extLst>
                <a:ext uri="{FF2B5EF4-FFF2-40B4-BE49-F238E27FC236}">
                  <a16:creationId xmlns:a16="http://schemas.microsoft.com/office/drawing/2014/main" id="{F8FBC886-ABEC-40D0-3AC1-AE17CEAD6526}"/>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49" name="object 11">
              <a:extLst>
                <a:ext uri="{FF2B5EF4-FFF2-40B4-BE49-F238E27FC236}">
                  <a16:creationId xmlns:a16="http://schemas.microsoft.com/office/drawing/2014/main" id="{0E1F913C-3501-70A2-EAA3-7F412CF698B8}"/>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50" name="object 12">
              <a:extLst>
                <a:ext uri="{FF2B5EF4-FFF2-40B4-BE49-F238E27FC236}">
                  <a16:creationId xmlns:a16="http://schemas.microsoft.com/office/drawing/2014/main" id="{87B1DF84-0488-9DAA-95C5-47503D24865B}"/>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B509811B-187E-2845-AEB5-6EEABD0DAE1B}"/>
              </a:ext>
            </a:extLst>
          </p:cNvPr>
          <p:cNvGrpSpPr/>
          <p:nvPr/>
        </p:nvGrpSpPr>
        <p:grpSpPr>
          <a:xfrm>
            <a:off x="1916907" y="2844523"/>
            <a:ext cx="160823" cy="160823"/>
            <a:chOff x="721446" y="1934443"/>
            <a:chExt cx="497840" cy="497840"/>
          </a:xfrm>
        </p:grpSpPr>
        <p:sp>
          <p:nvSpPr>
            <p:cNvPr id="52" name="object 10">
              <a:extLst>
                <a:ext uri="{FF2B5EF4-FFF2-40B4-BE49-F238E27FC236}">
                  <a16:creationId xmlns:a16="http://schemas.microsoft.com/office/drawing/2014/main" id="{331AD720-3EF3-18B6-7591-F978865CA23D}"/>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53" name="object 11">
              <a:extLst>
                <a:ext uri="{FF2B5EF4-FFF2-40B4-BE49-F238E27FC236}">
                  <a16:creationId xmlns:a16="http://schemas.microsoft.com/office/drawing/2014/main" id="{4FCE32BF-C302-F9AE-CC1A-0C4D42C4AA25}"/>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54" name="object 12">
              <a:extLst>
                <a:ext uri="{FF2B5EF4-FFF2-40B4-BE49-F238E27FC236}">
                  <a16:creationId xmlns:a16="http://schemas.microsoft.com/office/drawing/2014/main" id="{29064AF8-16F1-06BA-47C9-43B32EB12449}"/>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55" name="Group 54">
            <a:extLst>
              <a:ext uri="{FF2B5EF4-FFF2-40B4-BE49-F238E27FC236}">
                <a16:creationId xmlns:a16="http://schemas.microsoft.com/office/drawing/2014/main" id="{7217CE6B-CDFC-228F-D929-2DD555716D9E}"/>
              </a:ext>
            </a:extLst>
          </p:cNvPr>
          <p:cNvGrpSpPr/>
          <p:nvPr/>
        </p:nvGrpSpPr>
        <p:grpSpPr>
          <a:xfrm>
            <a:off x="1916906" y="3143706"/>
            <a:ext cx="160823" cy="160823"/>
            <a:chOff x="721446" y="1934443"/>
            <a:chExt cx="497840" cy="497840"/>
          </a:xfrm>
        </p:grpSpPr>
        <p:sp>
          <p:nvSpPr>
            <p:cNvPr id="56" name="object 10">
              <a:extLst>
                <a:ext uri="{FF2B5EF4-FFF2-40B4-BE49-F238E27FC236}">
                  <a16:creationId xmlns:a16="http://schemas.microsoft.com/office/drawing/2014/main" id="{C3789108-2844-A097-B56A-971447FFC622}"/>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57" name="object 11">
              <a:extLst>
                <a:ext uri="{FF2B5EF4-FFF2-40B4-BE49-F238E27FC236}">
                  <a16:creationId xmlns:a16="http://schemas.microsoft.com/office/drawing/2014/main" id="{FD62CFB3-5910-A6DD-7C75-146B6EC93F07}"/>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58" name="object 12">
              <a:extLst>
                <a:ext uri="{FF2B5EF4-FFF2-40B4-BE49-F238E27FC236}">
                  <a16:creationId xmlns:a16="http://schemas.microsoft.com/office/drawing/2014/main" id="{6ABD247B-B57F-30C2-7F6D-1ED5673A9DE7}"/>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59" name="Group 58">
            <a:extLst>
              <a:ext uri="{FF2B5EF4-FFF2-40B4-BE49-F238E27FC236}">
                <a16:creationId xmlns:a16="http://schemas.microsoft.com/office/drawing/2014/main" id="{02A1290B-0900-09CC-5C43-479245304920}"/>
              </a:ext>
            </a:extLst>
          </p:cNvPr>
          <p:cNvGrpSpPr/>
          <p:nvPr/>
        </p:nvGrpSpPr>
        <p:grpSpPr>
          <a:xfrm>
            <a:off x="2858281" y="2250366"/>
            <a:ext cx="160823" cy="160823"/>
            <a:chOff x="721446" y="1934443"/>
            <a:chExt cx="497840" cy="497840"/>
          </a:xfrm>
        </p:grpSpPr>
        <p:sp>
          <p:nvSpPr>
            <p:cNvPr id="60" name="object 10">
              <a:extLst>
                <a:ext uri="{FF2B5EF4-FFF2-40B4-BE49-F238E27FC236}">
                  <a16:creationId xmlns:a16="http://schemas.microsoft.com/office/drawing/2014/main" id="{B31599B5-2641-FB3B-16E3-2CC39774884B}"/>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61" name="object 11">
              <a:extLst>
                <a:ext uri="{FF2B5EF4-FFF2-40B4-BE49-F238E27FC236}">
                  <a16:creationId xmlns:a16="http://schemas.microsoft.com/office/drawing/2014/main" id="{35C25DCD-6B91-1696-B6EF-114466F4FAE5}"/>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62" name="object 12">
              <a:extLst>
                <a:ext uri="{FF2B5EF4-FFF2-40B4-BE49-F238E27FC236}">
                  <a16:creationId xmlns:a16="http://schemas.microsoft.com/office/drawing/2014/main" id="{653AEB08-E36E-E0C4-1602-6FE9FA9ACB46}"/>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63" name="Group 62">
            <a:extLst>
              <a:ext uri="{FF2B5EF4-FFF2-40B4-BE49-F238E27FC236}">
                <a16:creationId xmlns:a16="http://schemas.microsoft.com/office/drawing/2014/main" id="{3BFF3BD6-93B3-19EA-B144-2B20F0DC50A1}"/>
              </a:ext>
            </a:extLst>
          </p:cNvPr>
          <p:cNvGrpSpPr/>
          <p:nvPr/>
        </p:nvGrpSpPr>
        <p:grpSpPr>
          <a:xfrm>
            <a:off x="2854536" y="2557408"/>
            <a:ext cx="160823" cy="160823"/>
            <a:chOff x="721446" y="1934443"/>
            <a:chExt cx="497840" cy="497840"/>
          </a:xfrm>
        </p:grpSpPr>
        <p:sp>
          <p:nvSpPr>
            <p:cNvPr id="64" name="object 10">
              <a:extLst>
                <a:ext uri="{FF2B5EF4-FFF2-40B4-BE49-F238E27FC236}">
                  <a16:creationId xmlns:a16="http://schemas.microsoft.com/office/drawing/2014/main" id="{96AEDAB4-0F21-F551-C0E0-97830E9DA876}"/>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65" name="object 11">
              <a:extLst>
                <a:ext uri="{FF2B5EF4-FFF2-40B4-BE49-F238E27FC236}">
                  <a16:creationId xmlns:a16="http://schemas.microsoft.com/office/drawing/2014/main" id="{03876DE5-61B0-005F-3E2D-233576F8BD21}"/>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66" name="object 12">
              <a:extLst>
                <a:ext uri="{FF2B5EF4-FFF2-40B4-BE49-F238E27FC236}">
                  <a16:creationId xmlns:a16="http://schemas.microsoft.com/office/drawing/2014/main" id="{A835CDCF-EBCC-73C1-A802-669E49F02634}"/>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67" name="Group 66">
            <a:extLst>
              <a:ext uri="{FF2B5EF4-FFF2-40B4-BE49-F238E27FC236}">
                <a16:creationId xmlns:a16="http://schemas.microsoft.com/office/drawing/2014/main" id="{8CC0C413-83FD-EDEF-B0FC-E1355AE5FF1D}"/>
              </a:ext>
            </a:extLst>
          </p:cNvPr>
          <p:cNvGrpSpPr/>
          <p:nvPr/>
        </p:nvGrpSpPr>
        <p:grpSpPr>
          <a:xfrm>
            <a:off x="2861037" y="2838314"/>
            <a:ext cx="160823" cy="160823"/>
            <a:chOff x="721446" y="1934443"/>
            <a:chExt cx="497840" cy="497840"/>
          </a:xfrm>
        </p:grpSpPr>
        <p:sp>
          <p:nvSpPr>
            <p:cNvPr id="68" name="object 10">
              <a:extLst>
                <a:ext uri="{FF2B5EF4-FFF2-40B4-BE49-F238E27FC236}">
                  <a16:creationId xmlns:a16="http://schemas.microsoft.com/office/drawing/2014/main" id="{7ECD588F-AB53-68D1-CE5E-463E63F66C75}"/>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69" name="object 11">
              <a:extLst>
                <a:ext uri="{FF2B5EF4-FFF2-40B4-BE49-F238E27FC236}">
                  <a16:creationId xmlns:a16="http://schemas.microsoft.com/office/drawing/2014/main" id="{6CED1688-7B3B-9ABA-6F05-7E928C3E393D}"/>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70" name="object 12">
              <a:extLst>
                <a:ext uri="{FF2B5EF4-FFF2-40B4-BE49-F238E27FC236}">
                  <a16:creationId xmlns:a16="http://schemas.microsoft.com/office/drawing/2014/main" id="{98E75958-7A76-D8CC-5EB3-912EEE1A1114}"/>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71" name="Group 70">
            <a:extLst>
              <a:ext uri="{FF2B5EF4-FFF2-40B4-BE49-F238E27FC236}">
                <a16:creationId xmlns:a16="http://schemas.microsoft.com/office/drawing/2014/main" id="{CE5C8C80-D2BA-BD7A-DA95-51998F0701D3}"/>
              </a:ext>
            </a:extLst>
          </p:cNvPr>
          <p:cNvGrpSpPr/>
          <p:nvPr/>
        </p:nvGrpSpPr>
        <p:grpSpPr>
          <a:xfrm>
            <a:off x="1911125" y="4069723"/>
            <a:ext cx="160823" cy="160823"/>
            <a:chOff x="721446" y="1934443"/>
            <a:chExt cx="497840" cy="497840"/>
          </a:xfrm>
        </p:grpSpPr>
        <p:sp>
          <p:nvSpPr>
            <p:cNvPr id="72" name="object 10">
              <a:extLst>
                <a:ext uri="{FF2B5EF4-FFF2-40B4-BE49-F238E27FC236}">
                  <a16:creationId xmlns:a16="http://schemas.microsoft.com/office/drawing/2014/main" id="{C33A522B-432B-A1C6-5DF8-B3B12815238A}"/>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74" name="object 11">
              <a:extLst>
                <a:ext uri="{FF2B5EF4-FFF2-40B4-BE49-F238E27FC236}">
                  <a16:creationId xmlns:a16="http://schemas.microsoft.com/office/drawing/2014/main" id="{A8805DC3-00B7-CC29-D70A-93571D37BB69}"/>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75" name="object 12">
              <a:extLst>
                <a:ext uri="{FF2B5EF4-FFF2-40B4-BE49-F238E27FC236}">
                  <a16:creationId xmlns:a16="http://schemas.microsoft.com/office/drawing/2014/main" id="{98A3EE62-376A-C264-8A85-6BFC9A33CE8F}"/>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76" name="Group 75">
            <a:extLst>
              <a:ext uri="{FF2B5EF4-FFF2-40B4-BE49-F238E27FC236}">
                <a16:creationId xmlns:a16="http://schemas.microsoft.com/office/drawing/2014/main" id="{94C4C560-141F-DD8E-4711-2D5FDCA592FF}"/>
              </a:ext>
            </a:extLst>
          </p:cNvPr>
          <p:cNvGrpSpPr/>
          <p:nvPr/>
        </p:nvGrpSpPr>
        <p:grpSpPr>
          <a:xfrm>
            <a:off x="1916846" y="4371398"/>
            <a:ext cx="160823" cy="160823"/>
            <a:chOff x="721446" y="1934443"/>
            <a:chExt cx="497840" cy="497840"/>
          </a:xfrm>
        </p:grpSpPr>
        <p:sp>
          <p:nvSpPr>
            <p:cNvPr id="77" name="object 10">
              <a:extLst>
                <a:ext uri="{FF2B5EF4-FFF2-40B4-BE49-F238E27FC236}">
                  <a16:creationId xmlns:a16="http://schemas.microsoft.com/office/drawing/2014/main" id="{2F7F54D1-C96D-0CC5-F901-2085C51FD7E2}"/>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78" name="object 11">
              <a:extLst>
                <a:ext uri="{FF2B5EF4-FFF2-40B4-BE49-F238E27FC236}">
                  <a16:creationId xmlns:a16="http://schemas.microsoft.com/office/drawing/2014/main" id="{B61E325D-0454-4329-500A-054DCABE9CD4}"/>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79" name="object 12">
              <a:extLst>
                <a:ext uri="{FF2B5EF4-FFF2-40B4-BE49-F238E27FC236}">
                  <a16:creationId xmlns:a16="http://schemas.microsoft.com/office/drawing/2014/main" id="{018294A2-5696-90A9-C6F2-E8E20807CD78}"/>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9F47F8FB-32C8-29F4-08B5-12FB7EECCD04}"/>
              </a:ext>
            </a:extLst>
          </p:cNvPr>
          <p:cNvGrpSpPr/>
          <p:nvPr/>
        </p:nvGrpSpPr>
        <p:grpSpPr>
          <a:xfrm>
            <a:off x="2866934" y="4080303"/>
            <a:ext cx="160823" cy="160823"/>
            <a:chOff x="721446" y="1934443"/>
            <a:chExt cx="497840" cy="497840"/>
          </a:xfrm>
        </p:grpSpPr>
        <p:sp>
          <p:nvSpPr>
            <p:cNvPr id="81" name="object 10">
              <a:extLst>
                <a:ext uri="{FF2B5EF4-FFF2-40B4-BE49-F238E27FC236}">
                  <a16:creationId xmlns:a16="http://schemas.microsoft.com/office/drawing/2014/main" id="{1914BAA7-68CD-6B86-17D0-C72F114E89F0}"/>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82" name="object 11">
              <a:extLst>
                <a:ext uri="{FF2B5EF4-FFF2-40B4-BE49-F238E27FC236}">
                  <a16:creationId xmlns:a16="http://schemas.microsoft.com/office/drawing/2014/main" id="{743E838F-D107-0605-A1E0-DD2784ECAA97}"/>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83" name="object 12">
              <a:extLst>
                <a:ext uri="{FF2B5EF4-FFF2-40B4-BE49-F238E27FC236}">
                  <a16:creationId xmlns:a16="http://schemas.microsoft.com/office/drawing/2014/main" id="{E0F14972-2224-6BAB-82A5-F64AE4FE053F}"/>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84" name="Group 83">
            <a:extLst>
              <a:ext uri="{FF2B5EF4-FFF2-40B4-BE49-F238E27FC236}">
                <a16:creationId xmlns:a16="http://schemas.microsoft.com/office/drawing/2014/main" id="{55C48F3A-898B-2DA4-5C78-447249A6BC05}"/>
              </a:ext>
            </a:extLst>
          </p:cNvPr>
          <p:cNvGrpSpPr/>
          <p:nvPr/>
        </p:nvGrpSpPr>
        <p:grpSpPr>
          <a:xfrm>
            <a:off x="2868201" y="4383590"/>
            <a:ext cx="160823" cy="160823"/>
            <a:chOff x="721446" y="1934443"/>
            <a:chExt cx="497840" cy="497840"/>
          </a:xfrm>
        </p:grpSpPr>
        <p:sp>
          <p:nvSpPr>
            <p:cNvPr id="85" name="object 10">
              <a:extLst>
                <a:ext uri="{FF2B5EF4-FFF2-40B4-BE49-F238E27FC236}">
                  <a16:creationId xmlns:a16="http://schemas.microsoft.com/office/drawing/2014/main" id="{224AA591-5F54-6586-AC0B-B5BC5937B7CC}"/>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86" name="object 11">
              <a:extLst>
                <a:ext uri="{FF2B5EF4-FFF2-40B4-BE49-F238E27FC236}">
                  <a16:creationId xmlns:a16="http://schemas.microsoft.com/office/drawing/2014/main" id="{318DE51B-3167-8C58-30F7-E9CD8CDD912A}"/>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87" name="object 12">
              <a:extLst>
                <a:ext uri="{FF2B5EF4-FFF2-40B4-BE49-F238E27FC236}">
                  <a16:creationId xmlns:a16="http://schemas.microsoft.com/office/drawing/2014/main" id="{2E58FADF-A077-5A3C-8A6D-EAB8E3A98824}"/>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373669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a:xfrm>
            <a:off x="6857101" y="4869657"/>
            <a:ext cx="2057400" cy="273844"/>
          </a:xfrm>
        </p:spPr>
        <p:txBody>
          <a:bodyPr/>
          <a:lstStyle/>
          <a:p>
            <a:fld id="{802A16F9-4D44-47C7-BF06-FFE7750A8ED4}" type="slidenum">
              <a:rPr lang="en-NZ" altLang="en-US" smtClean="0"/>
              <a:pPr/>
              <a:t>9</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278493" y="64253"/>
            <a:ext cx="4609863" cy="481457"/>
          </a:xfrm>
        </p:spPr>
        <p:txBody>
          <a:bodyPr>
            <a:noAutofit/>
          </a:bodyPr>
          <a:lstStyle/>
          <a:p>
            <a:r>
              <a:rPr lang="en-US" sz="1800">
                <a:latin typeface="Roboto" panose="02000000000000000000" pitchFamily="2" charset="0"/>
                <a:ea typeface="Roboto" panose="02000000000000000000" pitchFamily="2" charset="0"/>
              </a:rPr>
              <a:t>Methodologies, assumptions and estimation uncertainty (NZ CS 3)</a:t>
            </a:r>
            <a:br>
              <a:rPr lang="en-US" sz="1800">
                <a:latin typeface="Roboto" panose="02000000000000000000" pitchFamily="2" charset="0"/>
                <a:ea typeface="Roboto" panose="02000000000000000000" pitchFamily="2" charset="0"/>
              </a:rPr>
            </a:br>
            <a:r>
              <a:rPr lang="en-NZ" sz="1800" kern="0">
                <a:solidFill>
                  <a:srgbClr val="68AA55">
                    <a:lumMod val="75000"/>
                  </a:srgbClr>
                </a:solidFill>
                <a:latin typeface="Roboto" panose="02000000000000000000" pitchFamily="2" charset="0"/>
                <a:ea typeface="Roboto" panose="02000000000000000000" pitchFamily="2" charset="0"/>
              </a:rPr>
              <a:t>Summary of proposed disclosures</a:t>
            </a:r>
            <a:endParaRPr lang="en-US" sz="1800">
              <a:latin typeface="Roboto" panose="02000000000000000000" pitchFamily="2" charset="0"/>
              <a:ea typeface="Roboto" panose="02000000000000000000" pitchFamily="2" charset="0"/>
            </a:endParaRPr>
          </a:p>
        </p:txBody>
      </p:sp>
      <p:sp>
        <p:nvSpPr>
          <p:cNvPr id="16" name="object 39">
            <a:extLst>
              <a:ext uri="{FF2B5EF4-FFF2-40B4-BE49-F238E27FC236}">
                <a16:creationId xmlns:a16="http://schemas.microsoft.com/office/drawing/2014/main" id="{22AC7A61-B5BB-4211-81B6-01B073C4EF05}"/>
              </a:ext>
            </a:extLst>
          </p:cNvPr>
          <p:cNvSpPr txBox="1">
            <a:spLocks/>
          </p:cNvSpPr>
          <p:nvPr/>
        </p:nvSpPr>
        <p:spPr>
          <a:xfrm>
            <a:off x="10087664" y="7149520"/>
            <a:ext cx="154940" cy="294953"/>
          </a:xfrm>
          <a:prstGeom prst="rect">
            <a:avLst/>
          </a:prstGeom>
        </p:spPr>
        <p:txBody>
          <a:bodyPr vert="horz" wrap="square" lIns="0" tIns="17780" rIns="0" bIns="0"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8099">
              <a:spcBef>
                <a:spcPts val="140"/>
              </a:spcBef>
            </a:pPr>
            <a:fld id="{81D60167-4931-47E6-BA6A-407CBD079E47}" type="slidenum">
              <a:rPr lang="en-NZ"/>
              <a:pPr marL="38099">
                <a:spcBef>
                  <a:spcPts val="140"/>
                </a:spcBef>
              </a:pPr>
              <a:t>9</a:t>
            </a:fld>
            <a:endParaRPr lang="en-NZ"/>
          </a:p>
        </p:txBody>
      </p:sp>
      <p:sp>
        <p:nvSpPr>
          <p:cNvPr id="9" name="object 2">
            <a:extLst>
              <a:ext uri="{FF2B5EF4-FFF2-40B4-BE49-F238E27FC236}">
                <a16:creationId xmlns:a16="http://schemas.microsoft.com/office/drawing/2014/main" id="{1E2373F0-DDFF-4A6B-981C-2C794C5A4B34}"/>
              </a:ext>
            </a:extLst>
          </p:cNvPr>
          <p:cNvSpPr/>
          <p:nvPr/>
        </p:nvSpPr>
        <p:spPr>
          <a:xfrm>
            <a:off x="1392342" y="1265110"/>
            <a:ext cx="6627441" cy="700021"/>
          </a:xfrm>
          <a:custGeom>
            <a:avLst/>
            <a:gdLst/>
            <a:ahLst/>
            <a:cxnLst/>
            <a:rect l="l" t="t" r="r" b="b"/>
            <a:pathLst>
              <a:path w="5824855" h="6260465">
                <a:moveTo>
                  <a:pt x="5824804" y="0"/>
                </a:moveTo>
                <a:lnTo>
                  <a:pt x="0" y="0"/>
                </a:lnTo>
                <a:lnTo>
                  <a:pt x="0" y="6260287"/>
                </a:lnTo>
                <a:lnTo>
                  <a:pt x="5824804" y="6260287"/>
                </a:lnTo>
                <a:lnTo>
                  <a:pt x="5824804" y="0"/>
                </a:lnTo>
                <a:close/>
              </a:path>
            </a:pathLst>
          </a:custGeom>
          <a:solidFill>
            <a:srgbClr val="7C9F5A"/>
          </a:solidFill>
        </p:spPr>
        <p:txBody>
          <a:bodyPr wrap="square" lIns="0" tIns="0" rIns="0" bIns="0" rtlCol="0"/>
          <a:lstStyle/>
          <a:p>
            <a:endParaRPr lang="en-NZ" sz="1200"/>
          </a:p>
        </p:txBody>
      </p:sp>
      <p:sp>
        <p:nvSpPr>
          <p:cNvPr id="10" name="object 11">
            <a:extLst>
              <a:ext uri="{FF2B5EF4-FFF2-40B4-BE49-F238E27FC236}">
                <a16:creationId xmlns:a16="http://schemas.microsoft.com/office/drawing/2014/main" id="{B58237F2-B80D-4010-9B77-2883D45F94DD}"/>
              </a:ext>
            </a:extLst>
          </p:cNvPr>
          <p:cNvSpPr txBox="1"/>
          <p:nvPr/>
        </p:nvSpPr>
        <p:spPr>
          <a:xfrm>
            <a:off x="1507125" y="1314895"/>
            <a:ext cx="6386280" cy="594137"/>
          </a:xfrm>
          <a:prstGeom prst="rect">
            <a:avLst/>
          </a:prstGeom>
        </p:spPr>
        <p:txBody>
          <a:bodyPr vert="horz" wrap="square" lIns="0" tIns="12700" rIns="0" bIns="0" rtlCol="0">
            <a:spAutoFit/>
          </a:bodyPr>
          <a:lstStyle/>
          <a:p>
            <a:pPr marL="12700" marR="197480" algn="ctr">
              <a:lnSpc>
                <a:spcPct val="108300"/>
              </a:lnSpc>
              <a:spcBef>
                <a:spcPts val="100"/>
              </a:spcBef>
            </a:pPr>
            <a:r>
              <a:rPr lang="en-NZ" b="1" spc="-10">
                <a:solidFill>
                  <a:schemeClr val="bg1"/>
                </a:solidFill>
                <a:latin typeface="Roboto" panose="02000000000000000000" pitchFamily="2" charset="0"/>
                <a:ea typeface="Roboto" panose="02000000000000000000" pitchFamily="2" charset="0"/>
                <a:cs typeface="Roboto Light"/>
              </a:rPr>
              <a:t>GHG emissions methodologies, assumptions and </a:t>
            </a:r>
            <a:br>
              <a:rPr lang="en-NZ" b="1" spc="-10">
                <a:solidFill>
                  <a:schemeClr val="bg1"/>
                </a:solidFill>
                <a:latin typeface="Roboto" panose="02000000000000000000" pitchFamily="2" charset="0"/>
                <a:ea typeface="Roboto" panose="02000000000000000000" pitchFamily="2" charset="0"/>
                <a:cs typeface="Roboto Light"/>
              </a:rPr>
            </a:br>
            <a:r>
              <a:rPr lang="en-NZ" b="1" spc="-10">
                <a:solidFill>
                  <a:schemeClr val="bg1"/>
                </a:solidFill>
                <a:latin typeface="Roboto" panose="02000000000000000000" pitchFamily="2" charset="0"/>
                <a:ea typeface="Roboto" panose="02000000000000000000" pitchFamily="2" charset="0"/>
                <a:cs typeface="Roboto Light"/>
              </a:rPr>
              <a:t>estimation uncertainty</a:t>
            </a:r>
          </a:p>
        </p:txBody>
      </p:sp>
      <p:sp>
        <p:nvSpPr>
          <p:cNvPr id="39" name="object 2">
            <a:extLst>
              <a:ext uri="{FF2B5EF4-FFF2-40B4-BE49-F238E27FC236}">
                <a16:creationId xmlns:a16="http://schemas.microsoft.com/office/drawing/2014/main" id="{176ED185-1CEB-4F04-A7E2-0DB8A7C8682F}"/>
              </a:ext>
            </a:extLst>
          </p:cNvPr>
          <p:cNvSpPr/>
          <p:nvPr/>
        </p:nvSpPr>
        <p:spPr>
          <a:xfrm>
            <a:off x="1392342" y="2072198"/>
            <a:ext cx="6627441" cy="2212343"/>
          </a:xfrm>
          <a:custGeom>
            <a:avLst/>
            <a:gdLst/>
            <a:ahLst/>
            <a:cxnLst/>
            <a:rect l="l" t="t" r="r" b="b"/>
            <a:pathLst>
              <a:path w="5824855" h="6260465">
                <a:moveTo>
                  <a:pt x="5824804" y="0"/>
                </a:moveTo>
                <a:lnTo>
                  <a:pt x="0" y="0"/>
                </a:lnTo>
                <a:lnTo>
                  <a:pt x="0" y="6260287"/>
                </a:lnTo>
                <a:lnTo>
                  <a:pt x="5824804" y="6260287"/>
                </a:lnTo>
                <a:lnTo>
                  <a:pt x="5824804" y="0"/>
                </a:lnTo>
                <a:close/>
              </a:path>
            </a:pathLst>
          </a:custGeom>
          <a:solidFill>
            <a:srgbClr val="E8ECE3"/>
          </a:solidFill>
        </p:spPr>
        <p:txBody>
          <a:bodyPr wrap="square" lIns="0" tIns="0" rIns="0" bIns="0" rtlCol="0"/>
          <a:lstStyle/>
          <a:p>
            <a:endParaRPr lang="en-NZ" sz="1200"/>
          </a:p>
        </p:txBody>
      </p:sp>
      <p:sp>
        <p:nvSpPr>
          <p:cNvPr id="41" name="object 11">
            <a:extLst>
              <a:ext uri="{FF2B5EF4-FFF2-40B4-BE49-F238E27FC236}">
                <a16:creationId xmlns:a16="http://schemas.microsoft.com/office/drawing/2014/main" id="{986CB4C2-9DFE-4B6C-AF38-BD622AD1A99D}"/>
              </a:ext>
            </a:extLst>
          </p:cNvPr>
          <p:cNvSpPr txBox="1"/>
          <p:nvPr/>
        </p:nvSpPr>
        <p:spPr>
          <a:xfrm>
            <a:off x="1895972" y="2299804"/>
            <a:ext cx="5997433" cy="1448666"/>
          </a:xfrm>
          <a:prstGeom prst="rect">
            <a:avLst/>
          </a:prstGeom>
        </p:spPr>
        <p:txBody>
          <a:bodyPr vert="horz" wrap="square" lIns="0" tIns="12700" rIns="0" bIns="0" rtlCol="0">
            <a:spAutoFit/>
          </a:bodyPr>
          <a:lstStyle/>
          <a:p>
            <a:pPr marL="12700" marR="197480">
              <a:lnSpc>
                <a:spcPct val="108300"/>
              </a:lnSpc>
              <a:spcBef>
                <a:spcPts val="100"/>
              </a:spcBef>
            </a:pPr>
            <a:r>
              <a:rPr lang="en-NZ" sz="1200" spc="-10">
                <a:latin typeface="Roboto Light" panose="02000000000000000000" pitchFamily="2" charset="0"/>
                <a:ea typeface="Roboto Light" panose="02000000000000000000" pitchFamily="2" charset="0"/>
                <a:cs typeface="Roboto Light"/>
              </a:rPr>
              <a:t>Description of methodologies and significant assumptions and limitations of those methods. Where choices are made, an entity must disclose the methods and the rationale.</a:t>
            </a:r>
          </a:p>
          <a:p>
            <a:pPr marL="12700" marR="197480">
              <a:lnSpc>
                <a:spcPct val="108300"/>
              </a:lnSpc>
              <a:spcBef>
                <a:spcPts val="100"/>
              </a:spcBef>
            </a:pPr>
            <a:endParaRPr lang="en-NZ" sz="1200" spc="-10">
              <a:latin typeface="Roboto Light" panose="02000000000000000000" pitchFamily="2" charset="0"/>
              <a:ea typeface="Roboto Light" panose="02000000000000000000" pitchFamily="2" charset="0"/>
              <a:cs typeface="Roboto Light"/>
            </a:endParaRPr>
          </a:p>
          <a:p>
            <a:pPr marL="12700" marR="197480">
              <a:lnSpc>
                <a:spcPct val="108300"/>
              </a:lnSpc>
              <a:spcBef>
                <a:spcPts val="100"/>
              </a:spcBef>
            </a:pPr>
            <a:r>
              <a:rPr lang="en-NZ" sz="1200" spc="-10">
                <a:latin typeface="Roboto Light" panose="02000000000000000000" pitchFamily="2" charset="0"/>
                <a:ea typeface="Roboto Light" panose="02000000000000000000" pitchFamily="2" charset="0"/>
                <a:cs typeface="Roboto Light"/>
              </a:rPr>
              <a:t>Describe significant uncertainties, including the effects of these on the disclosures</a:t>
            </a:r>
          </a:p>
          <a:p>
            <a:pPr marL="12700" marR="197480">
              <a:lnSpc>
                <a:spcPct val="108300"/>
              </a:lnSpc>
              <a:spcBef>
                <a:spcPts val="100"/>
              </a:spcBef>
            </a:pPr>
            <a:endParaRPr lang="en-NZ" sz="1200" spc="-10">
              <a:latin typeface="Roboto Light" panose="02000000000000000000" pitchFamily="2" charset="0"/>
              <a:ea typeface="Roboto Light" panose="02000000000000000000" pitchFamily="2" charset="0"/>
              <a:cs typeface="Roboto Light"/>
            </a:endParaRPr>
          </a:p>
          <a:p>
            <a:pPr marL="12700" marR="197480">
              <a:lnSpc>
                <a:spcPct val="108300"/>
              </a:lnSpc>
              <a:spcBef>
                <a:spcPts val="100"/>
              </a:spcBef>
            </a:pPr>
            <a:r>
              <a:rPr lang="en-NZ" sz="1200" spc="-10">
                <a:latin typeface="Roboto Light" panose="02000000000000000000" pitchFamily="2" charset="0"/>
                <a:ea typeface="Roboto Light" panose="02000000000000000000" pitchFamily="2" charset="0"/>
                <a:cs typeface="Roboto Light"/>
              </a:rPr>
              <a:t>An explanation for any base year GHG emissions restatements</a:t>
            </a:r>
          </a:p>
        </p:txBody>
      </p:sp>
      <p:grpSp>
        <p:nvGrpSpPr>
          <p:cNvPr id="4" name="Group 3">
            <a:extLst>
              <a:ext uri="{FF2B5EF4-FFF2-40B4-BE49-F238E27FC236}">
                <a16:creationId xmlns:a16="http://schemas.microsoft.com/office/drawing/2014/main" id="{7887DD81-60EF-1C9F-42FF-4084331FCB33}"/>
              </a:ext>
            </a:extLst>
          </p:cNvPr>
          <p:cNvGrpSpPr/>
          <p:nvPr/>
        </p:nvGrpSpPr>
        <p:grpSpPr>
          <a:xfrm>
            <a:off x="1527634" y="3535685"/>
            <a:ext cx="233047" cy="233047"/>
            <a:chOff x="721446" y="1934443"/>
            <a:chExt cx="497840" cy="497840"/>
          </a:xfrm>
        </p:grpSpPr>
        <p:sp>
          <p:nvSpPr>
            <p:cNvPr id="5" name="object 10">
              <a:extLst>
                <a:ext uri="{FF2B5EF4-FFF2-40B4-BE49-F238E27FC236}">
                  <a16:creationId xmlns:a16="http://schemas.microsoft.com/office/drawing/2014/main" id="{F8114F6F-A386-82DD-D96A-41956CC5097D}"/>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6" name="object 11">
              <a:extLst>
                <a:ext uri="{FF2B5EF4-FFF2-40B4-BE49-F238E27FC236}">
                  <a16:creationId xmlns:a16="http://schemas.microsoft.com/office/drawing/2014/main" id="{D6CD86E7-974E-CD3A-DA81-A25947B83B85}"/>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7" name="object 12">
              <a:extLst>
                <a:ext uri="{FF2B5EF4-FFF2-40B4-BE49-F238E27FC236}">
                  <a16:creationId xmlns:a16="http://schemas.microsoft.com/office/drawing/2014/main" id="{A287D5BC-3568-0EA2-6129-779EA967A1C0}"/>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8" name="Group 7">
            <a:extLst>
              <a:ext uri="{FF2B5EF4-FFF2-40B4-BE49-F238E27FC236}">
                <a16:creationId xmlns:a16="http://schemas.microsoft.com/office/drawing/2014/main" id="{A6B4D00C-BB82-49AE-058D-B3669A6775A7}"/>
              </a:ext>
            </a:extLst>
          </p:cNvPr>
          <p:cNvGrpSpPr/>
          <p:nvPr/>
        </p:nvGrpSpPr>
        <p:grpSpPr>
          <a:xfrm>
            <a:off x="1527633" y="3127906"/>
            <a:ext cx="233047" cy="233047"/>
            <a:chOff x="721446" y="1934443"/>
            <a:chExt cx="497840" cy="497840"/>
          </a:xfrm>
        </p:grpSpPr>
        <p:sp>
          <p:nvSpPr>
            <p:cNvPr id="11" name="object 10">
              <a:extLst>
                <a:ext uri="{FF2B5EF4-FFF2-40B4-BE49-F238E27FC236}">
                  <a16:creationId xmlns:a16="http://schemas.microsoft.com/office/drawing/2014/main" id="{F93CCE6A-9590-642C-FCC9-30B021BDC21C}"/>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12" name="object 11">
              <a:extLst>
                <a:ext uri="{FF2B5EF4-FFF2-40B4-BE49-F238E27FC236}">
                  <a16:creationId xmlns:a16="http://schemas.microsoft.com/office/drawing/2014/main" id="{F2253CA6-DCED-F223-F0B2-B72FCBB0B614}"/>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3" name="object 12">
              <a:extLst>
                <a:ext uri="{FF2B5EF4-FFF2-40B4-BE49-F238E27FC236}">
                  <a16:creationId xmlns:a16="http://schemas.microsoft.com/office/drawing/2014/main" id="{6848BC36-5E4D-CE09-EF30-A96490925AB0}"/>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grpSp>
        <p:nvGrpSpPr>
          <p:cNvPr id="14" name="Group 13">
            <a:extLst>
              <a:ext uri="{FF2B5EF4-FFF2-40B4-BE49-F238E27FC236}">
                <a16:creationId xmlns:a16="http://schemas.microsoft.com/office/drawing/2014/main" id="{6812DEDE-D088-443F-6089-1BA9ACDF4DE0}"/>
              </a:ext>
            </a:extLst>
          </p:cNvPr>
          <p:cNvGrpSpPr/>
          <p:nvPr/>
        </p:nvGrpSpPr>
        <p:grpSpPr>
          <a:xfrm>
            <a:off x="1527633" y="2299804"/>
            <a:ext cx="233047" cy="233047"/>
            <a:chOff x="721446" y="1934443"/>
            <a:chExt cx="497840" cy="497840"/>
          </a:xfrm>
        </p:grpSpPr>
        <p:sp>
          <p:nvSpPr>
            <p:cNvPr id="15" name="object 10">
              <a:extLst>
                <a:ext uri="{FF2B5EF4-FFF2-40B4-BE49-F238E27FC236}">
                  <a16:creationId xmlns:a16="http://schemas.microsoft.com/office/drawing/2014/main" id="{95B370D5-2199-53D2-22AE-2DF9C5AB0B67}"/>
                </a:ext>
              </a:extLst>
            </p:cNvPr>
            <p:cNvSpPr/>
            <p:nvPr/>
          </p:nvSpPr>
          <p:spPr>
            <a:xfrm>
              <a:off x="721446" y="1934443"/>
              <a:ext cx="497840" cy="497840"/>
            </a:xfrm>
            <a:custGeom>
              <a:avLst/>
              <a:gdLst/>
              <a:ahLst/>
              <a:cxnLst/>
              <a:rect l="l" t="t" r="r" b="b"/>
              <a:pathLst>
                <a:path w="497840" h="497839">
                  <a:moveTo>
                    <a:pt x="248691" y="0"/>
                  </a:moveTo>
                  <a:lnTo>
                    <a:pt x="203988" y="4006"/>
                  </a:lnTo>
                  <a:lnTo>
                    <a:pt x="161914" y="15558"/>
                  </a:lnTo>
                  <a:lnTo>
                    <a:pt x="123171" y="33953"/>
                  </a:lnTo>
                  <a:lnTo>
                    <a:pt x="88461" y="58488"/>
                  </a:lnTo>
                  <a:lnTo>
                    <a:pt x="58488" y="88461"/>
                  </a:lnTo>
                  <a:lnTo>
                    <a:pt x="33953" y="123171"/>
                  </a:lnTo>
                  <a:lnTo>
                    <a:pt x="15558" y="161914"/>
                  </a:lnTo>
                  <a:lnTo>
                    <a:pt x="4006" y="203988"/>
                  </a:lnTo>
                  <a:lnTo>
                    <a:pt x="0" y="248691"/>
                  </a:lnTo>
                  <a:lnTo>
                    <a:pt x="4006" y="293394"/>
                  </a:lnTo>
                  <a:lnTo>
                    <a:pt x="15558" y="335468"/>
                  </a:lnTo>
                  <a:lnTo>
                    <a:pt x="33953" y="374211"/>
                  </a:lnTo>
                  <a:lnTo>
                    <a:pt x="58488" y="408920"/>
                  </a:lnTo>
                  <a:lnTo>
                    <a:pt x="88461" y="438894"/>
                  </a:lnTo>
                  <a:lnTo>
                    <a:pt x="123171" y="463429"/>
                  </a:lnTo>
                  <a:lnTo>
                    <a:pt x="161914" y="481824"/>
                  </a:lnTo>
                  <a:lnTo>
                    <a:pt x="203988" y="493376"/>
                  </a:lnTo>
                  <a:lnTo>
                    <a:pt x="248691" y="497382"/>
                  </a:lnTo>
                  <a:lnTo>
                    <a:pt x="293394" y="493376"/>
                  </a:lnTo>
                  <a:lnTo>
                    <a:pt x="335468" y="481824"/>
                  </a:lnTo>
                  <a:lnTo>
                    <a:pt x="374211" y="463429"/>
                  </a:lnTo>
                  <a:lnTo>
                    <a:pt x="408920" y="438894"/>
                  </a:lnTo>
                  <a:lnTo>
                    <a:pt x="438894" y="408920"/>
                  </a:lnTo>
                  <a:lnTo>
                    <a:pt x="463429" y="374211"/>
                  </a:lnTo>
                  <a:lnTo>
                    <a:pt x="481824" y="335468"/>
                  </a:lnTo>
                  <a:lnTo>
                    <a:pt x="493376" y="293394"/>
                  </a:lnTo>
                  <a:lnTo>
                    <a:pt x="497382" y="248691"/>
                  </a:lnTo>
                  <a:lnTo>
                    <a:pt x="493376" y="203988"/>
                  </a:lnTo>
                  <a:lnTo>
                    <a:pt x="481824" y="161914"/>
                  </a:lnTo>
                  <a:lnTo>
                    <a:pt x="463429" y="123171"/>
                  </a:lnTo>
                  <a:lnTo>
                    <a:pt x="438894" y="88461"/>
                  </a:lnTo>
                  <a:lnTo>
                    <a:pt x="408920" y="58488"/>
                  </a:lnTo>
                  <a:lnTo>
                    <a:pt x="374211" y="33953"/>
                  </a:lnTo>
                  <a:lnTo>
                    <a:pt x="335468" y="15558"/>
                  </a:lnTo>
                  <a:lnTo>
                    <a:pt x="293394" y="4006"/>
                  </a:lnTo>
                  <a:lnTo>
                    <a:pt x="248691" y="0"/>
                  </a:lnTo>
                  <a:close/>
                </a:path>
              </a:pathLst>
            </a:custGeom>
            <a:solidFill>
              <a:srgbClr val="7C9F5A"/>
            </a:solidFill>
          </p:spPr>
          <p:txBody>
            <a:bodyPr wrap="square" lIns="0" tIns="0" rIns="0" bIns="0" rtlCol="0"/>
            <a:lstStyle/>
            <a:p>
              <a:endParaRPr/>
            </a:p>
          </p:txBody>
        </p:sp>
        <p:sp>
          <p:nvSpPr>
            <p:cNvPr id="17" name="object 11">
              <a:extLst>
                <a:ext uri="{FF2B5EF4-FFF2-40B4-BE49-F238E27FC236}">
                  <a16:creationId xmlns:a16="http://schemas.microsoft.com/office/drawing/2014/main" id="{1E875BAC-76A9-9C51-C643-918E44428416}"/>
                </a:ext>
              </a:extLst>
            </p:cNvPr>
            <p:cNvSpPr/>
            <p:nvPr/>
          </p:nvSpPr>
          <p:spPr>
            <a:xfrm>
              <a:off x="850941" y="2183137"/>
              <a:ext cx="243204" cy="0"/>
            </a:xfrm>
            <a:custGeom>
              <a:avLst/>
              <a:gdLst/>
              <a:ahLst/>
              <a:cxnLst/>
              <a:rect l="l" t="t" r="r" b="b"/>
              <a:pathLst>
                <a:path w="243205">
                  <a:moveTo>
                    <a:pt x="0" y="0"/>
                  </a:moveTo>
                  <a:lnTo>
                    <a:pt x="243039" y="0"/>
                  </a:lnTo>
                </a:path>
              </a:pathLst>
            </a:custGeom>
            <a:ln w="14478">
              <a:solidFill>
                <a:srgbClr val="FFFFFF"/>
              </a:solidFill>
            </a:ln>
          </p:spPr>
          <p:txBody>
            <a:bodyPr wrap="square" lIns="0" tIns="0" rIns="0" bIns="0" rtlCol="0"/>
            <a:lstStyle/>
            <a:p>
              <a:endParaRPr/>
            </a:p>
          </p:txBody>
        </p:sp>
        <p:sp>
          <p:nvSpPr>
            <p:cNvPr id="18" name="object 12">
              <a:extLst>
                <a:ext uri="{FF2B5EF4-FFF2-40B4-BE49-F238E27FC236}">
                  <a16:creationId xmlns:a16="http://schemas.microsoft.com/office/drawing/2014/main" id="{2E66A22C-39B1-6D14-3E95-82801B30D4A1}"/>
                </a:ext>
              </a:extLst>
            </p:cNvPr>
            <p:cNvSpPr/>
            <p:nvPr/>
          </p:nvSpPr>
          <p:spPr>
            <a:xfrm>
              <a:off x="1001076" y="2081671"/>
              <a:ext cx="101600" cy="203200"/>
            </a:xfrm>
            <a:custGeom>
              <a:avLst/>
              <a:gdLst/>
              <a:ahLst/>
              <a:cxnLst/>
              <a:rect l="l" t="t" r="r" b="b"/>
              <a:pathLst>
                <a:path w="101600" h="203200">
                  <a:moveTo>
                    <a:pt x="0" y="202933"/>
                  </a:moveTo>
                  <a:lnTo>
                    <a:pt x="101473" y="101460"/>
                  </a:lnTo>
                  <a:lnTo>
                    <a:pt x="0" y="0"/>
                  </a:lnTo>
                </a:path>
              </a:pathLst>
            </a:custGeom>
            <a:ln w="14478">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2649884996"/>
      </p:ext>
    </p:extLst>
  </p:cSld>
  <p:clrMapOvr>
    <a:masterClrMapping/>
  </p:clrMapOvr>
</p:sld>
</file>

<file path=ppt/theme/theme1.xml><?xml version="1.0" encoding="utf-8"?>
<a:theme xmlns:a="http://schemas.openxmlformats.org/drawingml/2006/main" name="NZGIF PPT theme">
  <a:themeElements>
    <a:clrScheme name="XRB Colour">
      <a:dk1>
        <a:srgbClr val="000000"/>
      </a:dk1>
      <a:lt1>
        <a:srgbClr val="FFFFFF"/>
      </a:lt1>
      <a:dk2>
        <a:srgbClr val="3F403A"/>
      </a:dk2>
      <a:lt2>
        <a:srgbClr val="68AA55"/>
      </a:lt2>
      <a:accent1>
        <a:srgbClr val="006796"/>
      </a:accent1>
      <a:accent2>
        <a:srgbClr val="8CB251"/>
      </a:accent2>
      <a:accent3>
        <a:srgbClr val="D59D43"/>
      </a:accent3>
      <a:accent4>
        <a:srgbClr val="DAD8DA"/>
      </a:accent4>
      <a:accent5>
        <a:srgbClr val="FFFFFF"/>
      </a:accent5>
      <a:accent6>
        <a:srgbClr val="FFFFFF"/>
      </a:accent6>
      <a:hlink>
        <a:srgbClr val="0563C1"/>
      </a:hlink>
      <a:folHlink>
        <a:srgbClr val="33A6D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lnDef>
    <a:txDef>
      <a:spPr/>
      <a:bodyPr/>
      <a:lstStyle>
        <a:defPPr algn="l">
          <a:defRPr sz="2800" kern="0" dirty="0" smtClean="0"/>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66"/>
        </a:dk1>
        <a:lt1>
          <a:srgbClr val="FFFFFF"/>
        </a:lt1>
        <a:dk2>
          <a:srgbClr val="000000"/>
        </a:dk2>
        <a:lt2>
          <a:srgbClr val="969696"/>
        </a:lt2>
        <a:accent1>
          <a:srgbClr val="00CC99"/>
        </a:accent1>
        <a:accent2>
          <a:srgbClr val="3333CC"/>
        </a:accent2>
        <a:accent3>
          <a:srgbClr val="FFFFFF"/>
        </a:accent3>
        <a:accent4>
          <a:srgbClr val="00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XRB Powerpoint template 16x9 Master" id="{4A598149-6A28-4736-8F1B-F725392C6E82}" vid="{99986E15-E671-482F-B90B-72835B9CBC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7F55D9E324541740BF6388CE644271506100B264A6170F32B54E9AC205749F28CE43" ma:contentTypeVersion="41" ma:contentTypeDescription="Visual representation of information used to convey ideas. Examples:  Slide Show,  Webinar,  Live Broadcast" ma:contentTypeScope="" ma:versionID="686f379b4862f037f919cbf5081ff758">
  <xsd:schema xmlns:xsd="http://www.w3.org/2001/XMLSchema" xmlns:xs="http://www.w3.org/2001/XMLSchema" xmlns:p="http://schemas.microsoft.com/office/2006/metadata/properties" xmlns:ns2="43619995-018f-4e2c-8089-9af5b1b4449f" xmlns:ns3="http://schemas.microsoft.com/sharepoint/v3/fields" xmlns:ns4="86ff2545-424e-41e2-b804-9e3bc561fde3" targetNamespace="http://schemas.microsoft.com/office/2006/metadata/properties" ma:root="true" ma:fieldsID="460154782cd6a4523116232cb82c72b2" ns2:_="" ns3:_="" ns4:_="">
    <xsd:import namespace="43619995-018f-4e2c-8089-9af5b1b4449f"/>
    <xsd:import namespace="http://schemas.microsoft.com/sharepoint/v3/fields"/>
    <xsd:import namespace="86ff2545-424e-41e2-b804-9e3bc561fde3"/>
    <xsd:element name="properties">
      <xsd:complexType>
        <xsd:sequence>
          <xsd:element name="documentManagement">
            <xsd:complexType>
              <xsd:all>
                <xsd:element ref="ns2:XRBAuthoDoxID" minOccurs="0"/>
                <xsd:element ref="ns3:DocCreatedSaved" minOccurs="0"/>
                <xsd:element ref="ns3:DocModifiedSaved" minOccurs="0"/>
                <xsd:element ref="ns3:EmAttachCount" minOccurs="0"/>
                <xsd:element ref="ns3:EmAttachmentNames" minOccurs="0"/>
                <xsd:element ref="ns3:EmBCC" minOccurs="0"/>
                <xsd:element ref="ns3:EmBCCSMTPAddress" minOccurs="0"/>
                <xsd:element ref="ns3:EmBody" minOccurs="0"/>
                <xsd:element ref="ns3:EmCategory" minOccurs="0"/>
                <xsd:element ref="ns3:EmCC" minOccurs="0"/>
                <xsd:element ref="ns3:EmCCSMTPAddress" minOccurs="0"/>
                <xsd:element ref="ns3:EmCompanies" minOccurs="0"/>
                <xsd:element ref="ns3:EmCon" minOccurs="0"/>
                <xsd:element ref="ns3:EmConversationID" minOccurs="0"/>
                <xsd:element ref="ns3:EmConversationIndex" minOccurs="0"/>
                <xsd:element ref="ns3:EmDate" minOccurs="0"/>
                <xsd:element ref="ns3:EmDateReceived" minOccurs="0"/>
                <xsd:element ref="ns3:EmDateSent" minOccurs="0"/>
                <xsd:element ref="ns3:EmFrom" minOccurs="0"/>
                <xsd:element ref="ns3:EmFromName" minOccurs="0"/>
                <xsd:element ref="ns3:EmFromSMTPAddress" minOccurs="0"/>
                <xsd:element ref="ns3:EmHasAttachments" minOccurs="0"/>
                <xsd:element ref="ns3:EmID" minOccurs="0"/>
                <xsd:element ref="ns3:EmImportance" minOccurs="0"/>
                <xsd:element ref="ns3:EmReceivedByName" minOccurs="0"/>
                <xsd:element ref="ns3:EmReceivedOnBehalfOfName" minOccurs="0"/>
                <xsd:element ref="ns3:EmReplyRecipientNames" minOccurs="0"/>
                <xsd:element ref="ns3:EmReplyRecipients" minOccurs="0"/>
                <xsd:element ref="ns3:EmRetentionPolicyName" minOccurs="0"/>
                <xsd:element ref="ns3:EmSensitivity" minOccurs="0"/>
                <xsd:element ref="ns3:EmSentOnBehalfOfName" minOccurs="0"/>
                <xsd:element ref="ns3:EmSubject" minOccurs="0"/>
                <xsd:element ref="ns3:EmTo" minOccurs="0"/>
                <xsd:element ref="ns3:EmToAddress" minOccurs="0"/>
                <xsd:element ref="ns3:EmToSMTPAddress" minOccurs="0"/>
                <xsd:element ref="ns3:EmTyp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19995-018f-4e2c-8089-9af5b1b4449f" elementFormDefault="qualified">
    <xsd:import namespace="http://schemas.microsoft.com/office/2006/documentManagement/types"/>
    <xsd:import namespace="http://schemas.microsoft.com/office/infopath/2007/PartnerControls"/>
    <xsd:element name="XRBAuthoDoxID" ma:index="8" nillable="true" ma:displayName="AuthoDox ID" ma:description="AuthoDox document ID retained after migration." ma:internalName="XRBAuthoDox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CreatedSaved" ma:index="9" nillable="true" ma:displayName="Document Created Saved" ma:format="DateTime" ma:internalName="DocCreatedSaved" ma:readOnly="false">
      <xsd:simpleType>
        <xsd:restriction base="dms:DateTime"/>
      </xsd:simpleType>
    </xsd:element>
    <xsd:element name="DocModifiedSaved" ma:index="10" nillable="true" ma:displayName="Document Modified Saved" ma:format="DateTime" ma:internalName="DocModifiedSaved" ma:readOnly="false">
      <xsd:simpleType>
        <xsd:restriction base="dms:DateTime"/>
      </xsd:simpleType>
    </xsd:element>
    <xsd:element name="EmAttachCount" ma:index="11" nillable="true" ma:displayName="Email Attachment Count" ma:internalName="EmAttachCount" ma:readOnly="false">
      <xsd:simpleType>
        <xsd:restriction base="dms:Text"/>
      </xsd:simpleType>
    </xsd:element>
    <xsd:element name="EmAttachmentNames" ma:index="12" nillable="true" ma:displayName="Email Attachment Names" ma:internalName="EmAttachmentNames" ma:readOnly="false">
      <xsd:simpleType>
        <xsd:restriction base="dms:Note"/>
      </xsd:simpleType>
    </xsd:element>
    <xsd:element name="EmBCC" ma:index="13" nillable="true" ma:displayName="Email BCC" ma:internalName="EmBCC" ma:readOnly="false">
      <xsd:simpleType>
        <xsd:restriction base="dms:Note"/>
      </xsd:simpleType>
    </xsd:element>
    <xsd:element name="EmBCCSMTPAddress" ma:index="14" nillable="true" ma:displayName="Email BCC SMTP Address" ma:internalName="EmBCCSMTPAddress" ma:readOnly="false">
      <xsd:simpleType>
        <xsd:restriction base="dms:Note"/>
      </xsd:simpleType>
    </xsd:element>
    <xsd:element name="EmBody" ma:index="15" nillable="true" ma:displayName="Email Body" ma:internalName="EmBody" ma:readOnly="false">
      <xsd:simpleType>
        <xsd:restriction base="dms:Note"/>
      </xsd:simpleType>
    </xsd:element>
    <xsd:element name="EmCategory" ma:index="16" nillable="true" ma:displayName="Email Category" ma:internalName="EmCategory" ma:readOnly="false">
      <xsd:simpleType>
        <xsd:restriction base="dms:Text"/>
      </xsd:simpleType>
    </xsd:element>
    <xsd:element name="EmCC" ma:index="17" nillable="true" ma:displayName="Email CC" ma:internalName="EmCC" ma:readOnly="false">
      <xsd:simpleType>
        <xsd:restriction base="dms:Note"/>
      </xsd:simpleType>
    </xsd:element>
    <xsd:element name="EmCCSMTPAddress" ma:index="18" nillable="true" ma:displayName="Email CC SMTP Address" ma:internalName="EmCCSMTPAddress" ma:readOnly="false">
      <xsd:simpleType>
        <xsd:restriction base="dms:Note"/>
      </xsd:simpleType>
    </xsd:element>
    <xsd:element name="EmCompanies" ma:index="19" nillable="true" ma:displayName="Email Companies" ma:internalName="EmCompanies" ma:readOnly="false">
      <xsd:simpleType>
        <xsd:restriction base="dms:Text"/>
      </xsd:simpleType>
    </xsd:element>
    <xsd:element name="EmCon" ma:index="20" nillable="true" ma:displayName="Email Conversation" ma:internalName="EmCon" ma:readOnly="false">
      <xsd:simpleType>
        <xsd:restriction base="dms:Text"/>
      </xsd:simpleType>
    </xsd:element>
    <xsd:element name="EmConversationID" ma:index="21" nillable="true" ma:displayName="Email Conversation ID" ma:internalName="EmConversationID" ma:readOnly="false">
      <xsd:simpleType>
        <xsd:restriction base="dms:Note">
          <xsd:maxLength value="255"/>
        </xsd:restriction>
      </xsd:simpleType>
    </xsd:element>
    <xsd:element name="EmConversationIndex" ma:index="22" nillable="true" ma:displayName="Email Conversation Index" ma:internalName="EmConversationIndex" ma:readOnly="false">
      <xsd:simpleType>
        <xsd:restriction base="dms:Note">
          <xsd:maxLength value="255"/>
        </xsd:restriction>
      </xsd:simpleType>
    </xsd:element>
    <xsd:element name="EmDate" ma:index="23" nillable="true" ma:displayName="Email Date" ma:format="DateTime" ma:internalName="EmDate" ma:readOnly="false">
      <xsd:simpleType>
        <xsd:restriction base="dms:DateTime"/>
      </xsd:simpleType>
    </xsd:element>
    <xsd:element name="EmDateReceived" ma:index="24" nillable="true" ma:displayName="Email Date Received" ma:format="DateTime" ma:internalName="EmDateReceived" ma:readOnly="false">
      <xsd:simpleType>
        <xsd:restriction base="dms:DateTime"/>
      </xsd:simpleType>
    </xsd:element>
    <xsd:element name="EmDateSent" ma:index="25" nillable="true" ma:displayName="Email Date Sent" ma:format="DateTime" ma:internalName="EmDateSent" ma:readOnly="false">
      <xsd:simpleType>
        <xsd:restriction base="dms:DateTime"/>
      </xsd:simpleType>
    </xsd:element>
    <xsd:element name="EmFrom" ma:index="26" nillable="true" ma:displayName="Email From" ma:internalName="EmFrom" ma:readOnly="false">
      <xsd:simpleType>
        <xsd:restriction base="dms:Text"/>
      </xsd:simpleType>
    </xsd:element>
    <xsd:element name="EmFromName" ma:index="27" nillable="true" ma:displayName="Email From Name" ma:internalName="EmFromName" ma:readOnly="false">
      <xsd:simpleType>
        <xsd:restriction base="dms:Text"/>
      </xsd:simpleType>
    </xsd:element>
    <xsd:element name="EmFromSMTPAddress" ma:index="28" nillable="true" ma:displayName="Email From SMTP Address" ma:internalName="EmFromSMTPAddress" ma:readOnly="false">
      <xsd:simpleType>
        <xsd:restriction base="dms:Text"/>
      </xsd:simpleType>
    </xsd:element>
    <xsd:element name="EmHasAttachments" ma:index="29" nillable="true" ma:displayName="Email Has Attachments" ma:internalName="EmHasAttachments" ma:readOnly="false">
      <xsd:simpleType>
        <xsd:restriction base="dms:Boolean"/>
      </xsd:simpleType>
    </xsd:element>
    <xsd:element name="EmID" ma:index="30" nillable="true" ma:displayName="Email ID" ma:internalName="EmID" ma:readOnly="false">
      <xsd:simpleType>
        <xsd:restriction base="dms:Text"/>
      </xsd:simpleType>
    </xsd:element>
    <xsd:element name="EmImportance" ma:index="31" nillable="true" ma:displayName="Email Importance" ma:internalName="EmImportance" ma:readOnly="false">
      <xsd:simpleType>
        <xsd:restriction base="dms:Number"/>
      </xsd:simpleType>
    </xsd:element>
    <xsd:element name="EmReceivedByName" ma:index="32" nillable="true" ma:displayName="Email Received By Name" ma:internalName="EmReceivedByName" ma:readOnly="false">
      <xsd:simpleType>
        <xsd:restriction base="dms:Text"/>
      </xsd:simpleType>
    </xsd:element>
    <xsd:element name="EmReceivedOnBehalfOfName" ma:index="33" nillable="true" ma:displayName="Email Received On Behalf Of Name" ma:internalName="EmReceivedOnBehalfOfName" ma:readOnly="false">
      <xsd:simpleType>
        <xsd:restriction base="dms:Text"/>
      </xsd:simpleType>
    </xsd:element>
    <xsd:element name="EmReplyRecipientNames" ma:index="34" nillable="true" ma:displayName="Email Reply Recipient Names" ma:internalName="EmReplyRecipientNames" ma:readOnly="false">
      <xsd:simpleType>
        <xsd:restriction base="dms:Text"/>
      </xsd:simpleType>
    </xsd:element>
    <xsd:element name="EmReplyRecipients" ma:index="35" nillable="true" ma:displayName="Email Reply Recipients" ma:internalName="EmReplyRecipients" ma:readOnly="false">
      <xsd:simpleType>
        <xsd:restriction base="dms:Text"/>
      </xsd:simpleType>
    </xsd:element>
    <xsd:element name="EmRetentionPolicyName" ma:index="36" nillable="true" ma:displayName="Email Retention Policy Name" ma:internalName="EmRetentionPolicyName" ma:readOnly="false">
      <xsd:simpleType>
        <xsd:restriction base="dms:Text"/>
      </xsd:simpleType>
    </xsd:element>
    <xsd:element name="EmSensitivity" ma:index="37" nillable="true" ma:displayName="Email Sensitivity" ma:internalName="EmSensitivity" ma:readOnly="false">
      <xsd:simpleType>
        <xsd:restriction base="dms:Number"/>
      </xsd:simpleType>
    </xsd:element>
    <xsd:element name="EmSentOnBehalfOfName" ma:index="38" nillable="true" ma:displayName="Email Sent On Behalf Of Name" ma:internalName="EmSentOnBehalfOfName" ma:readOnly="false">
      <xsd:simpleType>
        <xsd:restriction base="dms:Text"/>
      </xsd:simpleType>
    </xsd:element>
    <xsd:element name="EmSubject" ma:index="39" nillable="true" ma:displayName="Email Subject" ma:internalName="EmSubject" ma:readOnly="false">
      <xsd:simpleType>
        <xsd:restriction base="dms:Text"/>
      </xsd:simpleType>
    </xsd:element>
    <xsd:element name="EmTo" ma:index="40" nillable="true" ma:displayName="Email To" ma:internalName="EmTo" ma:readOnly="false">
      <xsd:simpleType>
        <xsd:restriction base="dms:Note"/>
      </xsd:simpleType>
    </xsd:element>
    <xsd:element name="EmToAddress" ma:index="41" nillable="true" ma:displayName="Email To Address" ma:internalName="EmToAddress" ma:readOnly="false">
      <xsd:simpleType>
        <xsd:restriction base="dms:Note"/>
      </xsd:simpleType>
    </xsd:element>
    <xsd:element name="EmToSMTPAddress" ma:index="42" nillable="true" ma:displayName="Email To SMTP Address" ma:internalName="EmToSMTPAddress" ma:readOnly="false">
      <xsd:simpleType>
        <xsd:restriction base="dms:Note"/>
      </xsd:simpleType>
    </xsd:element>
    <xsd:element name="EmType" ma:index="43" nillable="true" ma:displayName="Email Type" ma:internalName="Em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f2545-424e-41e2-b804-9e3bc561fde3" elementFormDefault="qualified">
    <xsd:import namespace="http://schemas.microsoft.com/office/2006/documentManagement/types"/>
    <xsd:import namespace="http://schemas.microsoft.com/office/infopath/2007/PartnerControls"/>
    <xsd:element name="_dlc_DocId" ma:index="44" nillable="true" ma:displayName="Document ID Value" ma:description="The value of the document ID assigned to this item." ma:internalName="_dlc_DocId" ma:readOnly="true">
      <xsd:simpleType>
        <xsd:restriction base="dms:Text"/>
      </xsd:simpleType>
    </xsd:element>
    <xsd:element name="_dlc_DocIdUrl" ma:index="4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6ff2545-424e-41e2-b804-9e3bc561fde3">EXRB-2016326412-16074</_dlc_DocId>
    <_dlc_DocIdUrl xmlns="86ff2545-424e-41e2-b804-9e3bc561fde3">
      <Url>https://xrbgovt.sharepoint.com/sites/AssuranceProjects/_layouts/15/DocIdRedir.aspx?ID=EXRB-2016326412-16074</Url>
      <Description>EXRB-2016326412-16074</Description>
    </_dlc_DocIdUrl>
    <EmAttachCount xmlns="http://schemas.microsoft.com/sharepoint/v3/fields" xsi:nil="true"/>
    <EmAttachmentNames xmlns="http://schemas.microsoft.com/sharepoint/v3/fields" xsi:nil="true"/>
    <EmReceivedOnBehalfOfName xmlns="http://schemas.microsoft.com/sharepoint/v3/fields" xsi:nil="true"/>
    <EmImportance xmlns="http://schemas.microsoft.com/sharepoint/v3/fields" xsi:nil="true"/>
    <EmCC xmlns="http://schemas.microsoft.com/sharepoint/v3/fields" xsi:nil="true"/>
    <EmCCSMTPAddress xmlns="http://schemas.microsoft.com/sharepoint/v3/fields" xsi:nil="true"/>
    <EmReceivedByName xmlns="http://schemas.microsoft.com/sharepoint/v3/fields" xsi:nil="true"/>
    <EmSentOnBehalfOfName xmlns="http://schemas.microsoft.com/sharepoint/v3/fields" xsi:nil="true"/>
    <EmCompanies xmlns="http://schemas.microsoft.com/sharepoint/v3/fields" xsi:nil="true"/>
    <EmID xmlns="http://schemas.microsoft.com/sharepoint/v3/fields" xsi:nil="true"/>
    <DocModifiedSaved xmlns="http://schemas.microsoft.com/sharepoint/v3/fields" xsi:nil="true"/>
    <EmBCC xmlns="http://schemas.microsoft.com/sharepoint/v3/fields" xsi:nil="true"/>
    <EmBCCSMTPAddress xmlns="http://schemas.microsoft.com/sharepoint/v3/fields" xsi:nil="true"/>
    <EmCon xmlns="http://schemas.microsoft.com/sharepoint/v3/fields" xsi:nil="true"/>
    <EmFromName xmlns="http://schemas.microsoft.com/sharepoint/v3/fields" xsi:nil="true"/>
    <EmHasAttachments xmlns="http://schemas.microsoft.com/sharepoint/v3/fields" xsi:nil="true"/>
    <EmRetentionPolicyName xmlns="http://schemas.microsoft.com/sharepoint/v3/fields" xsi:nil="true"/>
    <EmSubject xmlns="http://schemas.microsoft.com/sharepoint/v3/fields" xsi:nil="true"/>
    <EmType xmlns="http://schemas.microsoft.com/sharepoint/v3/fields" xsi:nil="true"/>
    <EmDateSent xmlns="http://schemas.microsoft.com/sharepoint/v3/fields" xsi:nil="true"/>
    <EmReplyRecipientNames xmlns="http://schemas.microsoft.com/sharepoint/v3/fields" xsi:nil="true"/>
    <EmReplyRecipients xmlns="http://schemas.microsoft.com/sharepoint/v3/fields" xsi:nil="true"/>
    <EmDateReceived xmlns="http://schemas.microsoft.com/sharepoint/v3/fields" xsi:nil="true"/>
    <EmToAddress xmlns="http://schemas.microsoft.com/sharepoint/v3/fields" xsi:nil="true"/>
    <EmFrom xmlns="http://schemas.microsoft.com/sharepoint/v3/fields" xsi:nil="true"/>
    <EmTo xmlns="http://schemas.microsoft.com/sharepoint/v3/fields" xsi:nil="true"/>
    <EmToSMTPAddress xmlns="http://schemas.microsoft.com/sharepoint/v3/fields" xsi:nil="true"/>
    <XRBAuthoDoxID xmlns="43619995-018f-4e2c-8089-9af5b1b4449f" xsi:nil="true"/>
    <DocCreatedSaved xmlns="http://schemas.microsoft.com/sharepoint/v3/fields" xsi:nil="true"/>
    <EmDate xmlns="http://schemas.microsoft.com/sharepoint/v3/fields" xsi:nil="true"/>
    <EmSensitivity xmlns="http://schemas.microsoft.com/sharepoint/v3/fields" xsi:nil="true"/>
    <EmBody xmlns="http://schemas.microsoft.com/sharepoint/v3/fields" xsi:nil="true"/>
    <EmCategory xmlns="http://schemas.microsoft.com/sharepoint/v3/fields" xsi:nil="true"/>
    <EmFromSMTPAddress xmlns="http://schemas.microsoft.com/sharepoint/v3/fields" xsi:nil="true"/>
    <EmConversationID xmlns="http://schemas.microsoft.com/sharepoint/v3/fields" xsi:nil="true"/>
    <EmConversationIndex xmlns="http://schemas.microsoft.com/sharepoint/v3/fields" xsi:nil="true"/>
  </documentManagement>
</p:properties>
</file>

<file path=customXml/item3.xml><?xml version="1.0" encoding="utf-8"?>
<?mso-contentType ?>
<SharedContentType xmlns="Microsoft.SharePoint.Taxonomy.ContentTypeSync" SourceId="4c02815c-28df-484f-9884-3bf00d466f96" ContentTypeId="0x0101007F55D9E324541740BF6388CE644271506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9875B3-5EE2-4874-9092-A361C3BAA55B}">
  <ds:schemaRefs>
    <ds:schemaRef ds:uri="43619995-018f-4e2c-8089-9af5b1b4449f"/>
    <ds:schemaRef ds:uri="86ff2545-424e-41e2-b804-9e3bc561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ADD7A1-B9EC-49D3-8614-3F8E26CA14C0}">
  <ds:schemaRefs>
    <ds:schemaRef ds:uri="http://purl.org/dc/terms/"/>
    <ds:schemaRef ds:uri="http://schemas.microsoft.com/office/2006/metadata/properties"/>
    <ds:schemaRef ds:uri="http://schemas.microsoft.com/office/infopath/2007/PartnerControls"/>
    <ds:schemaRef ds:uri="http://purl.org/dc/elements/1.1/"/>
    <ds:schemaRef ds:uri="43619995-018f-4e2c-8089-9af5b1b4449f"/>
    <ds:schemaRef ds:uri="http://schemas.microsoft.com/sharepoint/v3/fields"/>
    <ds:schemaRef ds:uri="http://purl.org/dc/dcmitype/"/>
    <ds:schemaRef ds:uri="http://schemas.microsoft.com/office/2006/documentManagement/types"/>
    <ds:schemaRef ds:uri="http://schemas.openxmlformats.org/package/2006/metadata/core-properties"/>
    <ds:schemaRef ds:uri="86ff2545-424e-41e2-b804-9e3bc561fde3"/>
    <ds:schemaRef ds:uri="http://www.w3.org/XML/1998/namespace"/>
  </ds:schemaRefs>
</ds:datastoreItem>
</file>

<file path=customXml/itemProps3.xml><?xml version="1.0" encoding="utf-8"?>
<ds:datastoreItem xmlns:ds="http://schemas.openxmlformats.org/officeDocument/2006/customXml" ds:itemID="{C9FF0995-3D10-400A-ABEE-D929F96D5180}">
  <ds:schemaRefs>
    <ds:schemaRef ds:uri="Microsoft.SharePoint.Taxonomy.ContentTypeSync"/>
  </ds:schemaRefs>
</ds:datastoreItem>
</file>

<file path=customXml/itemProps4.xml><?xml version="1.0" encoding="utf-8"?>
<ds:datastoreItem xmlns:ds="http://schemas.openxmlformats.org/officeDocument/2006/customXml" ds:itemID="{32E8779B-286A-4A71-B8CB-CE44C6C8DE9B}">
  <ds:schemaRefs>
    <ds:schemaRef ds:uri="http://schemas.microsoft.com/sharepoint/events"/>
  </ds:schemaRefs>
</ds:datastoreItem>
</file>

<file path=customXml/itemProps5.xml><?xml version="1.0" encoding="utf-8"?>
<ds:datastoreItem xmlns:ds="http://schemas.openxmlformats.org/officeDocument/2006/customXml" ds:itemID="{E8C8F91A-B9F8-4DFF-882B-BF7BA9DBD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XRB Powerpoint template 16x9 Master</Template>
  <TotalTime>0</TotalTime>
  <Words>4601</Words>
  <Application>Microsoft Office PowerPoint</Application>
  <PresentationFormat>On-screen Show (16:9)</PresentationFormat>
  <Paragraphs>506</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NZGIF PPT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to you…</vt:lpstr>
      <vt:lpstr>PowerPoint Presentation</vt:lpstr>
      <vt:lpstr>PowerPoint Presentation</vt:lpstr>
      <vt:lpstr>PowerPoint Presentation</vt:lpstr>
      <vt:lpstr>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Pieters</dc:creator>
  <cp:lastModifiedBy>Anna Herlender</cp:lastModifiedBy>
  <cp:revision>2</cp:revision>
  <cp:lastPrinted>2022-09-12T02:10:29Z</cp:lastPrinted>
  <dcterms:created xsi:type="dcterms:W3CDTF">2022-09-02T03:45:48Z</dcterms:created>
  <dcterms:modified xsi:type="dcterms:W3CDTF">2022-09-14T01:01:06Z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0x0101007F55D9E324541740BF6388CE644271506100B264A6170F32B54E9AC205749F28CE43</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TaxCatchAll">
    <vt:lpwstr>1;#Accounting Projects|74114e71-9496-4029-925c-4fa5e0c80691</vt:lpwstr>
  </property>
  <property fmtid="{D5CDD505-2E9C-101B-9397-08002B2CF9AE}" pid="8" name="n7c90e95e34347149b08f2a867a65e3c">
    <vt:lpwstr>Accounting Projects|74114e71-9496-4029-925c-4fa5e0c80691</vt:lpwstr>
  </property>
  <property fmtid="{D5CDD505-2E9C-101B-9397-08002B2CF9AE}" pid="9" name="a593ffe969474e1ba7b1de384f197d96">
    <vt:lpwstr/>
  </property>
  <property fmtid="{D5CDD505-2E9C-101B-9397-08002B2CF9AE}" pid="10" name="dfbdd776951e4667a1254b6a3d2f37d9">
    <vt:lpwstr/>
  </property>
  <property fmtid="{D5CDD505-2E9C-101B-9397-08002B2CF9AE}" pid="11" name="accountingTags">
    <vt:lpwstr/>
  </property>
  <property fmtid="{D5CDD505-2E9C-101B-9397-08002B2CF9AE}" pid="12" name="accounting">
    <vt:lpwstr>1;#Accounting Projects|74114e71-9496-4029-925c-4fa5e0c80691</vt:lpwstr>
  </property>
  <property fmtid="{D5CDD505-2E9C-101B-9397-08002B2CF9AE}" pid="13" name="BusinessGroupName">
    <vt:lpwstr/>
  </property>
  <property fmtid="{D5CDD505-2E9C-101B-9397-08002B2CF9AE}" pid="14" name="projectType">
    <vt:lpwstr/>
  </property>
  <property fmtid="{D5CDD505-2E9C-101B-9397-08002B2CF9AE}" pid="15" name="c8a3f901464f4db88354c639b8754dd9">
    <vt:lpwstr/>
  </property>
  <property fmtid="{D5CDD505-2E9C-101B-9397-08002B2CF9AE}" pid="16" name="mfd2cedde1974d988babb6b1bceebc99">
    <vt:lpwstr/>
  </property>
  <property fmtid="{D5CDD505-2E9C-101B-9397-08002B2CF9AE}" pid="17" name="projectName">
    <vt:lpwstr/>
  </property>
  <property fmtid="{D5CDD505-2E9C-101B-9397-08002B2CF9AE}" pid="18" name="Order">
    <vt:r8>2303400</vt:r8>
  </property>
  <property fmtid="{D5CDD505-2E9C-101B-9397-08002B2CF9AE}" pid="19" name="_dlc_DocId">
    <vt:lpwstr>EXRB-1510547792-23034</vt:lpwstr>
  </property>
  <property fmtid="{D5CDD505-2E9C-101B-9397-08002B2CF9AE}" pid="20" name="TriggerFlowInfo">
    <vt:lpwstr/>
  </property>
  <property fmtid="{D5CDD505-2E9C-101B-9397-08002B2CF9AE}" pid="21" name="_dlc_DocIdUrl">
    <vt:lpwstr>https://xrbgovt.sharepoint.com/sites/XRBHub/_layouts/15/DocIdRedir.aspx?ID=EXRB-1510547792-23034, EXRB-1510547792-23034</vt:lpwstr>
  </property>
  <property fmtid="{D5CDD505-2E9C-101B-9397-08002B2CF9AE}" pid="22" name="_ExtendedDescription">
    <vt:lpwstr/>
  </property>
  <property fmtid="{D5CDD505-2E9C-101B-9397-08002B2CF9AE}" pid="23" name="_dlc_DocIdItemGuid">
    <vt:lpwstr>ea4fd31b-f160-4f0f-bbcc-82e59c037b28</vt:lpwstr>
  </property>
  <property fmtid="{D5CDD505-2E9C-101B-9397-08002B2CF9AE}" pid="24" name="SharedWithUsers">
    <vt:lpwstr>89;#Emily Marden</vt:lpwstr>
  </property>
</Properties>
</file>