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6"/>
    <p:sldMasterId id="2147483719" r:id="rId7"/>
    <p:sldMasterId id="2147483742" r:id="rId8"/>
    <p:sldMasterId id="2147483761" r:id="rId9"/>
  </p:sldMasterIdLst>
  <p:notesMasterIdLst>
    <p:notesMasterId r:id="rId75"/>
  </p:notesMasterIdLst>
  <p:handoutMasterIdLst>
    <p:handoutMasterId r:id="rId76"/>
  </p:handoutMasterIdLst>
  <p:sldIdLst>
    <p:sldId id="263" r:id="rId10"/>
    <p:sldId id="7316" r:id="rId11"/>
    <p:sldId id="285" r:id="rId12"/>
    <p:sldId id="8002" r:id="rId13"/>
    <p:sldId id="283" r:id="rId14"/>
    <p:sldId id="7814" r:id="rId15"/>
    <p:sldId id="256" r:id="rId16"/>
    <p:sldId id="7768" r:id="rId17"/>
    <p:sldId id="7684" r:id="rId18"/>
    <p:sldId id="7815" r:id="rId19"/>
    <p:sldId id="7821" r:id="rId20"/>
    <p:sldId id="7822" r:id="rId21"/>
    <p:sldId id="7834" r:id="rId22"/>
    <p:sldId id="306" r:id="rId23"/>
    <p:sldId id="8001" r:id="rId24"/>
    <p:sldId id="8019" r:id="rId25"/>
    <p:sldId id="7565" r:id="rId26"/>
    <p:sldId id="7719" r:id="rId27"/>
    <p:sldId id="7748" r:id="rId28"/>
    <p:sldId id="8018" r:id="rId29"/>
    <p:sldId id="7975" r:id="rId30"/>
    <p:sldId id="7716" r:id="rId31"/>
    <p:sldId id="8000" r:id="rId32"/>
    <p:sldId id="8003" r:id="rId33"/>
    <p:sldId id="8020" r:id="rId34"/>
    <p:sldId id="8006" r:id="rId35"/>
    <p:sldId id="7735" r:id="rId36"/>
    <p:sldId id="7963" r:id="rId37"/>
    <p:sldId id="7813" r:id="rId38"/>
    <p:sldId id="7788" r:id="rId39"/>
    <p:sldId id="8004" r:id="rId40"/>
    <p:sldId id="8021" r:id="rId41"/>
    <p:sldId id="7797" r:id="rId42"/>
    <p:sldId id="7852" r:id="rId43"/>
    <p:sldId id="7919" r:id="rId44"/>
    <p:sldId id="7920" r:id="rId45"/>
    <p:sldId id="7922" r:id="rId46"/>
    <p:sldId id="7923" r:id="rId47"/>
    <p:sldId id="7925" r:id="rId48"/>
    <p:sldId id="8005" r:id="rId49"/>
    <p:sldId id="8022" r:id="rId50"/>
    <p:sldId id="7926" r:id="rId51"/>
    <p:sldId id="8013" r:id="rId52"/>
    <p:sldId id="7927" r:id="rId53"/>
    <p:sldId id="7929" r:id="rId54"/>
    <p:sldId id="8007" r:id="rId55"/>
    <p:sldId id="8023" r:id="rId56"/>
    <p:sldId id="7570" r:id="rId57"/>
    <p:sldId id="7843" r:id="rId58"/>
    <p:sldId id="7936" r:id="rId59"/>
    <p:sldId id="7939" r:id="rId60"/>
    <p:sldId id="7942" r:id="rId61"/>
    <p:sldId id="8017" r:id="rId62"/>
    <p:sldId id="8024" r:id="rId63"/>
    <p:sldId id="7944" r:id="rId64"/>
    <p:sldId id="8014" r:id="rId65"/>
    <p:sldId id="8025" r:id="rId66"/>
    <p:sldId id="7945" r:id="rId67"/>
    <p:sldId id="7946" r:id="rId68"/>
    <p:sldId id="7948" r:id="rId69"/>
    <p:sldId id="8015" r:id="rId70"/>
    <p:sldId id="8026" r:id="rId71"/>
    <p:sldId id="8009" r:id="rId72"/>
    <p:sldId id="8011" r:id="rId73"/>
    <p:sldId id="8012" r:id="rId7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Background information ASF" id="{2703F873-A764-4169-BC33-5B3D300F1CD2}">
          <p14:sldIdLst>
            <p14:sldId id="263"/>
            <p14:sldId id="7316"/>
            <p14:sldId id="285"/>
            <p14:sldId id="8002"/>
            <p14:sldId id="283"/>
            <p14:sldId id="7814"/>
            <p14:sldId id="256"/>
            <p14:sldId id="7768"/>
            <p14:sldId id="7684"/>
            <p14:sldId id="7815"/>
            <p14:sldId id="7821"/>
            <p14:sldId id="7822"/>
            <p14:sldId id="7834"/>
            <p14:sldId id="306"/>
            <p14:sldId id="8001"/>
            <p14:sldId id="8019"/>
          </p14:sldIdLst>
        </p14:section>
        <p14:section name="Sectors" id="{132606D0-E22C-4227-93E5-379A2C47F875}">
          <p14:sldIdLst>
            <p14:sldId id="7565"/>
            <p14:sldId id="7719"/>
            <p14:sldId id="7748"/>
            <p14:sldId id="8018"/>
            <p14:sldId id="7975"/>
            <p14:sldId id="7716"/>
            <p14:sldId id="8000"/>
            <p14:sldId id="8003"/>
            <p14:sldId id="8020"/>
            <p14:sldId id="8006"/>
            <p14:sldId id="7735"/>
            <p14:sldId id="7963"/>
            <p14:sldId id="7813"/>
            <p14:sldId id="7788"/>
            <p14:sldId id="8004"/>
            <p14:sldId id="8021"/>
          </p14:sldIdLst>
        </p14:section>
        <p14:section name="Tier 1 For Profit" id="{15FCB9C9-7800-4CE6-B352-65593E6653F2}">
          <p14:sldIdLst>
            <p14:sldId id="7797"/>
            <p14:sldId id="7852"/>
            <p14:sldId id="7919"/>
            <p14:sldId id="7920"/>
            <p14:sldId id="7922"/>
            <p14:sldId id="7923"/>
            <p14:sldId id="7925"/>
            <p14:sldId id="8005"/>
            <p14:sldId id="8022"/>
            <p14:sldId id="7926"/>
            <p14:sldId id="8013"/>
            <p14:sldId id="7927"/>
            <p14:sldId id="7929"/>
            <p14:sldId id="8007"/>
            <p14:sldId id="8023"/>
          </p14:sldIdLst>
        </p14:section>
        <p14:section name="Tier 2 For Profits" id="{467091EB-A933-4382-ADAA-73C9FEF3CA9C}">
          <p14:sldIdLst>
            <p14:sldId id="7570"/>
            <p14:sldId id="7843"/>
            <p14:sldId id="7936"/>
            <p14:sldId id="7939"/>
            <p14:sldId id="7942"/>
            <p14:sldId id="8017"/>
            <p14:sldId id="8024"/>
            <p14:sldId id="7944"/>
            <p14:sldId id="8014"/>
            <p14:sldId id="8025"/>
            <p14:sldId id="7945"/>
            <p14:sldId id="7946"/>
            <p14:sldId id="7948"/>
            <p14:sldId id="8015"/>
            <p14:sldId id="8026"/>
            <p14:sldId id="8009"/>
            <p14:sldId id="8011"/>
            <p14:sldId id="8012"/>
          </p14:sldIdLst>
        </p14:section>
      </p14:section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1644374-2866-34EF-9503-B1E0F84A7B93}" name="Gali Slyuzberg" initials="GS" userId="S::Gali.Slyuzberg@xrb.govt.nz::fb56d06f-daa0-4694-9054-3598b17f9e3b" providerId="AD"/>
  <p188:author id="{6E41D082-139B-B09E-7048-C2F017C91F52}" name="Bruce Mcniven" initials="BM" userId="S::Bruce.Mcniven@xrb.govt.nz::063296b2-c54e-4f4a-ac72-a1a535acb11b" providerId="AD"/>
  <p188:author id="{4324C7A2-F8D9-508C-3492-9DE800481179}" name="Alex Stainer" initials="AS" userId="S::Alex.Stainer@xrb.govt.nz::624c9770-ffe2-4e72-bfbb-f4d7084bd755" providerId="AD"/>
  <p188:author id="{297CA1BE-8040-1663-AC7D-BD2258F5E8E1}" name="Michelle Lombaard" initials="ML" userId="S::michelle.lombaard@xrb.govt.nz::2fee3c12-d199-4232-b7f3-05e784166977" providerId="AD"/>
  <p188:author id="{72C5AFC2-417E-17B9-4588-CE38378F5D0A}" name="Raveen Kaur" initials="" userId="S::raveen.kaur@xrb.govt.nz::325001c6-27d6-4827-a11e-39f8adc16534" providerId="AD"/>
  <p188:author id="{BB1C27DF-DC47-7767-1C52-26C6522C316C}" name="Leana Van Heerden" initials="LV" userId="S::leana.vanheerden@xrb.govt.nz::7d792de4-2d31-4f76-ae03-cfb3f5831d35" providerId="AD"/>
  <p188:author id="{499E74EF-219A-EED5-A113-50D9B38A85DA}" name="Alex Stainer" initials="AS" userId="S::alex.stainer@xrb.govt.nz::624c9770-ffe2-4e72-bfbb-f4d7084bd755" providerId="AD"/>
  <p188:author id="{C92D7CFA-CF5C-34E5-73B0-9CDA81DD5342}" name="Michelle Lombaard" initials="ML" userId="S::Michelle.Lombaard@xrb.govt.nz::2fee3c12-d199-4232-b7f3-05e784166977" providerId="AD"/>
  <p188:author id="{1A0EDFFA-9311-FD54-D397-3DE8436C8505}" name="Tereza Bublikova" initials="TB" userId="S::Tereza.Bublikova@xrb.govt.nz::0163c0a8-5d57-40f9-b048-42e00df4b41a"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5F8F34"/>
    <a:srgbClr val="23500B"/>
    <a:srgbClr val="DAEFD9"/>
    <a:srgbClr val="F7EBD9"/>
    <a:srgbClr val="F6BDBC"/>
    <a:srgbClr val="FFFFCC"/>
    <a:srgbClr val="EFF0EA"/>
    <a:srgbClr val="DBD8CC"/>
    <a:srgbClr val="D0E1EA"/>
    <a:srgbClr val="AEC98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FB4464-0181-46D1-ACD2-3C34966AA74F}" v="593" dt="2026-09-09T00:00:23.056"/>
    <p1510:client id="{8E2227C3-0A5E-47A1-8FA0-E0327D44037A}" v="4614" dt="2026-09-09T23:16:38.623"/>
    <p1510:client id="{DF62D99C-EB68-4642-9ABA-17B940265A08}" v="10707" dt="2026-09-09T23:30:59.8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7.xml"/><Relationship Id="rId21" Type="http://schemas.openxmlformats.org/officeDocument/2006/relationships/slide" Target="slides/slide12.xml"/><Relationship Id="rId42" Type="http://schemas.openxmlformats.org/officeDocument/2006/relationships/slide" Target="slides/slide33.xml"/><Relationship Id="rId47" Type="http://schemas.openxmlformats.org/officeDocument/2006/relationships/slide" Target="slides/slide38.xml"/><Relationship Id="rId63" Type="http://schemas.openxmlformats.org/officeDocument/2006/relationships/slide" Target="slides/slide54.xml"/><Relationship Id="rId68" Type="http://schemas.openxmlformats.org/officeDocument/2006/relationships/slide" Target="slides/slide59.xml"/><Relationship Id="rId16" Type="http://schemas.openxmlformats.org/officeDocument/2006/relationships/slide" Target="slides/slide7.xml"/><Relationship Id="rId11" Type="http://schemas.openxmlformats.org/officeDocument/2006/relationships/slide" Target="slides/slide2.xml"/><Relationship Id="rId32" Type="http://schemas.openxmlformats.org/officeDocument/2006/relationships/slide" Target="slides/slide23.xml"/><Relationship Id="rId37" Type="http://schemas.openxmlformats.org/officeDocument/2006/relationships/slide" Target="slides/slide28.xml"/><Relationship Id="rId53" Type="http://schemas.openxmlformats.org/officeDocument/2006/relationships/slide" Target="slides/slide44.xml"/><Relationship Id="rId58" Type="http://schemas.openxmlformats.org/officeDocument/2006/relationships/slide" Target="slides/slide49.xml"/><Relationship Id="rId74" Type="http://schemas.openxmlformats.org/officeDocument/2006/relationships/slide" Target="slides/slide65.xml"/><Relationship Id="rId79" Type="http://schemas.openxmlformats.org/officeDocument/2006/relationships/theme" Target="theme/theme1.xml"/><Relationship Id="rId5" Type="http://schemas.openxmlformats.org/officeDocument/2006/relationships/customXml" Target="../customXml/item5.xml"/><Relationship Id="rId61" Type="http://schemas.openxmlformats.org/officeDocument/2006/relationships/slide" Target="slides/slide52.xml"/><Relationship Id="rId82" Type="http://schemas.microsoft.com/office/2015/10/relationships/revisionInfo" Target="revisionInfo.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slide" Target="slides/slide55.xml"/><Relationship Id="rId69" Type="http://schemas.openxmlformats.org/officeDocument/2006/relationships/slide" Target="slides/slide60.xml"/><Relationship Id="rId77" Type="http://schemas.openxmlformats.org/officeDocument/2006/relationships/presProps" Target="presProps.xml"/><Relationship Id="rId8" Type="http://schemas.openxmlformats.org/officeDocument/2006/relationships/slideMaster" Target="slideMasters/slideMaster3.xml"/><Relationship Id="rId51" Type="http://schemas.openxmlformats.org/officeDocument/2006/relationships/slide" Target="slides/slide42.xml"/><Relationship Id="rId72" Type="http://schemas.openxmlformats.org/officeDocument/2006/relationships/slide" Target="slides/slide63.xml"/><Relationship Id="rId80"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67" Type="http://schemas.openxmlformats.org/officeDocument/2006/relationships/slide" Target="slides/slide58.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slide" Target="slides/slide53.xml"/><Relationship Id="rId70" Type="http://schemas.openxmlformats.org/officeDocument/2006/relationships/slide" Target="slides/slide61.xml"/><Relationship Id="rId75" Type="http://schemas.openxmlformats.org/officeDocument/2006/relationships/notesMaster" Target="notesMasters/notesMaster1.xml"/><Relationship Id="rId83"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Master" Target="slideMasters/slideMaster1.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slide" Target="slides/slide56.xml"/><Relationship Id="rId73" Type="http://schemas.openxmlformats.org/officeDocument/2006/relationships/slide" Target="slides/slide64.xml"/><Relationship Id="rId78" Type="http://schemas.openxmlformats.org/officeDocument/2006/relationships/viewProps" Target="viewProps.xml"/><Relationship Id="rId81" Type="http://schemas.microsoft.com/office/2016/11/relationships/changesInfo" Target="changesInfos/changesInfo1.xml"/><Relationship Id="rId4" Type="http://schemas.openxmlformats.org/officeDocument/2006/relationships/customXml" Target="../customXml/item4.xml"/><Relationship Id="rId9" Type="http://schemas.openxmlformats.org/officeDocument/2006/relationships/slideMaster" Target="slideMasters/slideMaster4.xml"/><Relationship Id="rId13" Type="http://schemas.openxmlformats.org/officeDocument/2006/relationships/slide" Target="slides/slide4.xml"/><Relationship Id="rId18" Type="http://schemas.openxmlformats.org/officeDocument/2006/relationships/slide" Target="slides/slide9.xml"/><Relationship Id="rId39" Type="http://schemas.openxmlformats.org/officeDocument/2006/relationships/slide" Target="slides/slide30.xml"/><Relationship Id="rId34" Type="http://schemas.openxmlformats.org/officeDocument/2006/relationships/slide" Target="slides/slide25.xml"/><Relationship Id="rId50" Type="http://schemas.openxmlformats.org/officeDocument/2006/relationships/slide" Target="slides/slide41.xml"/><Relationship Id="rId55" Type="http://schemas.openxmlformats.org/officeDocument/2006/relationships/slide" Target="slides/slide46.xml"/><Relationship Id="rId76" Type="http://schemas.openxmlformats.org/officeDocument/2006/relationships/handoutMaster" Target="handoutMasters/handoutMaster1.xml"/><Relationship Id="rId7" Type="http://schemas.openxmlformats.org/officeDocument/2006/relationships/slideMaster" Target="slideMasters/slideMaster2.xml"/><Relationship Id="rId71" Type="http://schemas.openxmlformats.org/officeDocument/2006/relationships/slide" Target="slides/slide62.xml"/><Relationship Id="rId2" Type="http://schemas.openxmlformats.org/officeDocument/2006/relationships/customXml" Target="../customXml/item2.xml"/><Relationship Id="rId29" Type="http://schemas.openxmlformats.org/officeDocument/2006/relationships/slide" Target="slides/slide20.xml"/><Relationship Id="rId24" Type="http://schemas.openxmlformats.org/officeDocument/2006/relationships/slide" Target="slides/slide15.xml"/><Relationship Id="rId40" Type="http://schemas.openxmlformats.org/officeDocument/2006/relationships/slide" Target="slides/slide31.xml"/><Relationship Id="rId45" Type="http://schemas.openxmlformats.org/officeDocument/2006/relationships/slide" Target="slides/slide36.xml"/><Relationship Id="rId66" Type="http://schemas.openxmlformats.org/officeDocument/2006/relationships/slide" Target="slides/slide5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veen Kaur" userId="S::raveen.kaur@xrb.govt.nz::325001c6-27d6-4827-a11e-39f8adc16534" providerId="AD" clId="Web-{9E53F188-5117-5324-5518-2AE19B186E20}"/>
    <pc:docChg chg="modSld">
      <pc:chgData name="Raveen Kaur" userId="S::raveen.kaur@xrb.govt.nz::325001c6-27d6-4827-a11e-39f8adc16534" providerId="AD" clId="Web-{9E53F188-5117-5324-5518-2AE19B186E20}" dt="2026-09-07T04:51:17.959" v="277"/>
      <pc:docMkLst>
        <pc:docMk/>
      </pc:docMkLst>
      <pc:sldChg chg="modSp modCm">
        <pc:chgData name="Raveen Kaur" userId="S::raveen.kaur@xrb.govt.nz::325001c6-27d6-4827-a11e-39f8adc16534" providerId="AD" clId="Web-{9E53F188-5117-5324-5518-2AE19B186E20}" dt="2026-09-07T04:51:17.959" v="277"/>
        <pc:sldMkLst>
          <pc:docMk/>
          <pc:sldMk cId="2605059303" sldId="7942"/>
        </pc:sldMkLst>
        <pc:graphicFrameChg chg="mod modGraphic">
          <ac:chgData name="Raveen Kaur" userId="S::raveen.kaur@xrb.govt.nz::325001c6-27d6-4827-a11e-39f8adc16534" providerId="AD" clId="Web-{9E53F188-5117-5324-5518-2AE19B186E20}" dt="2026-09-07T04:51:17.959" v="277"/>
          <ac:graphicFrameMkLst>
            <pc:docMk/>
            <pc:sldMk cId="2605059303" sldId="7942"/>
            <ac:graphicFrameMk id="9" creationId="{F33DB36F-4AE5-7A12-0D61-0581E05CD458}"/>
          </ac:graphicFrameMkLst>
        </pc:graphicFrameChg>
        <pc:extLst>
          <p:ext xmlns:p="http://schemas.openxmlformats.org/presentationml/2006/main" uri="{D6D511B9-2390-475A-947B-AFAB55BFBCF1}">
            <pc226:cmChg xmlns:pc226="http://schemas.microsoft.com/office/powerpoint/2022/06/main/command" chg="mod">
              <pc226:chgData name="Raveen Kaur" userId="S::raveen.kaur@xrb.govt.nz::325001c6-27d6-4827-a11e-39f8adc16534" providerId="AD" clId="Web-{9E53F188-5117-5324-5518-2AE19B186E20}" dt="2026-09-07T04:51:17.959" v="276"/>
              <pc2:cmMkLst xmlns:pc2="http://schemas.microsoft.com/office/powerpoint/2019/9/main/command">
                <pc:docMk/>
                <pc:sldMk cId="2605059303" sldId="7942"/>
                <pc2:cmMk id="{F734931C-BF62-411E-BD7F-E324353376EA}"/>
              </pc2:cmMkLst>
            </pc226:cmChg>
            <pc226:cmChg xmlns:pc226="http://schemas.microsoft.com/office/powerpoint/2022/06/main/command" chg="mod">
              <pc226:chgData name="Raveen Kaur" userId="S::raveen.kaur@xrb.govt.nz::325001c6-27d6-4827-a11e-39f8adc16534" providerId="AD" clId="Web-{9E53F188-5117-5324-5518-2AE19B186E20}" dt="2026-09-07T04:30:48.198" v="186"/>
              <pc2:cmMkLst xmlns:pc2="http://schemas.microsoft.com/office/powerpoint/2019/9/main/command">
                <pc:docMk/>
                <pc:sldMk cId="2605059303" sldId="7942"/>
                <pc2:cmMk id="{F00ECDE5-6138-4982-8DF6-08D8932DE426}"/>
              </pc2:cmMkLst>
            </pc226:cmChg>
          </p:ext>
        </pc:extLst>
      </pc:sldChg>
    </pc:docChg>
  </pc:docChgLst>
  <pc:docChgLst>
    <pc:chgData name="Leana Van Heerden" userId="7d792de4-2d31-4f76-ae03-cfb3f5831d35" providerId="ADAL" clId="{F7967A5A-7FF3-4FA5-8A97-19BFA0FE4B25}"/>
    <pc:docChg chg="undo redo custSel addSld delSld modSld sldOrd delMainMaster delSection modSection">
      <pc:chgData name="Leana Van Heerden" userId="7d792de4-2d31-4f76-ae03-cfb3f5831d35" providerId="ADAL" clId="{F7967A5A-7FF3-4FA5-8A97-19BFA0FE4B25}" dt="2026-09-09T23:30:40.291" v="70507" actId="1076"/>
      <pc:docMkLst>
        <pc:docMk/>
      </pc:docMkLst>
      <pc:sldChg chg="modSp mod">
        <pc:chgData name="Leana Van Heerden" userId="7d792de4-2d31-4f76-ae03-cfb3f5831d35" providerId="ADAL" clId="{F7967A5A-7FF3-4FA5-8A97-19BFA0FE4B25}" dt="2026-09-07T02:30:43.703" v="59896" actId="20577"/>
        <pc:sldMkLst>
          <pc:docMk/>
          <pc:sldMk cId="0" sldId="256"/>
        </pc:sldMkLst>
        <pc:spChg chg="mod">
          <ac:chgData name="Leana Van Heerden" userId="7d792de4-2d31-4f76-ae03-cfb3f5831d35" providerId="ADAL" clId="{F7967A5A-7FF3-4FA5-8A97-19BFA0FE4B25}" dt="2026-09-07T02:30:43.703" v="59896" actId="20577"/>
          <ac:spMkLst>
            <pc:docMk/>
            <pc:sldMk cId="0" sldId="256"/>
            <ac:spMk id="112" creationId="{00000000-0000-0000-0000-000000000000}"/>
          </ac:spMkLst>
        </pc:spChg>
      </pc:sldChg>
      <pc:sldChg chg="addSp delSp modSp add mod">
        <pc:chgData name="Leana Van Heerden" userId="7d792de4-2d31-4f76-ae03-cfb3f5831d35" providerId="ADAL" clId="{F7967A5A-7FF3-4FA5-8A97-19BFA0FE4B25}" dt="2026-09-03T01:42:22.946" v="57139" actId="1076"/>
        <pc:sldMkLst>
          <pc:docMk/>
          <pc:sldMk cId="9215064" sldId="263"/>
        </pc:sldMkLst>
        <pc:spChg chg="mod">
          <ac:chgData name="Leana Van Heerden" userId="7d792de4-2d31-4f76-ae03-cfb3f5831d35" providerId="ADAL" clId="{F7967A5A-7FF3-4FA5-8A97-19BFA0FE4B25}" dt="2026-09-03T01:42:22.946" v="57139" actId="1076"/>
          <ac:spMkLst>
            <pc:docMk/>
            <pc:sldMk cId="9215064" sldId="263"/>
            <ac:spMk id="3" creationId="{7B5721D1-B4C5-81EC-82A3-F5B54920A306}"/>
          </ac:spMkLst>
        </pc:spChg>
        <pc:spChg chg="mod">
          <ac:chgData name="Leana Van Heerden" userId="7d792de4-2d31-4f76-ae03-cfb3f5831d35" providerId="ADAL" clId="{F7967A5A-7FF3-4FA5-8A97-19BFA0FE4B25}" dt="2026-09-03T00:24:54.511" v="56683" actId="1076"/>
          <ac:spMkLst>
            <pc:docMk/>
            <pc:sldMk cId="9215064" sldId="263"/>
            <ac:spMk id="4" creationId="{7B63DCFE-84BD-CF0C-C59D-EFE90A49EBDB}"/>
          </ac:spMkLst>
        </pc:spChg>
        <pc:spChg chg="mod">
          <ac:chgData name="Leana Van Heerden" userId="7d792de4-2d31-4f76-ae03-cfb3f5831d35" providerId="ADAL" clId="{F7967A5A-7FF3-4FA5-8A97-19BFA0FE4B25}" dt="2026-09-03T00:52:13.724" v="57008" actId="1076"/>
          <ac:spMkLst>
            <pc:docMk/>
            <pc:sldMk cId="9215064" sldId="263"/>
            <ac:spMk id="5" creationId="{65899458-21E1-347C-FF4C-ABBD9DFA11C5}"/>
          </ac:spMkLst>
        </pc:spChg>
        <pc:spChg chg="mod">
          <ac:chgData name="Leana Van Heerden" userId="7d792de4-2d31-4f76-ae03-cfb3f5831d35" providerId="ADAL" clId="{F7967A5A-7FF3-4FA5-8A97-19BFA0FE4B25}" dt="2026-09-03T01:42:15.497" v="57138" actId="1076"/>
          <ac:spMkLst>
            <pc:docMk/>
            <pc:sldMk cId="9215064" sldId="263"/>
            <ac:spMk id="6" creationId="{89D784FA-3CE0-91AF-868A-4C3B02BAC8F6}"/>
          </ac:spMkLst>
        </pc:spChg>
      </pc:sldChg>
      <pc:sldChg chg="modSp mod">
        <pc:chgData name="Leana Van Heerden" userId="7d792de4-2d31-4f76-ae03-cfb3f5831d35" providerId="ADAL" clId="{F7967A5A-7FF3-4FA5-8A97-19BFA0FE4B25}" dt="2026-09-01T22:17:13.885" v="56128" actId="26606"/>
        <pc:sldMkLst>
          <pc:docMk/>
          <pc:sldMk cId="2933857363" sldId="283"/>
        </pc:sldMkLst>
        <pc:spChg chg="mod">
          <ac:chgData name="Leana Van Heerden" userId="7d792de4-2d31-4f76-ae03-cfb3f5831d35" providerId="ADAL" clId="{F7967A5A-7FF3-4FA5-8A97-19BFA0FE4B25}" dt="2026-09-01T22:17:13.885" v="56128" actId="26606"/>
          <ac:spMkLst>
            <pc:docMk/>
            <pc:sldMk cId="2933857363" sldId="283"/>
            <ac:spMk id="6" creationId="{CF570882-CA1A-0A2A-0617-355B42E322F8}"/>
          </ac:spMkLst>
        </pc:spChg>
        <pc:spChg chg="mod">
          <ac:chgData name="Leana Van Heerden" userId="7d792de4-2d31-4f76-ae03-cfb3f5831d35" providerId="ADAL" clId="{F7967A5A-7FF3-4FA5-8A97-19BFA0FE4B25}" dt="2026-09-01T22:17:13.885" v="56128" actId="26606"/>
          <ac:spMkLst>
            <pc:docMk/>
            <pc:sldMk cId="2933857363" sldId="283"/>
            <ac:spMk id="30" creationId="{C661C94F-40B7-5C56-0869-6C45662B4D8A}"/>
          </ac:spMkLst>
        </pc:spChg>
      </pc:sldChg>
      <pc:sldChg chg="delSp modSp add mod modCm">
        <pc:chgData name="Leana Van Heerden" userId="7d792de4-2d31-4f76-ae03-cfb3f5831d35" providerId="ADAL" clId="{F7967A5A-7FF3-4FA5-8A97-19BFA0FE4B25}" dt="2026-09-07T02:26:28.491" v="59863" actId="27636"/>
        <pc:sldMkLst>
          <pc:docMk/>
          <pc:sldMk cId="1290042263" sldId="285"/>
        </pc:sldMkLst>
        <pc:spChg chg="mod">
          <ac:chgData name="Leana Van Heerden" userId="7d792de4-2d31-4f76-ae03-cfb3f5831d35" providerId="ADAL" clId="{F7967A5A-7FF3-4FA5-8A97-19BFA0FE4B25}" dt="2026-09-03T00:53:48.143" v="57129" actId="1076"/>
          <ac:spMkLst>
            <pc:docMk/>
            <pc:sldMk cId="1290042263" sldId="285"/>
            <ac:spMk id="2" creationId="{4B801969-2676-B0FB-498C-FFC5309CD9A6}"/>
          </ac:spMkLst>
        </pc:spChg>
        <pc:spChg chg="mod">
          <ac:chgData name="Leana Van Heerden" userId="7d792de4-2d31-4f76-ae03-cfb3f5831d35" providerId="ADAL" clId="{F7967A5A-7FF3-4FA5-8A97-19BFA0FE4B25}" dt="2026-09-07T02:26:28.491" v="59863" actId="27636"/>
          <ac:spMkLst>
            <pc:docMk/>
            <pc:sldMk cId="1290042263" sldId="285"/>
            <ac:spMk id="3" creationId="{D010503E-1F59-47D8-B09D-D9060744FA55}"/>
          </ac:spMkLst>
        </pc:spChg>
        <pc:extLst>
          <p:ext xmlns:p="http://schemas.openxmlformats.org/presentationml/2006/main" uri="{D6D511B9-2390-475A-947B-AFAB55BFBCF1}">
            <pc226:cmChg xmlns:pc226="http://schemas.microsoft.com/office/powerpoint/2022/06/main/command" chg="mod">
              <pc226:chgData name="Leana Van Heerden" userId="7d792de4-2d31-4f76-ae03-cfb3f5831d35" providerId="ADAL" clId="{F7967A5A-7FF3-4FA5-8A97-19BFA0FE4B25}" dt="2026-09-07T02:26:17.553" v="59861" actId="20577"/>
              <pc2:cmMkLst xmlns:pc2="http://schemas.microsoft.com/office/powerpoint/2019/9/main/command">
                <pc:docMk/>
                <pc:sldMk cId="1290042263" sldId="285"/>
                <pc2:cmMk id="{2B4171D4-A093-497A-B3D6-E5E5B9294968}"/>
              </pc2:cmMkLst>
            </pc226:cmChg>
          </p:ext>
        </pc:extLst>
      </pc:sldChg>
      <pc:sldChg chg="modSp mod">
        <pc:chgData name="Leana Van Heerden" userId="7d792de4-2d31-4f76-ae03-cfb3f5831d35" providerId="ADAL" clId="{F7967A5A-7FF3-4FA5-8A97-19BFA0FE4B25}" dt="2026-09-07T02:23:01.419" v="59838" actId="1076"/>
        <pc:sldMkLst>
          <pc:docMk/>
          <pc:sldMk cId="379511349" sldId="306"/>
        </pc:sldMkLst>
        <pc:spChg chg="mod">
          <ac:chgData name="Leana Van Heerden" userId="7d792de4-2d31-4f76-ae03-cfb3f5831d35" providerId="ADAL" clId="{F7967A5A-7FF3-4FA5-8A97-19BFA0FE4B25}" dt="2026-09-07T02:23:01.419" v="59838" actId="1076"/>
          <ac:spMkLst>
            <pc:docMk/>
            <pc:sldMk cId="379511349" sldId="306"/>
            <ac:spMk id="2" creationId="{F1EAB99C-BEAA-1F05-F189-07ACD77FCAFB}"/>
          </ac:spMkLst>
        </pc:spChg>
      </pc:sldChg>
      <pc:sldChg chg="addSp delSp modSp add mod modCm">
        <pc:chgData name="Leana Van Heerden" userId="7d792de4-2d31-4f76-ae03-cfb3f5831d35" providerId="ADAL" clId="{F7967A5A-7FF3-4FA5-8A97-19BFA0FE4B25}" dt="2026-09-07T04:53:51.501" v="60119" actId="1076"/>
        <pc:sldMkLst>
          <pc:docMk/>
          <pc:sldMk cId="596594918" sldId="7316"/>
        </pc:sldMkLst>
        <pc:spChg chg="add">
          <ac:chgData name="Leana Van Heerden" userId="7d792de4-2d31-4f76-ae03-cfb3f5831d35" providerId="ADAL" clId="{F7967A5A-7FF3-4FA5-8A97-19BFA0FE4B25}" dt="2026-09-03T00:44:39.449" v="56800" actId="26606"/>
          <ac:spMkLst>
            <pc:docMk/>
            <pc:sldMk cId="596594918" sldId="7316"/>
            <ac:spMk id="2" creationId="{00000000-0000-0000-0000-000000000000}"/>
          </ac:spMkLst>
        </pc:spChg>
        <pc:spChg chg="mod">
          <ac:chgData name="Leana Van Heerden" userId="7d792de4-2d31-4f76-ae03-cfb3f5831d35" providerId="ADAL" clId="{F7967A5A-7FF3-4FA5-8A97-19BFA0FE4B25}" dt="2026-09-07T04:53:47.388" v="60118" actId="255"/>
          <ac:spMkLst>
            <pc:docMk/>
            <pc:sldMk cId="596594918" sldId="7316"/>
            <ac:spMk id="12" creationId="{00000000-0000-0000-0000-000000000000}"/>
          </ac:spMkLst>
        </pc:spChg>
        <pc:spChg chg="add mod">
          <ac:chgData name="Leana Van Heerden" userId="7d792de4-2d31-4f76-ae03-cfb3f5831d35" providerId="ADAL" clId="{F7967A5A-7FF3-4FA5-8A97-19BFA0FE4B25}" dt="2026-09-07T04:53:51.501" v="60119" actId="1076"/>
          <ac:spMkLst>
            <pc:docMk/>
            <pc:sldMk cId="596594918" sldId="7316"/>
            <ac:spMk id="31" creationId="{00000000-0000-0000-0000-000000000000}"/>
          </ac:spMkLst>
        </pc:spChg>
        <pc:spChg chg="add mod">
          <ac:chgData name="Leana Van Heerden" userId="7d792de4-2d31-4f76-ae03-cfb3f5831d35" providerId="ADAL" clId="{F7967A5A-7FF3-4FA5-8A97-19BFA0FE4B25}" dt="2026-09-03T00:47:55.378" v="56837" actId="20577"/>
          <ac:spMkLst>
            <pc:docMk/>
            <pc:sldMk cId="596594918" sldId="7316"/>
            <ac:spMk id="42" creationId="{00000000-0000-0000-0000-000000000000}"/>
          </ac:spMkLst>
        </pc:spChg>
        <pc:spChg chg="add mod">
          <ac:chgData name="Leana Van Heerden" userId="7d792de4-2d31-4f76-ae03-cfb3f5831d35" providerId="ADAL" clId="{F7967A5A-7FF3-4FA5-8A97-19BFA0FE4B25}" dt="2026-09-03T00:49:32.111" v="56906" actId="20577"/>
          <ac:spMkLst>
            <pc:docMk/>
            <pc:sldMk cId="596594918" sldId="7316"/>
            <ac:spMk id="43" creationId="{00000000-0000-0000-0000-000000000000}"/>
          </ac:spMkLst>
        </pc:spChg>
        <pc:spChg chg="add">
          <ac:chgData name="Leana Van Heerden" userId="7d792de4-2d31-4f76-ae03-cfb3f5831d35" providerId="ADAL" clId="{F7967A5A-7FF3-4FA5-8A97-19BFA0FE4B25}" dt="2026-09-03T00:44:39.449" v="56800" actId="26606"/>
          <ac:spMkLst>
            <pc:docMk/>
            <pc:sldMk cId="596594918" sldId="7316"/>
            <ac:spMk id="52" creationId="{00000000-0000-0000-0000-000000000000}"/>
          </ac:spMkLst>
        </pc:spChg>
        <pc:spChg chg="mod">
          <ac:chgData name="Leana Van Heerden" userId="7d792de4-2d31-4f76-ae03-cfb3f5831d35" providerId="ADAL" clId="{F7967A5A-7FF3-4FA5-8A97-19BFA0FE4B25}" dt="2026-09-03T00:48:18.332" v="56850" actId="20577"/>
          <ac:spMkLst>
            <pc:docMk/>
            <pc:sldMk cId="596594918" sldId="7316"/>
            <ac:spMk id="53" creationId="{00000000-0000-0000-0000-000000000000}"/>
          </ac:spMkLst>
        </pc:spChg>
        <pc:spChg chg="mod">
          <ac:chgData name="Leana Van Heerden" userId="7d792de4-2d31-4f76-ae03-cfb3f5831d35" providerId="ADAL" clId="{F7967A5A-7FF3-4FA5-8A97-19BFA0FE4B25}" dt="2026-09-07T04:53:16.089" v="60113" actId="13926"/>
          <ac:spMkLst>
            <pc:docMk/>
            <pc:sldMk cId="596594918" sldId="7316"/>
            <ac:spMk id="63" creationId="{00000000-0000-0000-0000-000000000000}"/>
          </ac:spMkLst>
        </pc:spChg>
        <pc:extLst>
          <p:ext xmlns:p="http://schemas.openxmlformats.org/presentationml/2006/main" uri="{D6D511B9-2390-475A-947B-AFAB55BFBCF1}">
            <pc226:cmChg xmlns:pc226="http://schemas.microsoft.com/office/powerpoint/2022/06/main/command" chg="mod">
              <pc226:chgData name="Leana Van Heerden" userId="7d792de4-2d31-4f76-ae03-cfb3f5831d35" providerId="ADAL" clId="{F7967A5A-7FF3-4FA5-8A97-19BFA0FE4B25}" dt="2026-09-07T04:53:07.316" v="60112" actId="20577"/>
              <pc2:cmMkLst xmlns:pc2="http://schemas.microsoft.com/office/powerpoint/2019/9/main/command">
                <pc:docMk/>
                <pc:sldMk cId="596594918" sldId="7316"/>
                <pc2:cmMk id="{1024AEA6-90D2-477C-AF07-93634AC19156}"/>
              </pc2:cmMkLst>
            </pc226:cmChg>
          </p:ext>
        </pc:extLst>
      </pc:sldChg>
      <pc:sldChg chg="modSp mod modCm modNotes modNotesTx">
        <pc:chgData name="Leana Van Heerden" userId="7d792de4-2d31-4f76-ae03-cfb3f5831d35" providerId="ADAL" clId="{F7967A5A-7FF3-4FA5-8A97-19BFA0FE4B25}" dt="2026-09-08T03:47:05.839" v="68830" actId="20577"/>
        <pc:sldMkLst>
          <pc:docMk/>
          <pc:sldMk cId="2636278319" sldId="7565"/>
        </pc:sldMkLst>
        <pc:spChg chg="mod">
          <ac:chgData name="Leana Van Heerden" userId="7d792de4-2d31-4f76-ae03-cfb3f5831d35" providerId="ADAL" clId="{F7967A5A-7FF3-4FA5-8A97-19BFA0FE4B25}" dt="2026-09-07T00:32:59.305" v="59501" actId="114"/>
          <ac:spMkLst>
            <pc:docMk/>
            <pc:sldMk cId="2636278319" sldId="7565"/>
            <ac:spMk id="5" creationId="{7410D9BB-506B-1465-B558-5409C5B0C56C}"/>
          </ac:spMkLst>
        </pc:spChg>
        <pc:extLst>
          <p:ext xmlns:p="http://schemas.openxmlformats.org/presentationml/2006/main" uri="{D6D511B9-2390-475A-947B-AFAB55BFBCF1}">
            <pc226:cmChg xmlns:pc226="http://schemas.microsoft.com/office/powerpoint/2022/06/main/command" chg="mod">
              <pc226:chgData name="Leana Van Heerden" userId="7d792de4-2d31-4f76-ae03-cfb3f5831d35" providerId="ADAL" clId="{F7967A5A-7FF3-4FA5-8A97-19BFA0FE4B25}" dt="2026-09-07T00:32:51.020" v="59499" actId="20577"/>
              <pc2:cmMkLst xmlns:pc2="http://schemas.microsoft.com/office/powerpoint/2019/9/main/command">
                <pc:docMk/>
                <pc:sldMk cId="2636278319" sldId="7565"/>
                <pc2:cmMk id="{7E1FE1B6-FAAE-4395-B75A-00EEC7DF647B}"/>
              </pc2:cmMkLst>
            </pc226:cmChg>
          </p:ext>
        </pc:extLst>
      </pc:sldChg>
      <pc:sldChg chg="modSp mod">
        <pc:chgData name="Leana Van Heerden" userId="7d792de4-2d31-4f76-ae03-cfb3f5831d35" providerId="ADAL" clId="{F7967A5A-7FF3-4FA5-8A97-19BFA0FE4B25}" dt="2026-09-07T00:31:57.660" v="59484" actId="255"/>
        <pc:sldMkLst>
          <pc:docMk/>
          <pc:sldMk cId="677129598" sldId="7570"/>
        </pc:sldMkLst>
        <pc:spChg chg="mod">
          <ac:chgData name="Leana Van Heerden" userId="7d792de4-2d31-4f76-ae03-cfb3f5831d35" providerId="ADAL" clId="{F7967A5A-7FF3-4FA5-8A97-19BFA0FE4B25}" dt="2026-09-07T00:31:57.660" v="59484" actId="255"/>
          <ac:spMkLst>
            <pc:docMk/>
            <pc:sldMk cId="677129598" sldId="7570"/>
            <ac:spMk id="5" creationId="{89BD480C-24E5-B779-124B-D5682A7E4814}"/>
          </ac:spMkLst>
        </pc:spChg>
      </pc:sldChg>
      <pc:sldChg chg="modSp add mod ord modNotes modNotesTx">
        <pc:chgData name="Leana Van Heerden" userId="7d792de4-2d31-4f76-ae03-cfb3f5831d35" providerId="ADAL" clId="{F7967A5A-7FF3-4FA5-8A97-19BFA0FE4B25}" dt="2026-09-08T02:19:55.573" v="66337" actId="20577"/>
        <pc:sldMkLst>
          <pc:docMk/>
          <pc:sldMk cId="1192727918" sldId="7716"/>
        </pc:sldMkLst>
        <pc:spChg chg="mod">
          <ac:chgData name="Leana Van Heerden" userId="7d792de4-2d31-4f76-ae03-cfb3f5831d35" providerId="ADAL" clId="{F7967A5A-7FF3-4FA5-8A97-19BFA0FE4B25}" dt="2026-09-07T03:57:50.702" v="59937" actId="1076"/>
          <ac:spMkLst>
            <pc:docMk/>
            <pc:sldMk cId="1192727918" sldId="7716"/>
            <ac:spMk id="4" creationId="{32F492AD-970F-2728-0A07-527B311D6E46}"/>
          </ac:spMkLst>
        </pc:spChg>
        <pc:spChg chg="mod">
          <ac:chgData name="Leana Van Heerden" userId="7d792de4-2d31-4f76-ae03-cfb3f5831d35" providerId="ADAL" clId="{F7967A5A-7FF3-4FA5-8A97-19BFA0FE4B25}" dt="2026-09-07T03:58:04.277" v="59938" actId="1076"/>
          <ac:spMkLst>
            <pc:docMk/>
            <pc:sldMk cId="1192727918" sldId="7716"/>
            <ac:spMk id="5" creationId="{D60CC8EB-EAD4-5533-E48B-CACA2F6984C9}"/>
          </ac:spMkLst>
        </pc:spChg>
        <pc:spChg chg="mod">
          <ac:chgData name="Leana Van Heerden" userId="7d792de4-2d31-4f76-ae03-cfb3f5831d35" providerId="ADAL" clId="{F7967A5A-7FF3-4FA5-8A97-19BFA0FE4B25}" dt="2026-09-07T02:31:14.912" v="59911" actId="14100"/>
          <ac:spMkLst>
            <pc:docMk/>
            <pc:sldMk cId="1192727918" sldId="7716"/>
            <ac:spMk id="6" creationId="{F72636FC-87C4-388F-69D6-9D447DC97A81}"/>
          </ac:spMkLst>
        </pc:spChg>
        <pc:spChg chg="mod">
          <ac:chgData name="Leana Van Heerden" userId="7d792de4-2d31-4f76-ae03-cfb3f5831d35" providerId="ADAL" clId="{F7967A5A-7FF3-4FA5-8A97-19BFA0FE4B25}" dt="2026-09-07T03:58:17.479" v="59941" actId="1076"/>
          <ac:spMkLst>
            <pc:docMk/>
            <pc:sldMk cId="1192727918" sldId="7716"/>
            <ac:spMk id="11" creationId="{16EE413F-970F-352C-4BD5-A2D0044009E9}"/>
          </ac:spMkLst>
        </pc:spChg>
        <pc:spChg chg="mod">
          <ac:chgData name="Leana Van Heerden" userId="7d792de4-2d31-4f76-ae03-cfb3f5831d35" providerId="ADAL" clId="{F7967A5A-7FF3-4FA5-8A97-19BFA0FE4B25}" dt="2026-09-07T03:58:07.706" v="59939" actId="1076"/>
          <ac:spMkLst>
            <pc:docMk/>
            <pc:sldMk cId="1192727918" sldId="7716"/>
            <ac:spMk id="14" creationId="{9C041270-290D-33F8-E645-F691B3B75AC2}"/>
          </ac:spMkLst>
        </pc:spChg>
        <pc:picChg chg="mod">
          <ac:chgData name="Leana Van Heerden" userId="7d792de4-2d31-4f76-ae03-cfb3f5831d35" providerId="ADAL" clId="{F7967A5A-7FF3-4FA5-8A97-19BFA0FE4B25}" dt="2026-09-07T02:27:22.230" v="59865" actId="1076"/>
          <ac:picMkLst>
            <pc:docMk/>
            <pc:sldMk cId="1192727918" sldId="7716"/>
            <ac:picMk id="9" creationId="{5D2EDF3E-3123-E544-DA0F-E94953CD446C}"/>
          </ac:picMkLst>
        </pc:picChg>
        <pc:cxnChg chg="mod">
          <ac:chgData name="Leana Van Heerden" userId="7d792de4-2d31-4f76-ae03-cfb3f5831d35" providerId="ADAL" clId="{F7967A5A-7FF3-4FA5-8A97-19BFA0FE4B25}" dt="2026-09-07T02:27:40.672" v="59868" actId="14100"/>
          <ac:cxnSpMkLst>
            <pc:docMk/>
            <pc:sldMk cId="1192727918" sldId="7716"/>
            <ac:cxnSpMk id="12" creationId="{7346D346-7C3F-0925-770C-CAD56B100B8C}"/>
          </ac:cxnSpMkLst>
        </pc:cxnChg>
        <pc:cxnChg chg="mod">
          <ac:chgData name="Leana Van Heerden" userId="7d792de4-2d31-4f76-ae03-cfb3f5831d35" providerId="ADAL" clId="{F7967A5A-7FF3-4FA5-8A97-19BFA0FE4B25}" dt="2026-09-07T03:58:11.583" v="59940" actId="14100"/>
          <ac:cxnSpMkLst>
            <pc:docMk/>
            <pc:sldMk cId="1192727918" sldId="7716"/>
            <ac:cxnSpMk id="17" creationId="{88AF7D90-7470-A945-CE51-553FCCB017CF}"/>
          </ac:cxnSpMkLst>
        </pc:cxnChg>
      </pc:sldChg>
      <pc:sldChg chg="modNotes modNotesTx">
        <pc:chgData name="Leana Van Heerden" userId="7d792de4-2d31-4f76-ae03-cfb3f5831d35" providerId="ADAL" clId="{F7967A5A-7FF3-4FA5-8A97-19BFA0FE4B25}" dt="2026-09-07T22:33:21.032" v="60201" actId="20577"/>
        <pc:sldMkLst>
          <pc:docMk/>
          <pc:sldMk cId="416642451" sldId="7719"/>
        </pc:sldMkLst>
      </pc:sldChg>
      <pc:sldChg chg="addSp delSp modSp mod modNotes modNotesTx">
        <pc:chgData name="Leana Van Heerden" userId="7d792de4-2d31-4f76-ae03-cfb3f5831d35" providerId="ADAL" clId="{F7967A5A-7FF3-4FA5-8A97-19BFA0FE4B25}" dt="2026-09-08T03:30:01.830" v="67977" actId="20577"/>
        <pc:sldMkLst>
          <pc:docMk/>
          <pc:sldMk cId="922464604" sldId="7735"/>
        </pc:sldMkLst>
        <pc:spChg chg="mod">
          <ac:chgData name="Leana Van Heerden" userId="7d792de4-2d31-4f76-ae03-cfb3f5831d35" providerId="ADAL" clId="{F7967A5A-7FF3-4FA5-8A97-19BFA0FE4B25}" dt="2026-09-03T01:54:15.343" v="57435" actId="6549"/>
          <ac:spMkLst>
            <pc:docMk/>
            <pc:sldMk cId="922464604" sldId="7735"/>
            <ac:spMk id="2" creationId="{6A224B03-16EC-B149-3663-61ED1DEDAD3F}"/>
          </ac:spMkLst>
        </pc:spChg>
      </pc:sldChg>
      <pc:sldChg chg="addSp delSp modSp mod modNotes modNotesTx">
        <pc:chgData name="Leana Van Heerden" userId="7d792de4-2d31-4f76-ae03-cfb3f5831d35" providerId="ADAL" clId="{F7967A5A-7FF3-4FA5-8A97-19BFA0FE4B25}" dt="2026-09-08T03:53:03.082" v="69053" actId="20577"/>
        <pc:sldMkLst>
          <pc:docMk/>
          <pc:sldMk cId="1662419784" sldId="7748"/>
        </pc:sldMkLst>
        <pc:spChg chg="mod">
          <ac:chgData name="Leana Van Heerden" userId="7d792de4-2d31-4f76-ae03-cfb3f5831d35" providerId="ADAL" clId="{F7967A5A-7FF3-4FA5-8A97-19BFA0FE4B25}" dt="2026-09-03T01:49:44.464" v="57176" actId="14100"/>
          <ac:spMkLst>
            <pc:docMk/>
            <pc:sldMk cId="1662419784" sldId="7748"/>
            <ac:spMk id="9" creationId="{D7EA24A2-8F68-DA95-15F2-F1434775D075}"/>
          </ac:spMkLst>
        </pc:spChg>
        <pc:spChg chg="mod">
          <ac:chgData name="Leana Van Heerden" userId="7d792de4-2d31-4f76-ae03-cfb3f5831d35" providerId="ADAL" clId="{F7967A5A-7FF3-4FA5-8A97-19BFA0FE4B25}" dt="2026-09-03T01:49:49.529" v="57178" actId="14100"/>
          <ac:spMkLst>
            <pc:docMk/>
            <pc:sldMk cId="1662419784" sldId="7748"/>
            <ac:spMk id="13" creationId="{EA3AC985-4818-792E-FB0F-92AC803252D5}"/>
          </ac:spMkLst>
        </pc:spChg>
        <pc:spChg chg="mod">
          <ac:chgData name="Leana Van Heerden" userId="7d792de4-2d31-4f76-ae03-cfb3f5831d35" providerId="ADAL" clId="{F7967A5A-7FF3-4FA5-8A97-19BFA0FE4B25}" dt="2026-09-07T02:30:32.122" v="59893" actId="20577"/>
          <ac:spMkLst>
            <pc:docMk/>
            <pc:sldMk cId="1662419784" sldId="7748"/>
            <ac:spMk id="17" creationId="{D070BFEB-2431-30BE-4DE7-AD38F3D34D29}"/>
          </ac:spMkLst>
        </pc:spChg>
        <pc:spChg chg="add mod">
          <ac:chgData name="Leana Van Heerden" userId="7d792de4-2d31-4f76-ae03-cfb3f5831d35" providerId="ADAL" clId="{F7967A5A-7FF3-4FA5-8A97-19BFA0FE4B25}" dt="2026-09-08T02:11:41.128" v="66246" actId="20577"/>
          <ac:spMkLst>
            <pc:docMk/>
            <pc:sldMk cId="1662419784" sldId="7748"/>
            <ac:spMk id="901" creationId="{00000000-0000-0000-0000-000000000000}"/>
          </ac:spMkLst>
        </pc:spChg>
        <pc:grpChg chg="mod">
          <ac:chgData name="Leana Van Heerden" userId="7d792de4-2d31-4f76-ae03-cfb3f5831d35" providerId="ADAL" clId="{F7967A5A-7FF3-4FA5-8A97-19BFA0FE4B25}" dt="2026-09-01T21:52:15.583" v="56083" actId="1076"/>
          <ac:grpSpMkLst>
            <pc:docMk/>
            <pc:sldMk cId="1662419784" sldId="7748"/>
            <ac:grpSpMk id="12" creationId="{3611C731-CFD3-709A-EE8B-004D751476F7}"/>
          </ac:grpSpMkLst>
        </pc:grpChg>
      </pc:sldChg>
      <pc:sldChg chg="modSp add del mod">
        <pc:chgData name="Leana Van Heerden" userId="7d792de4-2d31-4f76-ae03-cfb3f5831d35" providerId="ADAL" clId="{F7967A5A-7FF3-4FA5-8A97-19BFA0FE4B25}" dt="2026-08-25T04:00:21.111" v="55810"/>
        <pc:sldMkLst>
          <pc:docMk/>
          <pc:sldMk cId="2988170879" sldId="7768"/>
        </pc:sldMkLst>
      </pc:sldChg>
      <pc:sldChg chg="modSp mod modCm modNotes modNotesTx">
        <pc:chgData name="Leana Van Heerden" userId="7d792de4-2d31-4f76-ae03-cfb3f5831d35" providerId="ADAL" clId="{F7967A5A-7FF3-4FA5-8A97-19BFA0FE4B25}" dt="2026-09-08T23:04:39.267" v="70228" actId="6549"/>
        <pc:sldMkLst>
          <pc:docMk/>
          <pc:sldMk cId="91249320" sldId="7788"/>
        </pc:sldMkLst>
        <pc:spChg chg="mod">
          <ac:chgData name="Leana Van Heerden" userId="7d792de4-2d31-4f76-ae03-cfb3f5831d35" providerId="ADAL" clId="{F7967A5A-7FF3-4FA5-8A97-19BFA0FE4B25}" dt="2026-09-07T00:35:10.233" v="59572" actId="20577"/>
          <ac:spMkLst>
            <pc:docMk/>
            <pc:sldMk cId="91249320" sldId="7788"/>
            <ac:spMk id="26" creationId="{5747BB2B-1411-D058-8D88-67F91AC01FCB}"/>
          </ac:spMkLst>
        </pc:spChg>
        <pc:graphicFrameChg chg="mod">
          <ac:chgData name="Leana Van Heerden" userId="7d792de4-2d31-4f76-ae03-cfb3f5831d35" providerId="ADAL" clId="{F7967A5A-7FF3-4FA5-8A97-19BFA0FE4B25}" dt="2026-08-21T01:23:38.395" v="55429" actId="1076"/>
          <ac:graphicFrameMkLst>
            <pc:docMk/>
            <pc:sldMk cId="91249320" sldId="7788"/>
            <ac:graphicFrameMk id="16" creationId="{9B4967D7-6B9E-64AA-4333-F93FB1FCF649}"/>
          </ac:graphicFrameMkLst>
        </pc:graphicFrameChg>
        <pc:extLst>
          <p:ext xmlns:p="http://schemas.openxmlformats.org/presentationml/2006/main" uri="{D6D511B9-2390-475A-947B-AFAB55BFBCF1}">
            <pc226:cmChg xmlns:pc226="http://schemas.microsoft.com/office/powerpoint/2022/06/main/command" chg="mod">
              <pc226:chgData name="Leana Van Heerden" userId="7d792de4-2d31-4f76-ae03-cfb3f5831d35" providerId="ADAL" clId="{F7967A5A-7FF3-4FA5-8A97-19BFA0FE4B25}" dt="2026-09-07T00:34:19.582" v="59570" actId="6549"/>
              <pc2:cmMkLst xmlns:pc2="http://schemas.microsoft.com/office/powerpoint/2019/9/main/command">
                <pc:docMk/>
                <pc:sldMk cId="91249320" sldId="7788"/>
                <pc2:cmMk id="{A96A4CED-EA5D-430B-9C82-D9D21779D102}"/>
              </pc2:cmMkLst>
            </pc226:cmChg>
            <pc226:cmChg xmlns:pc226="http://schemas.microsoft.com/office/powerpoint/2022/06/main/command" chg="mod">
              <pc226:chgData name="Leana Van Heerden" userId="7d792de4-2d31-4f76-ae03-cfb3f5831d35" providerId="ADAL" clId="{F7967A5A-7FF3-4FA5-8A97-19BFA0FE4B25}" dt="2026-09-07T00:35:10.233" v="59572" actId="20577"/>
              <pc2:cmMkLst xmlns:pc2="http://schemas.microsoft.com/office/powerpoint/2019/9/main/command">
                <pc:docMk/>
                <pc:sldMk cId="91249320" sldId="7788"/>
                <pc2:cmMk id="{D37913F2-18A8-440A-9306-A6889E32EF3F}"/>
              </pc2:cmMkLst>
            </pc226:cmChg>
          </p:ext>
        </pc:extLst>
      </pc:sldChg>
      <pc:sldChg chg="modSp mod">
        <pc:chgData name="Leana Van Heerden" userId="7d792de4-2d31-4f76-ae03-cfb3f5831d35" providerId="ADAL" clId="{F7967A5A-7FF3-4FA5-8A97-19BFA0FE4B25}" dt="2026-09-07T00:32:32.631" v="59493" actId="114"/>
        <pc:sldMkLst>
          <pc:docMk/>
          <pc:sldMk cId="884160750" sldId="7797"/>
        </pc:sldMkLst>
        <pc:spChg chg="mod">
          <ac:chgData name="Leana Van Heerden" userId="7d792de4-2d31-4f76-ae03-cfb3f5831d35" providerId="ADAL" clId="{F7967A5A-7FF3-4FA5-8A97-19BFA0FE4B25}" dt="2026-09-07T00:32:32.631" v="59493" actId="114"/>
          <ac:spMkLst>
            <pc:docMk/>
            <pc:sldMk cId="884160750" sldId="7797"/>
            <ac:spMk id="5" creationId="{B7C99743-E5C2-BB55-219E-1E5023233676}"/>
          </ac:spMkLst>
        </pc:spChg>
      </pc:sldChg>
      <pc:sldChg chg="delSp modSp mod modNotes modNotesTx">
        <pc:chgData name="Leana Van Heerden" userId="7d792de4-2d31-4f76-ae03-cfb3f5831d35" providerId="ADAL" clId="{F7967A5A-7FF3-4FA5-8A97-19BFA0FE4B25}" dt="2026-09-08T04:09:31.444" v="69298" actId="20577"/>
        <pc:sldMkLst>
          <pc:docMk/>
          <pc:sldMk cId="1494717216" sldId="7813"/>
        </pc:sldMkLst>
        <pc:spChg chg="mod">
          <ac:chgData name="Leana Van Heerden" userId="7d792de4-2d31-4f76-ae03-cfb3f5831d35" providerId="ADAL" clId="{F7967A5A-7FF3-4FA5-8A97-19BFA0FE4B25}" dt="2026-09-07T02:24:32.419" v="59843" actId="27636"/>
          <ac:spMkLst>
            <pc:docMk/>
            <pc:sldMk cId="1494717216" sldId="7813"/>
            <ac:spMk id="3" creationId="{0F468537-65A0-B444-F8A3-C52B3C7B5DDB}"/>
          </ac:spMkLst>
        </pc:spChg>
        <pc:spChg chg="mod">
          <ac:chgData name="Leana Van Heerden" userId="7d792de4-2d31-4f76-ae03-cfb3f5831d35" providerId="ADAL" clId="{F7967A5A-7FF3-4FA5-8A97-19BFA0FE4B25}" dt="2026-09-03T01:56:01.742" v="57442" actId="20577"/>
          <ac:spMkLst>
            <pc:docMk/>
            <pc:sldMk cId="1494717216" sldId="7813"/>
            <ac:spMk id="14" creationId="{C0142804-8041-255F-CEB8-21B9D2403F19}"/>
          </ac:spMkLst>
        </pc:spChg>
        <pc:spChg chg="mod">
          <ac:chgData name="Leana Van Heerden" userId="7d792de4-2d31-4f76-ae03-cfb3f5831d35" providerId="ADAL" clId="{F7967A5A-7FF3-4FA5-8A97-19BFA0FE4B25}" dt="2026-09-03T01:57:33.661" v="57467" actId="20577"/>
          <ac:spMkLst>
            <pc:docMk/>
            <pc:sldMk cId="1494717216" sldId="7813"/>
            <ac:spMk id="18" creationId="{BE0AE5B3-BF1D-D737-B204-095F6D0CB0CD}"/>
          </ac:spMkLst>
        </pc:spChg>
        <pc:spChg chg="mod">
          <ac:chgData name="Leana Van Heerden" userId="7d792de4-2d31-4f76-ae03-cfb3f5831d35" providerId="ADAL" clId="{F7967A5A-7FF3-4FA5-8A97-19BFA0FE4B25}" dt="2026-09-01T22:24:48.092" v="56162" actId="14100"/>
          <ac:spMkLst>
            <pc:docMk/>
            <pc:sldMk cId="1494717216" sldId="7813"/>
            <ac:spMk id="22" creationId="{FD7CC27A-1773-DE40-E288-A9BF1B12EBAD}"/>
          </ac:spMkLst>
        </pc:spChg>
      </pc:sldChg>
      <pc:sldChg chg="addSp modSp add mod">
        <pc:chgData name="Leana Van Heerden" userId="7d792de4-2d31-4f76-ae03-cfb3f5831d35" providerId="ADAL" clId="{F7967A5A-7FF3-4FA5-8A97-19BFA0FE4B25}" dt="2026-09-08T23:13:17.385" v="70442" actId="1076"/>
        <pc:sldMkLst>
          <pc:docMk/>
          <pc:sldMk cId="214760626" sldId="7834"/>
        </pc:sldMkLst>
        <pc:spChg chg="mod">
          <ac:chgData name="Leana Van Heerden" userId="7d792de4-2d31-4f76-ae03-cfb3f5831d35" providerId="ADAL" clId="{F7967A5A-7FF3-4FA5-8A97-19BFA0FE4B25}" dt="2026-09-08T23:12:19.897" v="70430" actId="1076"/>
          <ac:spMkLst>
            <pc:docMk/>
            <pc:sldMk cId="214760626" sldId="7834"/>
            <ac:spMk id="12" creationId="{00000000-0000-0000-0000-000000000000}"/>
          </ac:spMkLst>
        </pc:spChg>
        <pc:spChg chg="mod">
          <ac:chgData name="Leana Van Heerden" userId="7d792de4-2d31-4f76-ae03-cfb3f5831d35" providerId="ADAL" clId="{F7967A5A-7FF3-4FA5-8A97-19BFA0FE4B25}" dt="2026-09-08T23:13:04.560" v="70440" actId="1076"/>
          <ac:spMkLst>
            <pc:docMk/>
            <pc:sldMk cId="214760626" sldId="7834"/>
            <ac:spMk id="30" creationId="{00000000-0000-0000-0000-000000000000}"/>
          </ac:spMkLst>
        </pc:spChg>
        <pc:spChg chg="mod">
          <ac:chgData name="Leana Van Heerden" userId="7d792de4-2d31-4f76-ae03-cfb3f5831d35" providerId="ADAL" clId="{F7967A5A-7FF3-4FA5-8A97-19BFA0FE4B25}" dt="2026-09-08T23:13:01.754" v="70439" actId="1076"/>
          <ac:spMkLst>
            <pc:docMk/>
            <pc:sldMk cId="214760626" sldId="7834"/>
            <ac:spMk id="31" creationId="{00000000-0000-0000-0000-000000000000}"/>
          </ac:spMkLst>
        </pc:spChg>
        <pc:grpChg chg="mod">
          <ac:chgData name="Leana Van Heerden" userId="7d792de4-2d31-4f76-ae03-cfb3f5831d35" providerId="ADAL" clId="{F7967A5A-7FF3-4FA5-8A97-19BFA0FE4B25}" dt="2026-09-08T23:13:08.039" v="70441" actId="1076"/>
          <ac:grpSpMkLst>
            <pc:docMk/>
            <pc:sldMk cId="214760626" sldId="7834"/>
            <ac:grpSpMk id="3" creationId="{28E29A11-C730-586A-9B16-10846D23A7BC}"/>
          </ac:grpSpMkLst>
        </pc:grpChg>
        <pc:picChg chg="add mod">
          <ac:chgData name="Leana Van Heerden" userId="7d792de4-2d31-4f76-ae03-cfb3f5831d35" providerId="ADAL" clId="{F7967A5A-7FF3-4FA5-8A97-19BFA0FE4B25}" dt="2026-09-08T23:13:17.385" v="70442" actId="1076"/>
          <ac:picMkLst>
            <pc:docMk/>
            <pc:sldMk cId="214760626" sldId="7834"/>
            <ac:picMk id="5" creationId="{24411B0B-8863-AC10-CFA9-7AD6E7C5437C}"/>
          </ac:picMkLst>
        </pc:picChg>
      </pc:sldChg>
      <pc:sldChg chg="addSp delSp modSp mod">
        <pc:chgData name="Leana Van Heerden" userId="7d792de4-2d31-4f76-ae03-cfb3f5831d35" providerId="ADAL" clId="{F7967A5A-7FF3-4FA5-8A97-19BFA0FE4B25}" dt="2026-09-07T03:48:55.441" v="59921" actId="26606"/>
        <pc:sldMkLst>
          <pc:docMk/>
          <pc:sldMk cId="3852257089" sldId="7843"/>
        </pc:sldMkLst>
        <pc:spChg chg="mod">
          <ac:chgData name="Leana Van Heerden" userId="7d792de4-2d31-4f76-ae03-cfb3f5831d35" providerId="ADAL" clId="{F7967A5A-7FF3-4FA5-8A97-19BFA0FE4B25}" dt="2026-09-07T03:48:55.441" v="59921" actId="26606"/>
          <ac:spMkLst>
            <pc:docMk/>
            <pc:sldMk cId="3852257089" sldId="7843"/>
            <ac:spMk id="6" creationId="{E0C47D13-EDE5-365E-12E0-C246DDA12A50}"/>
          </ac:spMkLst>
        </pc:spChg>
        <pc:picChg chg="add">
          <ac:chgData name="Leana Van Heerden" userId="7d792de4-2d31-4f76-ae03-cfb3f5831d35" providerId="ADAL" clId="{F7967A5A-7FF3-4FA5-8A97-19BFA0FE4B25}" dt="2026-09-07T03:48:55.441" v="59921" actId="26606"/>
          <ac:picMkLst>
            <pc:docMk/>
            <pc:sldMk cId="3852257089" sldId="7843"/>
            <ac:picMk id="300" creationId="{00000000-0000-0000-0000-000000000000}"/>
          </ac:picMkLst>
        </pc:picChg>
      </pc:sldChg>
      <pc:sldChg chg="addSp delSp modSp add del mod">
        <pc:chgData name="Leana Van Heerden" userId="7d792de4-2d31-4f76-ae03-cfb3f5831d35" providerId="ADAL" clId="{F7967A5A-7FF3-4FA5-8A97-19BFA0FE4B25}" dt="2026-09-07T03:32:35.839" v="59918" actId="26606"/>
        <pc:sldMkLst>
          <pc:docMk/>
          <pc:sldMk cId="0" sldId="7919"/>
        </pc:sldMkLst>
        <pc:spChg chg="mod">
          <ac:chgData name="Leana Van Heerden" userId="7d792de4-2d31-4f76-ae03-cfb3f5831d35" providerId="ADAL" clId="{F7967A5A-7FF3-4FA5-8A97-19BFA0FE4B25}" dt="2026-09-07T03:32:35.839" v="59918" actId="26606"/>
          <ac:spMkLst>
            <pc:docMk/>
            <pc:sldMk cId="0" sldId="7919"/>
            <ac:spMk id="37" creationId="{FC0D0804-3C53-3DBD-A14F-392F092A1A7E}"/>
          </ac:spMkLst>
        </pc:spChg>
        <pc:picChg chg="add">
          <ac:chgData name="Leana Van Heerden" userId="7d792de4-2d31-4f76-ae03-cfb3f5831d35" providerId="ADAL" clId="{F7967A5A-7FF3-4FA5-8A97-19BFA0FE4B25}" dt="2026-09-07T03:32:35.839" v="59918" actId="26606"/>
          <ac:picMkLst>
            <pc:docMk/>
            <pc:sldMk cId="0" sldId="7919"/>
            <ac:picMk id="300" creationId="{00000000-0000-0000-0000-000000000000}"/>
          </ac:picMkLst>
        </pc:picChg>
      </pc:sldChg>
      <pc:sldChg chg="addSp delSp modSp mod">
        <pc:chgData name="Leana Van Heerden" userId="7d792de4-2d31-4f76-ae03-cfb3f5831d35" providerId="ADAL" clId="{F7967A5A-7FF3-4FA5-8A97-19BFA0FE4B25}" dt="2026-09-07T03:32:35.839" v="59918" actId="26606"/>
        <pc:sldMkLst>
          <pc:docMk/>
          <pc:sldMk cId="0" sldId="7920"/>
        </pc:sldMkLst>
        <pc:spChg chg="mod">
          <ac:chgData name="Leana Van Heerden" userId="7d792de4-2d31-4f76-ae03-cfb3f5831d35" providerId="ADAL" clId="{F7967A5A-7FF3-4FA5-8A97-19BFA0FE4B25}" dt="2026-09-02T00:00:34.344" v="56508" actId="164"/>
          <ac:spMkLst>
            <pc:docMk/>
            <pc:sldMk cId="0" sldId="7920"/>
            <ac:spMk id="5" creationId="{00000000-0000-0000-0000-000000000000}"/>
          </ac:spMkLst>
        </pc:spChg>
        <pc:spChg chg="mod">
          <ac:chgData name="Leana Van Heerden" userId="7d792de4-2d31-4f76-ae03-cfb3f5831d35" providerId="ADAL" clId="{F7967A5A-7FF3-4FA5-8A97-19BFA0FE4B25}" dt="2026-09-02T00:00:34.344" v="56508" actId="164"/>
          <ac:spMkLst>
            <pc:docMk/>
            <pc:sldMk cId="0" sldId="7920"/>
            <ac:spMk id="24" creationId="{00000000-0000-0000-0000-000000000000}"/>
          </ac:spMkLst>
        </pc:spChg>
        <pc:spChg chg="mod">
          <ac:chgData name="Leana Van Heerden" userId="7d792de4-2d31-4f76-ae03-cfb3f5831d35" providerId="ADAL" clId="{F7967A5A-7FF3-4FA5-8A97-19BFA0FE4B25}" dt="2026-09-02T00:00:34.344" v="56508" actId="164"/>
          <ac:spMkLst>
            <pc:docMk/>
            <pc:sldMk cId="0" sldId="7920"/>
            <ac:spMk id="25" creationId="{00000000-0000-0000-0000-000000000000}"/>
          </ac:spMkLst>
        </pc:spChg>
        <pc:spChg chg="mod">
          <ac:chgData name="Leana Van Heerden" userId="7d792de4-2d31-4f76-ae03-cfb3f5831d35" providerId="ADAL" clId="{F7967A5A-7FF3-4FA5-8A97-19BFA0FE4B25}" dt="2026-09-02T00:00:34.344" v="56508" actId="164"/>
          <ac:spMkLst>
            <pc:docMk/>
            <pc:sldMk cId="0" sldId="7920"/>
            <ac:spMk id="26" creationId="{00000000-0000-0000-0000-000000000000}"/>
          </ac:spMkLst>
        </pc:spChg>
        <pc:spChg chg="mod">
          <ac:chgData name="Leana Van Heerden" userId="7d792de4-2d31-4f76-ae03-cfb3f5831d35" providerId="ADAL" clId="{F7967A5A-7FF3-4FA5-8A97-19BFA0FE4B25}" dt="2026-09-07T03:32:35.839" v="59918" actId="26606"/>
          <ac:spMkLst>
            <pc:docMk/>
            <pc:sldMk cId="0" sldId="7920"/>
            <ac:spMk id="31" creationId="{00000000-0000-0000-0000-000000000000}"/>
          </ac:spMkLst>
        </pc:spChg>
        <pc:spChg chg="mod">
          <ac:chgData name="Leana Van Heerden" userId="7d792de4-2d31-4f76-ae03-cfb3f5831d35" providerId="ADAL" clId="{F7967A5A-7FF3-4FA5-8A97-19BFA0FE4B25}" dt="2026-09-07T03:32:35.839" v="59918" actId="26606"/>
          <ac:spMkLst>
            <pc:docMk/>
            <pc:sldMk cId="0" sldId="7920"/>
            <ac:spMk id="32" creationId="{00000000-0000-0000-0000-000000000000}"/>
          </ac:spMkLst>
        </pc:spChg>
        <pc:spChg chg="mod">
          <ac:chgData name="Leana Van Heerden" userId="7d792de4-2d31-4f76-ae03-cfb3f5831d35" providerId="ADAL" clId="{F7967A5A-7FF3-4FA5-8A97-19BFA0FE4B25}" dt="2026-09-07T03:32:35.839" v="59918" actId="26606"/>
          <ac:spMkLst>
            <pc:docMk/>
            <pc:sldMk cId="0" sldId="7920"/>
            <ac:spMk id="41" creationId="{07B3DADE-D043-B638-4934-A5E17013AA18}"/>
          </ac:spMkLst>
        </pc:spChg>
        <pc:grpChg chg="add mod">
          <ac:chgData name="Leana Van Heerden" userId="7d792de4-2d31-4f76-ae03-cfb3f5831d35" providerId="ADAL" clId="{F7967A5A-7FF3-4FA5-8A97-19BFA0FE4B25}" dt="2026-09-02T00:00:47.071" v="56511" actId="1076"/>
          <ac:grpSpMkLst>
            <pc:docMk/>
            <pc:sldMk cId="0" sldId="7920"/>
            <ac:grpSpMk id="2" creationId="{E59C0B1A-DCCA-6726-0FFE-D5635E461CF1}"/>
          </ac:grpSpMkLst>
        </pc:grpChg>
        <pc:picChg chg="mod">
          <ac:chgData name="Leana Van Heerden" userId="7d792de4-2d31-4f76-ae03-cfb3f5831d35" providerId="ADAL" clId="{F7967A5A-7FF3-4FA5-8A97-19BFA0FE4B25}" dt="2026-09-02T00:00:34.344" v="56508" actId="164"/>
          <ac:picMkLst>
            <pc:docMk/>
            <pc:sldMk cId="0" sldId="7920"/>
            <ac:picMk id="64" creationId="{00000000-0000-0000-0000-000000000000}"/>
          </ac:picMkLst>
        </pc:picChg>
        <pc:picChg chg="add">
          <ac:chgData name="Leana Van Heerden" userId="7d792de4-2d31-4f76-ae03-cfb3f5831d35" providerId="ADAL" clId="{F7967A5A-7FF3-4FA5-8A97-19BFA0FE4B25}" dt="2026-09-07T03:32:35.839" v="59918" actId="26606"/>
          <ac:picMkLst>
            <pc:docMk/>
            <pc:sldMk cId="0" sldId="7920"/>
            <ac:picMk id="300" creationId="{00000000-0000-0000-0000-000000000000}"/>
          </ac:picMkLst>
        </pc:picChg>
      </pc:sldChg>
      <pc:sldChg chg="addSp delSp modSp mod">
        <pc:chgData name="Leana Van Heerden" userId="7d792de4-2d31-4f76-ae03-cfb3f5831d35" providerId="ADAL" clId="{F7967A5A-7FF3-4FA5-8A97-19BFA0FE4B25}" dt="2026-09-07T03:32:35.839" v="59918" actId="26606"/>
        <pc:sldMkLst>
          <pc:docMk/>
          <pc:sldMk cId="2212966479" sldId="7922"/>
        </pc:sldMkLst>
        <pc:spChg chg="mod">
          <ac:chgData name="Leana Van Heerden" userId="7d792de4-2d31-4f76-ae03-cfb3f5831d35" providerId="ADAL" clId="{F7967A5A-7FF3-4FA5-8A97-19BFA0FE4B25}" dt="2026-09-07T03:32:35.839" v="59918" actId="26606"/>
          <ac:spMkLst>
            <pc:docMk/>
            <pc:sldMk cId="2212966479" sldId="7922"/>
            <ac:spMk id="5" creationId="{5977DE63-CEB9-F401-90EF-E38D27F43BD0}"/>
          </ac:spMkLst>
        </pc:spChg>
        <pc:picChg chg="add">
          <ac:chgData name="Leana Van Heerden" userId="7d792de4-2d31-4f76-ae03-cfb3f5831d35" providerId="ADAL" clId="{F7967A5A-7FF3-4FA5-8A97-19BFA0FE4B25}" dt="2026-09-07T03:32:35.839" v="59918" actId="26606"/>
          <ac:picMkLst>
            <pc:docMk/>
            <pc:sldMk cId="2212966479" sldId="7922"/>
            <ac:picMk id="300" creationId="{00000000-0000-0000-0000-000000000000}"/>
          </ac:picMkLst>
        </pc:picChg>
      </pc:sldChg>
      <pc:sldChg chg="addSp delSp modSp mod">
        <pc:chgData name="Leana Van Heerden" userId="7d792de4-2d31-4f76-ae03-cfb3f5831d35" providerId="ADAL" clId="{F7967A5A-7FF3-4FA5-8A97-19BFA0FE4B25}" dt="2026-09-07T03:32:35.839" v="59918" actId="26606"/>
        <pc:sldMkLst>
          <pc:docMk/>
          <pc:sldMk cId="3172572783" sldId="7923"/>
        </pc:sldMkLst>
        <pc:spChg chg="mod">
          <ac:chgData name="Leana Van Heerden" userId="7d792de4-2d31-4f76-ae03-cfb3f5831d35" providerId="ADAL" clId="{F7967A5A-7FF3-4FA5-8A97-19BFA0FE4B25}" dt="2026-09-07T03:32:35.839" v="59918" actId="26606"/>
          <ac:spMkLst>
            <pc:docMk/>
            <pc:sldMk cId="3172572783" sldId="7923"/>
            <ac:spMk id="3" creationId="{537F9970-64CF-4C73-0E52-C93EF8FBE4B0}"/>
          </ac:spMkLst>
        </pc:spChg>
        <pc:picChg chg="add">
          <ac:chgData name="Leana Van Heerden" userId="7d792de4-2d31-4f76-ae03-cfb3f5831d35" providerId="ADAL" clId="{F7967A5A-7FF3-4FA5-8A97-19BFA0FE4B25}" dt="2026-09-07T03:32:35.839" v="59918" actId="26606"/>
          <ac:picMkLst>
            <pc:docMk/>
            <pc:sldMk cId="3172572783" sldId="7923"/>
            <ac:picMk id="300" creationId="{00000000-0000-0000-0000-000000000000}"/>
          </ac:picMkLst>
        </pc:picChg>
      </pc:sldChg>
      <pc:sldChg chg="addSp delSp modSp mod">
        <pc:chgData name="Leana Van Heerden" userId="7d792de4-2d31-4f76-ae03-cfb3f5831d35" providerId="ADAL" clId="{F7967A5A-7FF3-4FA5-8A97-19BFA0FE4B25}" dt="2026-09-07T04:11:19.830" v="59957" actId="1076"/>
        <pc:sldMkLst>
          <pc:docMk/>
          <pc:sldMk cId="2090552367" sldId="7925"/>
        </pc:sldMkLst>
        <pc:spChg chg="mod">
          <ac:chgData name="Leana Van Heerden" userId="7d792de4-2d31-4f76-ae03-cfb3f5831d35" providerId="ADAL" clId="{F7967A5A-7FF3-4FA5-8A97-19BFA0FE4B25}" dt="2026-09-07T03:32:35.839" v="59918" actId="26606"/>
          <ac:spMkLst>
            <pc:docMk/>
            <pc:sldMk cId="2090552367" sldId="7925"/>
            <ac:spMk id="30" creationId="{F1F2B7B8-4287-2981-D238-A6146219F4BF}"/>
          </ac:spMkLst>
        </pc:spChg>
        <pc:spChg chg="mod">
          <ac:chgData name="Leana Van Heerden" userId="7d792de4-2d31-4f76-ae03-cfb3f5831d35" providerId="ADAL" clId="{F7967A5A-7FF3-4FA5-8A97-19BFA0FE4B25}" dt="2026-09-07T04:11:19.830" v="59957" actId="1076"/>
          <ac:spMkLst>
            <pc:docMk/>
            <pc:sldMk cId="2090552367" sldId="7925"/>
            <ac:spMk id="69" creationId="{00000000-0000-0000-0000-000000000000}"/>
          </ac:spMkLst>
        </pc:spChg>
        <pc:spChg chg="mod">
          <ac:chgData name="Leana Van Heerden" userId="7d792de4-2d31-4f76-ae03-cfb3f5831d35" providerId="ADAL" clId="{F7967A5A-7FF3-4FA5-8A97-19BFA0FE4B25}" dt="2026-09-07T04:10:37.953" v="59950" actId="14100"/>
          <ac:spMkLst>
            <pc:docMk/>
            <pc:sldMk cId="2090552367" sldId="7925"/>
            <ac:spMk id="100" creationId="{00000000-0000-0000-0000-000000000000}"/>
          </ac:spMkLst>
        </pc:spChg>
        <pc:spChg chg="mod">
          <ac:chgData name="Leana Van Heerden" userId="7d792de4-2d31-4f76-ae03-cfb3f5831d35" providerId="ADAL" clId="{F7967A5A-7FF3-4FA5-8A97-19BFA0FE4B25}" dt="2026-09-07T04:10:53.762" v="59952" actId="14100"/>
          <ac:spMkLst>
            <pc:docMk/>
            <pc:sldMk cId="2090552367" sldId="7925"/>
            <ac:spMk id="110" creationId="{00000000-0000-0000-0000-000000000000}"/>
          </ac:spMkLst>
        </pc:spChg>
        <pc:spChg chg="mod">
          <ac:chgData name="Leana Van Heerden" userId="7d792de4-2d31-4f76-ae03-cfb3f5831d35" providerId="ADAL" clId="{F7967A5A-7FF3-4FA5-8A97-19BFA0FE4B25}" dt="2026-09-07T04:10:46.546" v="59951" actId="1076"/>
          <ac:spMkLst>
            <pc:docMk/>
            <pc:sldMk cId="2090552367" sldId="7925"/>
            <ac:spMk id="113" creationId="{00000000-0000-0000-0000-000000000000}"/>
          </ac:spMkLst>
        </pc:spChg>
        <pc:spChg chg="mod">
          <ac:chgData name="Leana Van Heerden" userId="7d792de4-2d31-4f76-ae03-cfb3f5831d35" providerId="ADAL" clId="{F7967A5A-7FF3-4FA5-8A97-19BFA0FE4B25}" dt="2026-09-07T04:10:58.574" v="59953" actId="14100"/>
          <ac:spMkLst>
            <pc:docMk/>
            <pc:sldMk cId="2090552367" sldId="7925"/>
            <ac:spMk id="120" creationId="{00000000-0000-0000-0000-000000000000}"/>
          </ac:spMkLst>
        </pc:spChg>
        <pc:spChg chg="mod">
          <ac:chgData name="Leana Van Heerden" userId="7d792de4-2d31-4f76-ae03-cfb3f5831d35" providerId="ADAL" clId="{F7967A5A-7FF3-4FA5-8A97-19BFA0FE4B25}" dt="2026-09-07T04:11:03.235" v="59954" actId="14100"/>
          <ac:spMkLst>
            <pc:docMk/>
            <pc:sldMk cId="2090552367" sldId="7925"/>
            <ac:spMk id="130" creationId="{00000000-0000-0000-0000-000000000000}"/>
          </ac:spMkLst>
        </pc:spChg>
        <pc:picChg chg="add">
          <ac:chgData name="Leana Van Heerden" userId="7d792de4-2d31-4f76-ae03-cfb3f5831d35" providerId="ADAL" clId="{F7967A5A-7FF3-4FA5-8A97-19BFA0FE4B25}" dt="2026-09-07T03:32:35.839" v="59918" actId="26606"/>
          <ac:picMkLst>
            <pc:docMk/>
            <pc:sldMk cId="2090552367" sldId="7925"/>
            <ac:picMk id="300" creationId="{00000000-0000-0000-0000-000000000000}"/>
          </ac:picMkLst>
        </pc:picChg>
      </pc:sldChg>
      <pc:sldChg chg="addSp delSp modSp mod">
        <pc:chgData name="Leana Van Heerden" userId="7d792de4-2d31-4f76-ae03-cfb3f5831d35" providerId="ADAL" clId="{F7967A5A-7FF3-4FA5-8A97-19BFA0FE4B25}" dt="2026-09-07T03:33:52.077" v="59919" actId="21"/>
        <pc:sldMkLst>
          <pc:docMk/>
          <pc:sldMk cId="3347265730" sldId="7926"/>
        </pc:sldMkLst>
        <pc:spChg chg="mod">
          <ac:chgData name="Leana Van Heerden" userId="7d792de4-2d31-4f76-ae03-cfb3f5831d35" providerId="ADAL" clId="{F7967A5A-7FF3-4FA5-8A97-19BFA0FE4B25}" dt="2026-09-07T03:32:35.839" v="59918" actId="26606"/>
          <ac:spMkLst>
            <pc:docMk/>
            <pc:sldMk cId="3347265730" sldId="7926"/>
            <ac:spMk id="84" creationId="{00000000-0000-0000-0000-000000000000}"/>
          </ac:spMkLst>
        </pc:spChg>
        <pc:picChg chg="add">
          <ac:chgData name="Leana Van Heerden" userId="7d792de4-2d31-4f76-ae03-cfb3f5831d35" providerId="ADAL" clId="{F7967A5A-7FF3-4FA5-8A97-19BFA0FE4B25}" dt="2026-09-07T03:32:35.839" v="59918" actId="26606"/>
          <ac:picMkLst>
            <pc:docMk/>
            <pc:sldMk cId="3347265730" sldId="7926"/>
            <ac:picMk id="300" creationId="{00000000-0000-0000-0000-000000000000}"/>
          </ac:picMkLst>
        </pc:picChg>
      </pc:sldChg>
      <pc:sldChg chg="addSp delSp modSp mod">
        <pc:chgData name="Leana Van Heerden" userId="7d792de4-2d31-4f76-ae03-cfb3f5831d35" providerId="ADAL" clId="{F7967A5A-7FF3-4FA5-8A97-19BFA0FE4B25}" dt="2026-09-07T03:48:55.441" v="59921" actId="26606"/>
        <pc:sldMkLst>
          <pc:docMk/>
          <pc:sldMk cId="0" sldId="7927"/>
        </pc:sldMkLst>
        <pc:spChg chg="mod">
          <ac:chgData name="Leana Van Heerden" userId="7d792de4-2d31-4f76-ae03-cfb3f5831d35" providerId="ADAL" clId="{F7967A5A-7FF3-4FA5-8A97-19BFA0FE4B25}" dt="2026-09-07T03:48:55.441" v="59921" actId="26606"/>
          <ac:spMkLst>
            <pc:docMk/>
            <pc:sldMk cId="0" sldId="7927"/>
            <ac:spMk id="17" creationId="{2755A7B2-7F16-7E6D-B5A1-B2D822A29A2E}"/>
          </ac:spMkLst>
        </pc:spChg>
        <pc:spChg chg="mod">
          <ac:chgData name="Leana Van Heerden" userId="7d792de4-2d31-4f76-ae03-cfb3f5831d35" providerId="ADAL" clId="{F7967A5A-7FF3-4FA5-8A97-19BFA0FE4B25}" dt="2026-09-02T00:04:38.541" v="56518" actId="164"/>
          <ac:spMkLst>
            <pc:docMk/>
            <pc:sldMk cId="0" sldId="7927"/>
            <ac:spMk id="100" creationId="{00000000-0000-0000-0000-000000000000}"/>
          </ac:spMkLst>
        </pc:spChg>
        <pc:spChg chg="mod">
          <ac:chgData name="Leana Van Heerden" userId="7d792de4-2d31-4f76-ae03-cfb3f5831d35" providerId="ADAL" clId="{F7967A5A-7FF3-4FA5-8A97-19BFA0FE4B25}" dt="2026-09-02T00:04:38.541" v="56518" actId="164"/>
          <ac:spMkLst>
            <pc:docMk/>
            <pc:sldMk cId="0" sldId="7927"/>
            <ac:spMk id="101" creationId="{00000000-0000-0000-0000-000000000000}"/>
          </ac:spMkLst>
        </pc:spChg>
        <pc:spChg chg="mod">
          <ac:chgData name="Leana Van Heerden" userId="7d792de4-2d31-4f76-ae03-cfb3f5831d35" providerId="ADAL" clId="{F7967A5A-7FF3-4FA5-8A97-19BFA0FE4B25}" dt="2026-09-02T00:04:38.541" v="56518" actId="164"/>
          <ac:spMkLst>
            <pc:docMk/>
            <pc:sldMk cId="0" sldId="7927"/>
            <ac:spMk id="110" creationId="{00000000-0000-0000-0000-000000000000}"/>
          </ac:spMkLst>
        </pc:spChg>
        <pc:spChg chg="mod">
          <ac:chgData name="Leana Van Heerden" userId="7d792de4-2d31-4f76-ae03-cfb3f5831d35" providerId="ADAL" clId="{F7967A5A-7FF3-4FA5-8A97-19BFA0FE4B25}" dt="2026-09-02T00:04:38.541" v="56518" actId="164"/>
          <ac:spMkLst>
            <pc:docMk/>
            <pc:sldMk cId="0" sldId="7927"/>
            <ac:spMk id="111" creationId="{00000000-0000-0000-0000-000000000000}"/>
          </ac:spMkLst>
        </pc:spChg>
        <pc:spChg chg="mod">
          <ac:chgData name="Leana Van Heerden" userId="7d792de4-2d31-4f76-ae03-cfb3f5831d35" providerId="ADAL" clId="{F7967A5A-7FF3-4FA5-8A97-19BFA0FE4B25}" dt="2026-09-02T00:04:38.541" v="56518" actId="164"/>
          <ac:spMkLst>
            <pc:docMk/>
            <pc:sldMk cId="0" sldId="7927"/>
            <ac:spMk id="120" creationId="{00000000-0000-0000-0000-000000000000}"/>
          </ac:spMkLst>
        </pc:spChg>
        <pc:spChg chg="mod">
          <ac:chgData name="Leana Van Heerden" userId="7d792de4-2d31-4f76-ae03-cfb3f5831d35" providerId="ADAL" clId="{F7967A5A-7FF3-4FA5-8A97-19BFA0FE4B25}" dt="2026-09-02T00:04:38.541" v="56518" actId="164"/>
          <ac:spMkLst>
            <pc:docMk/>
            <pc:sldMk cId="0" sldId="7927"/>
            <ac:spMk id="121" creationId="{00000000-0000-0000-0000-000000000000}"/>
          </ac:spMkLst>
        </pc:spChg>
        <pc:grpChg chg="add mod">
          <ac:chgData name="Leana Van Heerden" userId="7d792de4-2d31-4f76-ae03-cfb3f5831d35" providerId="ADAL" clId="{F7967A5A-7FF3-4FA5-8A97-19BFA0FE4B25}" dt="2026-09-02T00:04:47.201" v="56519" actId="1076"/>
          <ac:grpSpMkLst>
            <pc:docMk/>
            <pc:sldMk cId="0" sldId="7927"/>
            <ac:grpSpMk id="2" creationId="{D3D3FD1F-8F1E-2EE7-077C-4763D7438217}"/>
          </ac:grpSpMkLst>
        </pc:grpChg>
        <pc:graphicFrameChg chg="mod modGraphic">
          <ac:chgData name="Leana Van Heerden" userId="7d792de4-2d31-4f76-ae03-cfb3f5831d35" providerId="ADAL" clId="{F7967A5A-7FF3-4FA5-8A97-19BFA0FE4B25}" dt="2026-09-07T03:48:55.441" v="59921" actId="26606"/>
          <ac:graphicFrameMkLst>
            <pc:docMk/>
            <pc:sldMk cId="0" sldId="7927"/>
            <ac:graphicFrameMk id="18" creationId="{003DE725-3CCA-7418-75A3-764248F39CE6}"/>
          </ac:graphicFrameMkLst>
        </pc:graphicFrameChg>
        <pc:picChg chg="add">
          <ac:chgData name="Leana Van Heerden" userId="7d792de4-2d31-4f76-ae03-cfb3f5831d35" providerId="ADAL" clId="{F7967A5A-7FF3-4FA5-8A97-19BFA0FE4B25}" dt="2026-09-07T03:48:55.441" v="59921" actId="26606"/>
          <ac:picMkLst>
            <pc:docMk/>
            <pc:sldMk cId="0" sldId="7927"/>
            <ac:picMk id="300" creationId="{00000000-0000-0000-0000-000000000000}"/>
          </ac:picMkLst>
        </pc:picChg>
      </pc:sldChg>
      <pc:sldChg chg="addSp delSp modSp mod">
        <pc:chgData name="Leana Van Heerden" userId="7d792de4-2d31-4f76-ae03-cfb3f5831d35" providerId="ADAL" clId="{F7967A5A-7FF3-4FA5-8A97-19BFA0FE4B25}" dt="2026-09-07T03:48:55.441" v="59921" actId="26606"/>
        <pc:sldMkLst>
          <pc:docMk/>
          <pc:sldMk cId="2889636219" sldId="7929"/>
        </pc:sldMkLst>
        <pc:spChg chg="mod">
          <ac:chgData name="Leana Van Heerden" userId="7d792de4-2d31-4f76-ae03-cfb3f5831d35" providerId="ADAL" clId="{F7967A5A-7FF3-4FA5-8A97-19BFA0FE4B25}" dt="2026-09-07T01:05:21.660" v="59600" actId="14100"/>
          <ac:spMkLst>
            <pc:docMk/>
            <pc:sldMk cId="2889636219" sldId="7929"/>
            <ac:spMk id="4" creationId="{D75AA77A-2BA2-3CBB-4750-74683A0B698E}"/>
          </ac:spMkLst>
        </pc:spChg>
        <pc:spChg chg="mod">
          <ac:chgData name="Leana Van Heerden" userId="7d792de4-2d31-4f76-ae03-cfb3f5831d35" providerId="ADAL" clId="{F7967A5A-7FF3-4FA5-8A97-19BFA0FE4B25}" dt="2026-09-07T01:05:35.728" v="59602" actId="1076"/>
          <ac:spMkLst>
            <pc:docMk/>
            <pc:sldMk cId="2889636219" sldId="7929"/>
            <ac:spMk id="5" creationId="{5C39D16B-2CFC-43F2-4F4D-FBF9F9BED953}"/>
          </ac:spMkLst>
        </pc:spChg>
        <pc:spChg chg="mod">
          <ac:chgData name="Leana Van Heerden" userId="7d792de4-2d31-4f76-ae03-cfb3f5831d35" providerId="ADAL" clId="{F7967A5A-7FF3-4FA5-8A97-19BFA0FE4B25}" dt="2026-09-07T03:48:55.441" v="59921" actId="26606"/>
          <ac:spMkLst>
            <pc:docMk/>
            <pc:sldMk cId="2889636219" sldId="7929"/>
            <ac:spMk id="17" creationId="{603C9767-77B8-5586-071E-CDDC7B92B2AE}"/>
          </ac:spMkLst>
        </pc:spChg>
        <pc:graphicFrameChg chg="mod">
          <ac:chgData name="Leana Van Heerden" userId="7d792de4-2d31-4f76-ae03-cfb3f5831d35" providerId="ADAL" clId="{F7967A5A-7FF3-4FA5-8A97-19BFA0FE4B25}" dt="2026-09-07T01:05:29.949" v="59601" actId="1076"/>
          <ac:graphicFrameMkLst>
            <pc:docMk/>
            <pc:sldMk cId="2889636219" sldId="7929"/>
            <ac:graphicFrameMk id="2" creationId="{B13E9739-B37B-7C09-8264-BC582ED235E6}"/>
          </ac:graphicFrameMkLst>
        </pc:graphicFrameChg>
        <pc:picChg chg="add">
          <ac:chgData name="Leana Van Heerden" userId="7d792de4-2d31-4f76-ae03-cfb3f5831d35" providerId="ADAL" clId="{F7967A5A-7FF3-4FA5-8A97-19BFA0FE4B25}" dt="2026-09-07T03:48:55.441" v="59921" actId="26606"/>
          <ac:picMkLst>
            <pc:docMk/>
            <pc:sldMk cId="2889636219" sldId="7929"/>
            <ac:picMk id="300" creationId="{00000000-0000-0000-0000-000000000000}"/>
          </ac:picMkLst>
        </pc:picChg>
      </pc:sldChg>
      <pc:sldChg chg="addSp delSp modSp mod modCm">
        <pc:chgData name="Leana Van Heerden" userId="7d792de4-2d31-4f76-ae03-cfb3f5831d35" providerId="ADAL" clId="{F7967A5A-7FF3-4FA5-8A97-19BFA0FE4B25}" dt="2026-09-07T03:48:55.441" v="59921" actId="26606"/>
        <pc:sldMkLst>
          <pc:docMk/>
          <pc:sldMk cId="2211166937" sldId="7936"/>
        </pc:sldMkLst>
        <pc:spChg chg="add mod">
          <ac:chgData name="Leana Van Heerden" userId="7d792de4-2d31-4f76-ae03-cfb3f5831d35" providerId="ADAL" clId="{F7967A5A-7FF3-4FA5-8A97-19BFA0FE4B25}" dt="2026-09-03T02:30:17.856" v="57554" actId="1076"/>
          <ac:spMkLst>
            <pc:docMk/>
            <pc:sldMk cId="2211166937" sldId="7936"/>
            <ac:spMk id="5" creationId="{11AE6761-5E80-30BB-F8C7-BA124CE002F2}"/>
          </ac:spMkLst>
        </pc:spChg>
        <pc:spChg chg="mod">
          <ac:chgData name="Leana Van Heerden" userId="7d792de4-2d31-4f76-ae03-cfb3f5831d35" providerId="ADAL" clId="{F7967A5A-7FF3-4FA5-8A97-19BFA0FE4B25}" dt="2026-09-03T03:50:04.339" v="58597" actId="1076"/>
          <ac:spMkLst>
            <pc:docMk/>
            <pc:sldMk cId="2211166937" sldId="7936"/>
            <ac:spMk id="27" creationId="{D1C94307-637F-75F9-263B-AC73B9B577BE}"/>
          </ac:spMkLst>
        </pc:spChg>
        <pc:spChg chg="mod">
          <ac:chgData name="Leana Van Heerden" userId="7d792de4-2d31-4f76-ae03-cfb3f5831d35" providerId="ADAL" clId="{F7967A5A-7FF3-4FA5-8A97-19BFA0FE4B25}" dt="2026-09-03T02:29:31.086" v="57548" actId="164"/>
          <ac:spMkLst>
            <pc:docMk/>
            <pc:sldMk cId="2211166937" sldId="7936"/>
            <ac:spMk id="33" creationId="{1FDA8822-C067-D36F-F0CE-5612D4EF3592}"/>
          </ac:spMkLst>
        </pc:spChg>
        <pc:spChg chg="mod">
          <ac:chgData name="Leana Van Heerden" userId="7d792de4-2d31-4f76-ae03-cfb3f5831d35" providerId="ADAL" clId="{F7967A5A-7FF3-4FA5-8A97-19BFA0FE4B25}" dt="2026-09-03T02:29:31.086" v="57548" actId="164"/>
          <ac:spMkLst>
            <pc:docMk/>
            <pc:sldMk cId="2211166937" sldId="7936"/>
            <ac:spMk id="35" creationId="{C392DA81-1B37-FBA8-C6FB-20F41665D590}"/>
          </ac:spMkLst>
        </pc:spChg>
        <pc:spChg chg="mod">
          <ac:chgData name="Leana Van Heerden" userId="7d792de4-2d31-4f76-ae03-cfb3f5831d35" providerId="ADAL" clId="{F7967A5A-7FF3-4FA5-8A97-19BFA0FE4B25}" dt="2026-09-07T01:22:25.322" v="59751" actId="1076"/>
          <ac:spMkLst>
            <pc:docMk/>
            <pc:sldMk cId="2211166937" sldId="7936"/>
            <ac:spMk id="37" creationId="{D8EA1687-F2B8-74CA-0971-79DE85AE85F4}"/>
          </ac:spMkLst>
        </pc:spChg>
        <pc:spChg chg="mod">
          <ac:chgData name="Leana Van Heerden" userId="7d792de4-2d31-4f76-ae03-cfb3f5831d35" providerId="ADAL" clId="{F7967A5A-7FF3-4FA5-8A97-19BFA0FE4B25}" dt="2026-09-03T03:50:39.808" v="58600" actId="207"/>
          <ac:spMkLst>
            <pc:docMk/>
            <pc:sldMk cId="2211166937" sldId="7936"/>
            <ac:spMk id="43" creationId="{28FCD279-F085-55CB-B099-593BF78F63CF}"/>
          </ac:spMkLst>
        </pc:spChg>
        <pc:spChg chg="mod">
          <ac:chgData name="Leana Van Heerden" userId="7d792de4-2d31-4f76-ae03-cfb3f5831d35" providerId="ADAL" clId="{F7967A5A-7FF3-4FA5-8A97-19BFA0FE4B25}" dt="2026-09-03T03:50:34.760" v="58599" actId="207"/>
          <ac:spMkLst>
            <pc:docMk/>
            <pc:sldMk cId="2211166937" sldId="7936"/>
            <ac:spMk id="45" creationId="{7EF14BCD-7746-9023-70D1-4C4906A83112}"/>
          </ac:spMkLst>
        </pc:spChg>
        <pc:spChg chg="mod">
          <ac:chgData name="Leana Van Heerden" userId="7d792de4-2d31-4f76-ae03-cfb3f5831d35" providerId="ADAL" clId="{F7967A5A-7FF3-4FA5-8A97-19BFA0FE4B25}" dt="2026-09-03T02:30:25.319" v="57555" actId="1076"/>
          <ac:spMkLst>
            <pc:docMk/>
            <pc:sldMk cId="2211166937" sldId="7936"/>
            <ac:spMk id="47" creationId="{0E4E8B06-C76F-CA5E-755E-7EF06B6FA321}"/>
          </ac:spMkLst>
        </pc:spChg>
        <pc:spChg chg="mod">
          <ac:chgData name="Leana Van Heerden" userId="7d792de4-2d31-4f76-ae03-cfb3f5831d35" providerId="ADAL" clId="{F7967A5A-7FF3-4FA5-8A97-19BFA0FE4B25}" dt="2026-09-03T03:50:44.003" v="58601" actId="207"/>
          <ac:spMkLst>
            <pc:docMk/>
            <pc:sldMk cId="2211166937" sldId="7936"/>
            <ac:spMk id="53" creationId="{260AEFD6-686A-C342-4D4F-41DE9A228133}"/>
          </ac:spMkLst>
        </pc:spChg>
        <pc:spChg chg="mod">
          <ac:chgData name="Leana Van Heerden" userId="7d792de4-2d31-4f76-ae03-cfb3f5831d35" providerId="ADAL" clId="{F7967A5A-7FF3-4FA5-8A97-19BFA0FE4B25}" dt="2026-09-03T03:50:48.820" v="58602" actId="207"/>
          <ac:spMkLst>
            <pc:docMk/>
            <pc:sldMk cId="2211166937" sldId="7936"/>
            <ac:spMk id="55" creationId="{80E8E33B-F360-9634-22F3-39E8D724D63D}"/>
          </ac:spMkLst>
        </pc:spChg>
        <pc:spChg chg="mod">
          <ac:chgData name="Leana Van Heerden" userId="7d792de4-2d31-4f76-ae03-cfb3f5831d35" providerId="ADAL" clId="{F7967A5A-7FF3-4FA5-8A97-19BFA0FE4B25}" dt="2026-09-03T03:49:45.711" v="58595" actId="20577"/>
          <ac:spMkLst>
            <pc:docMk/>
            <pc:sldMk cId="2211166937" sldId="7936"/>
            <ac:spMk id="63" creationId="{7731393D-0293-560B-4B1C-28AEE0DAEE00}"/>
          </ac:spMkLst>
        </pc:spChg>
        <pc:spChg chg="mod">
          <ac:chgData name="Leana Van Heerden" userId="7d792de4-2d31-4f76-ae03-cfb3f5831d35" providerId="ADAL" clId="{F7967A5A-7FF3-4FA5-8A97-19BFA0FE4B25}" dt="2026-09-03T02:29:31.086" v="57548" actId="164"/>
          <ac:spMkLst>
            <pc:docMk/>
            <pc:sldMk cId="2211166937" sldId="7936"/>
            <ac:spMk id="65" creationId="{6FC98E90-5D5E-7D80-61D5-51527D51CEB5}"/>
          </ac:spMkLst>
        </pc:spChg>
        <pc:spChg chg="mod">
          <ac:chgData name="Leana Van Heerden" userId="7d792de4-2d31-4f76-ae03-cfb3f5831d35" providerId="ADAL" clId="{F7967A5A-7FF3-4FA5-8A97-19BFA0FE4B25}" dt="2026-09-03T02:29:31.086" v="57548" actId="164"/>
          <ac:spMkLst>
            <pc:docMk/>
            <pc:sldMk cId="2211166937" sldId="7936"/>
            <ac:spMk id="67" creationId="{215A2ADD-F2F1-02B9-FD22-1973EB3B4E64}"/>
          </ac:spMkLst>
        </pc:spChg>
        <pc:spChg chg="mod">
          <ac:chgData name="Leana Van Heerden" userId="7d792de4-2d31-4f76-ae03-cfb3f5831d35" providerId="ADAL" clId="{F7967A5A-7FF3-4FA5-8A97-19BFA0FE4B25}" dt="2026-09-07T03:48:55.441" v="59921" actId="26606"/>
          <ac:spMkLst>
            <pc:docMk/>
            <pc:sldMk cId="2211166937" sldId="7936"/>
            <ac:spMk id="84" creationId="{83222C81-3067-08BF-B1E4-20449018EC7C}"/>
          </ac:spMkLst>
        </pc:spChg>
        <pc:grpChg chg="add mod">
          <ac:chgData name="Leana Van Heerden" userId="7d792de4-2d31-4f76-ae03-cfb3f5831d35" providerId="ADAL" clId="{F7967A5A-7FF3-4FA5-8A97-19BFA0FE4B25}" dt="2026-09-03T03:50:16.019" v="58598" actId="1076"/>
          <ac:grpSpMkLst>
            <pc:docMk/>
            <pc:sldMk cId="2211166937" sldId="7936"/>
            <ac:grpSpMk id="2" creationId="{90054E83-A1A7-FC82-B677-0B233C779126}"/>
          </ac:grpSpMkLst>
        </pc:grpChg>
        <pc:picChg chg="add">
          <ac:chgData name="Leana Van Heerden" userId="7d792de4-2d31-4f76-ae03-cfb3f5831d35" providerId="ADAL" clId="{F7967A5A-7FF3-4FA5-8A97-19BFA0FE4B25}" dt="2026-09-07T03:48:55.441" v="59921" actId="26606"/>
          <ac:picMkLst>
            <pc:docMk/>
            <pc:sldMk cId="2211166937" sldId="7936"/>
            <ac:picMk id="300" creationId="{00000000-0000-0000-0000-000000000000}"/>
          </ac:picMkLst>
        </pc:picChg>
        <pc:extLst>
          <p:ext xmlns:p="http://schemas.openxmlformats.org/presentationml/2006/main" uri="{D6D511B9-2390-475A-947B-AFAB55BFBCF1}">
            <pc226:cmChg xmlns:pc226="http://schemas.microsoft.com/office/powerpoint/2022/06/main/command" chg="mod">
              <pc226:chgData name="Leana Van Heerden" userId="7d792de4-2d31-4f76-ae03-cfb3f5831d35" providerId="ADAL" clId="{F7967A5A-7FF3-4FA5-8A97-19BFA0FE4B25}" dt="2026-09-07T01:22:14.322" v="59750" actId="20577"/>
              <pc2:cmMkLst xmlns:pc2="http://schemas.microsoft.com/office/powerpoint/2019/9/main/command">
                <pc:docMk/>
                <pc:sldMk cId="2211166937" sldId="7936"/>
                <pc2:cmMk id="{B49044FF-541D-4AD5-8ED2-BF388C4B7D60}"/>
              </pc2:cmMkLst>
            </pc226:cmChg>
          </p:ext>
        </pc:extLst>
      </pc:sldChg>
      <pc:sldChg chg="addSp delSp modSp mod">
        <pc:chgData name="Leana Van Heerden" userId="7d792de4-2d31-4f76-ae03-cfb3f5831d35" providerId="ADAL" clId="{F7967A5A-7FF3-4FA5-8A97-19BFA0FE4B25}" dt="2026-09-07T03:48:55.441" v="59921" actId="26606"/>
        <pc:sldMkLst>
          <pc:docMk/>
          <pc:sldMk cId="0" sldId="7939"/>
        </pc:sldMkLst>
        <pc:spChg chg="mod">
          <ac:chgData name="Leana Van Heerden" userId="7d792de4-2d31-4f76-ae03-cfb3f5831d35" providerId="ADAL" clId="{F7967A5A-7FF3-4FA5-8A97-19BFA0FE4B25}" dt="2026-09-07T03:48:55.441" v="59921" actId="26606"/>
          <ac:spMkLst>
            <pc:docMk/>
            <pc:sldMk cId="0" sldId="7939"/>
            <ac:spMk id="41" creationId="{07B3DADE-D043-B638-4934-A5E17013AA18}"/>
          </ac:spMkLst>
        </pc:spChg>
        <pc:grpChg chg="add mod">
          <ac:chgData name="Leana Van Heerden" userId="7d792de4-2d31-4f76-ae03-cfb3f5831d35" providerId="ADAL" clId="{F7967A5A-7FF3-4FA5-8A97-19BFA0FE4B25}" dt="2026-09-07T03:48:55.441" v="59921" actId="26606"/>
          <ac:grpSpMkLst>
            <pc:docMk/>
            <pc:sldMk cId="0" sldId="7939"/>
            <ac:grpSpMk id="46" creationId="{DAE9DE62-C9FE-2261-A3EC-1B4408C35572}"/>
          </ac:grpSpMkLst>
        </pc:grpChg>
        <pc:picChg chg="add">
          <ac:chgData name="Leana Van Heerden" userId="7d792de4-2d31-4f76-ae03-cfb3f5831d35" providerId="ADAL" clId="{F7967A5A-7FF3-4FA5-8A97-19BFA0FE4B25}" dt="2026-09-07T03:48:55.441" v="59921" actId="26606"/>
          <ac:picMkLst>
            <pc:docMk/>
            <pc:sldMk cId="0" sldId="7939"/>
            <ac:picMk id="300" creationId="{00000000-0000-0000-0000-000000000000}"/>
          </ac:picMkLst>
        </pc:picChg>
      </pc:sldChg>
      <pc:sldChg chg="addSp delSp modSp mod modCm">
        <pc:chgData name="Leana Van Heerden" userId="7d792de4-2d31-4f76-ae03-cfb3f5831d35" providerId="ADAL" clId="{F7967A5A-7FF3-4FA5-8A97-19BFA0FE4B25}" dt="2026-09-07T03:48:55.441" v="59921" actId="26606"/>
        <pc:sldMkLst>
          <pc:docMk/>
          <pc:sldMk cId="2605059303" sldId="7942"/>
        </pc:sldMkLst>
        <pc:spChg chg="mod">
          <ac:chgData name="Leana Van Heerden" userId="7d792de4-2d31-4f76-ae03-cfb3f5831d35" providerId="ADAL" clId="{F7967A5A-7FF3-4FA5-8A97-19BFA0FE4B25}" dt="2026-09-07T03:48:55.441" v="59921" actId="26606"/>
          <ac:spMkLst>
            <pc:docMk/>
            <pc:sldMk cId="2605059303" sldId="7942"/>
            <ac:spMk id="3" creationId="{537F9970-64CF-4C73-0E52-C93EF8FBE4B0}"/>
          </ac:spMkLst>
        </pc:spChg>
        <pc:spChg chg="mod">
          <ac:chgData name="Leana Van Heerden" userId="7d792de4-2d31-4f76-ae03-cfb3f5831d35" providerId="ADAL" clId="{F7967A5A-7FF3-4FA5-8A97-19BFA0FE4B25}" dt="2026-09-07T01:54:33.491" v="59829" actId="1076"/>
          <ac:spMkLst>
            <pc:docMk/>
            <pc:sldMk cId="2605059303" sldId="7942"/>
            <ac:spMk id="6" creationId="{2B5EA43C-10CA-37B9-B627-C2E50684E10C}"/>
          </ac:spMkLst>
        </pc:spChg>
        <pc:spChg chg="mod">
          <ac:chgData name="Leana Van Heerden" userId="7d792de4-2d31-4f76-ae03-cfb3f5831d35" providerId="ADAL" clId="{F7967A5A-7FF3-4FA5-8A97-19BFA0FE4B25}" dt="2026-09-07T01:54:22.681" v="59827" actId="1076"/>
          <ac:spMkLst>
            <pc:docMk/>
            <pc:sldMk cId="2605059303" sldId="7942"/>
            <ac:spMk id="12" creationId="{FEA7E37A-B25A-CBE4-3F1B-12922F85EB8B}"/>
          </ac:spMkLst>
        </pc:spChg>
        <pc:graphicFrameChg chg="mod modGraphic">
          <ac:chgData name="Leana Van Heerden" userId="7d792de4-2d31-4f76-ae03-cfb3f5831d35" providerId="ADAL" clId="{F7967A5A-7FF3-4FA5-8A97-19BFA0FE4B25}" dt="2026-09-07T01:54:40.394" v="59830" actId="1076"/>
          <ac:graphicFrameMkLst>
            <pc:docMk/>
            <pc:sldMk cId="2605059303" sldId="7942"/>
            <ac:graphicFrameMk id="9" creationId="{F33DB36F-4AE5-7A12-0D61-0581E05CD458}"/>
          </ac:graphicFrameMkLst>
        </pc:graphicFrameChg>
        <pc:picChg chg="add">
          <ac:chgData name="Leana Van Heerden" userId="7d792de4-2d31-4f76-ae03-cfb3f5831d35" providerId="ADAL" clId="{F7967A5A-7FF3-4FA5-8A97-19BFA0FE4B25}" dt="2026-09-07T03:48:55.441" v="59921" actId="26606"/>
          <ac:picMkLst>
            <pc:docMk/>
            <pc:sldMk cId="2605059303" sldId="7942"/>
            <ac:picMk id="300" creationId="{00000000-0000-0000-0000-000000000000}"/>
          </ac:picMkLst>
        </pc:picChg>
        <pc:extLst>
          <p:ext xmlns:p="http://schemas.openxmlformats.org/presentationml/2006/main" uri="{D6D511B9-2390-475A-947B-AFAB55BFBCF1}">
            <pc226:cmChg xmlns:pc226="http://schemas.microsoft.com/office/powerpoint/2022/06/main/command" chg="mod">
              <pc226:chgData name="Leana Van Heerden" userId="7d792de4-2d31-4f76-ae03-cfb3f5831d35" providerId="ADAL" clId="{F7967A5A-7FF3-4FA5-8A97-19BFA0FE4B25}" dt="2026-09-07T01:54:18.761" v="59826" actId="6549"/>
              <pc2:cmMkLst xmlns:pc2="http://schemas.microsoft.com/office/powerpoint/2019/9/main/command">
                <pc:docMk/>
                <pc:sldMk cId="2605059303" sldId="7942"/>
                <pc2:cmMk id="{1D4B9ADC-76B6-47B9-8103-426E3F42EA4C}"/>
              </pc2:cmMkLst>
            </pc226:cmChg>
          </p:ext>
        </pc:extLst>
      </pc:sldChg>
      <pc:sldChg chg="addSp delSp modSp mod">
        <pc:chgData name="Leana Van Heerden" userId="7d792de4-2d31-4f76-ae03-cfb3f5831d35" providerId="ADAL" clId="{F7967A5A-7FF3-4FA5-8A97-19BFA0FE4B25}" dt="2026-09-07T04:12:22.915" v="59964" actId="14100"/>
        <pc:sldMkLst>
          <pc:docMk/>
          <pc:sldMk cId="59195122" sldId="7944"/>
        </pc:sldMkLst>
        <pc:spChg chg="add">
          <ac:chgData name="Leana Van Heerden" userId="7d792de4-2d31-4f76-ae03-cfb3f5831d35" providerId="ADAL" clId="{F7967A5A-7FF3-4FA5-8A97-19BFA0FE4B25}" dt="2026-09-07T04:11:39.460" v="59959" actId="22"/>
          <ac:spMkLst>
            <pc:docMk/>
            <pc:sldMk cId="59195122" sldId="7944"/>
            <ac:spMk id="3" creationId="{5A7C7C2B-A577-65D6-D5BB-BD124387AC54}"/>
          </ac:spMkLst>
        </pc:spChg>
        <pc:spChg chg="mod">
          <ac:chgData name="Leana Van Heerden" userId="7d792de4-2d31-4f76-ae03-cfb3f5831d35" providerId="ADAL" clId="{F7967A5A-7FF3-4FA5-8A97-19BFA0FE4B25}" dt="2026-09-07T03:48:55.441" v="59921" actId="26606"/>
          <ac:spMkLst>
            <pc:docMk/>
            <pc:sldMk cId="59195122" sldId="7944"/>
            <ac:spMk id="30" creationId="{F1F2B7B8-4287-2981-D238-A6146219F4BF}"/>
          </ac:spMkLst>
        </pc:spChg>
        <pc:spChg chg="mod">
          <ac:chgData name="Leana Van Heerden" userId="7d792de4-2d31-4f76-ae03-cfb3f5831d35" providerId="ADAL" clId="{F7967A5A-7FF3-4FA5-8A97-19BFA0FE4B25}" dt="2026-09-07T04:11:57.882" v="59960" actId="14100"/>
          <ac:spMkLst>
            <pc:docMk/>
            <pc:sldMk cId="59195122" sldId="7944"/>
            <ac:spMk id="100" creationId="{00000000-0000-0000-0000-000000000000}"/>
          </ac:spMkLst>
        </pc:spChg>
        <pc:spChg chg="mod">
          <ac:chgData name="Leana Van Heerden" userId="7d792de4-2d31-4f76-ae03-cfb3f5831d35" providerId="ADAL" clId="{F7967A5A-7FF3-4FA5-8A97-19BFA0FE4B25}" dt="2026-09-07T04:12:11.919" v="59962" actId="14100"/>
          <ac:spMkLst>
            <pc:docMk/>
            <pc:sldMk cId="59195122" sldId="7944"/>
            <ac:spMk id="110" creationId="{00000000-0000-0000-0000-000000000000}"/>
          </ac:spMkLst>
        </pc:spChg>
        <pc:spChg chg="mod">
          <ac:chgData name="Leana Van Heerden" userId="7d792de4-2d31-4f76-ae03-cfb3f5831d35" providerId="ADAL" clId="{F7967A5A-7FF3-4FA5-8A97-19BFA0FE4B25}" dt="2026-09-07T04:12:05.367" v="59961" actId="1076"/>
          <ac:spMkLst>
            <pc:docMk/>
            <pc:sldMk cId="59195122" sldId="7944"/>
            <ac:spMk id="113" creationId="{00000000-0000-0000-0000-000000000000}"/>
          </ac:spMkLst>
        </pc:spChg>
        <pc:spChg chg="mod">
          <ac:chgData name="Leana Van Heerden" userId="7d792de4-2d31-4f76-ae03-cfb3f5831d35" providerId="ADAL" clId="{F7967A5A-7FF3-4FA5-8A97-19BFA0FE4B25}" dt="2026-09-07T04:12:17.694" v="59963" actId="14100"/>
          <ac:spMkLst>
            <pc:docMk/>
            <pc:sldMk cId="59195122" sldId="7944"/>
            <ac:spMk id="120" creationId="{00000000-0000-0000-0000-000000000000}"/>
          </ac:spMkLst>
        </pc:spChg>
        <pc:spChg chg="mod">
          <ac:chgData name="Leana Van Heerden" userId="7d792de4-2d31-4f76-ae03-cfb3f5831d35" providerId="ADAL" clId="{F7967A5A-7FF3-4FA5-8A97-19BFA0FE4B25}" dt="2026-09-07T04:12:22.915" v="59964" actId="14100"/>
          <ac:spMkLst>
            <pc:docMk/>
            <pc:sldMk cId="59195122" sldId="7944"/>
            <ac:spMk id="130" creationId="{00000000-0000-0000-0000-000000000000}"/>
          </ac:spMkLst>
        </pc:spChg>
        <pc:picChg chg="add">
          <ac:chgData name="Leana Van Heerden" userId="7d792de4-2d31-4f76-ae03-cfb3f5831d35" providerId="ADAL" clId="{F7967A5A-7FF3-4FA5-8A97-19BFA0FE4B25}" dt="2026-09-07T03:48:55.441" v="59921" actId="26606"/>
          <ac:picMkLst>
            <pc:docMk/>
            <pc:sldMk cId="59195122" sldId="7944"/>
            <ac:picMk id="300" creationId="{00000000-0000-0000-0000-000000000000}"/>
          </ac:picMkLst>
        </pc:picChg>
      </pc:sldChg>
      <pc:sldChg chg="addSp delSp modSp mod">
        <pc:chgData name="Leana Van Heerden" userId="7d792de4-2d31-4f76-ae03-cfb3f5831d35" providerId="ADAL" clId="{F7967A5A-7FF3-4FA5-8A97-19BFA0FE4B25}" dt="2026-09-07T03:52:05.547" v="59924" actId="21"/>
        <pc:sldMkLst>
          <pc:docMk/>
          <pc:sldMk cId="1902105415" sldId="7945"/>
        </pc:sldMkLst>
        <pc:spChg chg="mod">
          <ac:chgData name="Leana Van Heerden" userId="7d792de4-2d31-4f76-ae03-cfb3f5831d35" providerId="ADAL" clId="{F7967A5A-7FF3-4FA5-8A97-19BFA0FE4B25}" dt="2026-09-07T03:48:55.441" v="59921" actId="26606"/>
          <ac:spMkLst>
            <pc:docMk/>
            <pc:sldMk cId="1902105415" sldId="7945"/>
            <ac:spMk id="6" creationId="{727C4B58-50D4-6627-09B7-148856FB8DCE}"/>
          </ac:spMkLst>
        </pc:spChg>
        <pc:spChg chg="mod">
          <ac:chgData name="Leana Van Heerden" userId="7d792de4-2d31-4f76-ae03-cfb3f5831d35" providerId="ADAL" clId="{F7967A5A-7FF3-4FA5-8A97-19BFA0FE4B25}" dt="2026-09-07T03:48:55.441" v="59921" actId="26606"/>
          <ac:spMkLst>
            <pc:docMk/>
            <pc:sldMk cId="1902105415" sldId="7945"/>
            <ac:spMk id="84" creationId="{00000000-0000-0000-0000-000000000000}"/>
          </ac:spMkLst>
        </pc:spChg>
        <pc:spChg chg="mod">
          <ac:chgData name="Leana Van Heerden" userId="7d792de4-2d31-4f76-ae03-cfb3f5831d35" providerId="ADAL" clId="{F7967A5A-7FF3-4FA5-8A97-19BFA0FE4B25}" dt="2026-09-06T21:14:23.595" v="58978" actId="114"/>
          <ac:spMkLst>
            <pc:docMk/>
            <pc:sldMk cId="1902105415" sldId="7945"/>
            <ac:spMk id="216" creationId="{00000000-0000-0000-0000-000000000000}"/>
          </ac:spMkLst>
        </pc:spChg>
        <pc:picChg chg="add">
          <ac:chgData name="Leana Van Heerden" userId="7d792de4-2d31-4f76-ae03-cfb3f5831d35" providerId="ADAL" clId="{F7967A5A-7FF3-4FA5-8A97-19BFA0FE4B25}" dt="2026-09-07T03:48:55.441" v="59921" actId="26606"/>
          <ac:picMkLst>
            <pc:docMk/>
            <pc:sldMk cId="1902105415" sldId="7945"/>
            <ac:picMk id="300" creationId="{00000000-0000-0000-0000-000000000000}"/>
          </ac:picMkLst>
        </pc:picChg>
      </pc:sldChg>
      <pc:sldChg chg="addSp delSp modSp mod">
        <pc:chgData name="Leana Van Heerden" userId="7d792de4-2d31-4f76-ae03-cfb3f5831d35" providerId="ADAL" clId="{F7967A5A-7FF3-4FA5-8A97-19BFA0FE4B25}" dt="2026-09-07T03:48:55.441" v="59921" actId="26606"/>
        <pc:sldMkLst>
          <pc:docMk/>
          <pc:sldMk cId="0" sldId="7946"/>
        </pc:sldMkLst>
        <pc:spChg chg="mod">
          <ac:chgData name="Leana Van Heerden" userId="7d792de4-2d31-4f76-ae03-cfb3f5831d35" providerId="ADAL" clId="{F7967A5A-7FF3-4FA5-8A97-19BFA0FE4B25}" dt="2026-09-07T03:48:55.441" v="59921" actId="26606"/>
          <ac:spMkLst>
            <pc:docMk/>
            <pc:sldMk cId="0" sldId="7946"/>
            <ac:spMk id="17" creationId="{2755A7B2-7F16-7E6D-B5A1-B2D822A29A2E}"/>
          </ac:spMkLst>
        </pc:spChg>
        <pc:graphicFrameChg chg="mod modGraphic">
          <ac:chgData name="Leana Van Heerden" userId="7d792de4-2d31-4f76-ae03-cfb3f5831d35" providerId="ADAL" clId="{F7967A5A-7FF3-4FA5-8A97-19BFA0FE4B25}" dt="2026-09-07T03:48:55.441" v="59921" actId="26606"/>
          <ac:graphicFrameMkLst>
            <pc:docMk/>
            <pc:sldMk cId="0" sldId="7946"/>
            <ac:graphicFrameMk id="18" creationId="{003DE725-3CCA-7418-75A3-764248F39CE6}"/>
          </ac:graphicFrameMkLst>
        </pc:graphicFrameChg>
        <pc:picChg chg="add">
          <ac:chgData name="Leana Van Heerden" userId="7d792de4-2d31-4f76-ae03-cfb3f5831d35" providerId="ADAL" clId="{F7967A5A-7FF3-4FA5-8A97-19BFA0FE4B25}" dt="2026-09-07T03:48:55.441" v="59921" actId="26606"/>
          <ac:picMkLst>
            <pc:docMk/>
            <pc:sldMk cId="0" sldId="7946"/>
            <ac:picMk id="300" creationId="{00000000-0000-0000-0000-000000000000}"/>
          </ac:picMkLst>
        </pc:picChg>
      </pc:sldChg>
      <pc:sldChg chg="addSp delSp modSp mod">
        <pc:chgData name="Leana Van Heerden" userId="7d792de4-2d31-4f76-ae03-cfb3f5831d35" providerId="ADAL" clId="{F7967A5A-7FF3-4FA5-8A97-19BFA0FE4B25}" dt="2026-09-07T03:48:55.441" v="59921" actId="26606"/>
        <pc:sldMkLst>
          <pc:docMk/>
          <pc:sldMk cId="2318019679" sldId="7948"/>
        </pc:sldMkLst>
        <pc:spChg chg="add mod">
          <ac:chgData name="Leana Van Heerden" userId="7d792de4-2d31-4f76-ae03-cfb3f5831d35" providerId="ADAL" clId="{F7967A5A-7FF3-4FA5-8A97-19BFA0FE4B25}" dt="2026-09-07T01:06:51.812" v="59609" actId="255"/>
          <ac:spMkLst>
            <pc:docMk/>
            <pc:sldMk cId="2318019679" sldId="7948"/>
            <ac:spMk id="8" creationId="{4C8B7816-BE12-2622-498E-9839E6AAE101}"/>
          </ac:spMkLst>
        </pc:spChg>
        <pc:spChg chg="mod">
          <ac:chgData name="Leana Van Heerden" userId="7d792de4-2d31-4f76-ae03-cfb3f5831d35" providerId="ADAL" clId="{F7967A5A-7FF3-4FA5-8A97-19BFA0FE4B25}" dt="2026-09-07T03:48:55.441" v="59921" actId="26606"/>
          <ac:spMkLst>
            <pc:docMk/>
            <pc:sldMk cId="2318019679" sldId="7948"/>
            <ac:spMk id="17" creationId="{603C9767-77B8-5586-071E-CDDC7B92B2AE}"/>
          </ac:spMkLst>
        </pc:spChg>
        <pc:graphicFrameChg chg="mod modGraphic">
          <ac:chgData name="Leana Van Heerden" userId="7d792de4-2d31-4f76-ae03-cfb3f5831d35" providerId="ADAL" clId="{F7967A5A-7FF3-4FA5-8A97-19BFA0FE4B25}" dt="2026-09-07T01:07:10.722" v="59612" actId="1076"/>
          <ac:graphicFrameMkLst>
            <pc:docMk/>
            <pc:sldMk cId="2318019679" sldId="7948"/>
            <ac:graphicFrameMk id="2" creationId="{B13E9739-B37B-7C09-8264-BC582ED235E6}"/>
          </ac:graphicFrameMkLst>
        </pc:graphicFrameChg>
        <pc:graphicFrameChg chg="mod modGraphic">
          <ac:chgData name="Leana Van Heerden" userId="7d792de4-2d31-4f76-ae03-cfb3f5831d35" providerId="ADAL" clId="{F7967A5A-7FF3-4FA5-8A97-19BFA0FE4B25}" dt="2026-09-07T01:07:05.472" v="59611" actId="1076"/>
          <ac:graphicFrameMkLst>
            <pc:docMk/>
            <pc:sldMk cId="2318019679" sldId="7948"/>
            <ac:graphicFrameMk id="6" creationId="{9F3A7111-44F5-9C8E-042F-3E6523CFF72E}"/>
          </ac:graphicFrameMkLst>
        </pc:graphicFrameChg>
        <pc:picChg chg="add">
          <ac:chgData name="Leana Van Heerden" userId="7d792de4-2d31-4f76-ae03-cfb3f5831d35" providerId="ADAL" clId="{F7967A5A-7FF3-4FA5-8A97-19BFA0FE4B25}" dt="2026-09-07T03:48:55.441" v="59921" actId="26606"/>
          <ac:picMkLst>
            <pc:docMk/>
            <pc:sldMk cId="2318019679" sldId="7948"/>
            <ac:picMk id="300" creationId="{00000000-0000-0000-0000-000000000000}"/>
          </ac:picMkLst>
        </pc:picChg>
      </pc:sldChg>
      <pc:sldChg chg="modNotes modNotesTx">
        <pc:chgData name="Leana Van Heerden" userId="7d792de4-2d31-4f76-ae03-cfb3f5831d35" providerId="ADAL" clId="{F7967A5A-7FF3-4FA5-8A97-19BFA0FE4B25}" dt="2026-09-08T03:31:58.486" v="68290" actId="20577"/>
        <pc:sldMkLst>
          <pc:docMk/>
          <pc:sldMk cId="3388532368" sldId="7963"/>
        </pc:sldMkLst>
      </pc:sldChg>
      <pc:sldChg chg="modSp add mod ord modNotes modNotesTx">
        <pc:chgData name="Leana Van Heerden" userId="7d792de4-2d31-4f76-ae03-cfb3f5831d35" providerId="ADAL" clId="{F7967A5A-7FF3-4FA5-8A97-19BFA0FE4B25}" dt="2026-09-08T23:44:18.704" v="70448" actId="20577"/>
        <pc:sldMkLst>
          <pc:docMk/>
          <pc:sldMk cId="2228718629" sldId="7975"/>
        </pc:sldMkLst>
        <pc:spChg chg="mod">
          <ac:chgData name="Leana Van Heerden" userId="7d792de4-2d31-4f76-ae03-cfb3f5831d35" providerId="ADAL" clId="{F7967A5A-7FF3-4FA5-8A97-19BFA0FE4B25}" dt="2026-09-07T02:23:36.414" v="59839" actId="255"/>
          <ac:spMkLst>
            <pc:docMk/>
            <pc:sldMk cId="2228718629" sldId="7975"/>
            <ac:spMk id="2" creationId="{44EA2F5C-654C-F915-6175-36E0F3553687}"/>
          </ac:spMkLst>
        </pc:spChg>
        <pc:spChg chg="mod">
          <ac:chgData name="Leana Van Heerden" userId="7d792de4-2d31-4f76-ae03-cfb3f5831d35" providerId="ADAL" clId="{F7967A5A-7FF3-4FA5-8A97-19BFA0FE4B25}" dt="2026-09-08T04:31:30.843" v="69706" actId="20577"/>
          <ac:spMkLst>
            <pc:docMk/>
            <pc:sldMk cId="2228718629" sldId="7975"/>
            <ac:spMk id="7" creationId="{35995C44-6552-8EFC-F53D-9A050C838CAE}"/>
          </ac:spMkLst>
        </pc:spChg>
      </pc:sldChg>
      <pc:sldChg chg="addSp delSp modSp add mod modNotes modNotesTx">
        <pc:chgData name="Leana Van Heerden" userId="7d792de4-2d31-4f76-ae03-cfb3f5831d35" providerId="ADAL" clId="{F7967A5A-7FF3-4FA5-8A97-19BFA0FE4B25}" dt="2026-09-08T23:45:15.570" v="70449" actId="20577"/>
        <pc:sldMkLst>
          <pc:docMk/>
          <pc:sldMk cId="3765939775" sldId="8000"/>
        </pc:sldMkLst>
        <pc:spChg chg="mod">
          <ac:chgData name="Leana Van Heerden" userId="7d792de4-2d31-4f76-ae03-cfb3f5831d35" providerId="ADAL" clId="{F7967A5A-7FF3-4FA5-8A97-19BFA0FE4B25}" dt="2026-09-07T03:25:42.371" v="59916" actId="1076"/>
          <ac:spMkLst>
            <pc:docMk/>
            <pc:sldMk cId="3765939775" sldId="8000"/>
            <ac:spMk id="3" creationId="{00000000-0000-0000-0000-000000000000}"/>
          </ac:spMkLst>
        </pc:spChg>
        <pc:spChg chg="add mod">
          <ac:chgData name="Leana Van Heerden" userId="7d792de4-2d31-4f76-ae03-cfb3f5831d35" providerId="ADAL" clId="{F7967A5A-7FF3-4FA5-8A97-19BFA0FE4B25}" dt="2026-09-01T22:44:53.303" v="56336" actId="255"/>
          <ac:spMkLst>
            <pc:docMk/>
            <pc:sldMk cId="3765939775" sldId="8000"/>
            <ac:spMk id="4" creationId="{2DBBB961-8C6F-529D-FBD0-12A9BE84E133}"/>
          </ac:spMkLst>
        </pc:spChg>
        <pc:spChg chg="mod">
          <ac:chgData name="Leana Van Heerden" userId="7d792de4-2d31-4f76-ae03-cfb3f5831d35" providerId="ADAL" clId="{F7967A5A-7FF3-4FA5-8A97-19BFA0FE4B25}" dt="2026-09-07T03:23:01.711" v="59912" actId="26606"/>
          <ac:spMkLst>
            <pc:docMk/>
            <pc:sldMk cId="3765939775" sldId="8000"/>
            <ac:spMk id="20" creationId="{0AE465A2-7C72-4DFF-861E-01C1971F58D7}"/>
          </ac:spMkLst>
        </pc:spChg>
        <pc:picChg chg="add mod">
          <ac:chgData name="Leana Van Heerden" userId="7d792de4-2d31-4f76-ae03-cfb3f5831d35" providerId="ADAL" clId="{F7967A5A-7FF3-4FA5-8A97-19BFA0FE4B25}" dt="2026-09-07T03:25:51.372" v="59917" actId="14100"/>
          <ac:picMkLst>
            <pc:docMk/>
            <pc:sldMk cId="3765939775" sldId="8000"/>
            <ac:picMk id="300" creationId="{00000000-0000-0000-0000-000000000000}"/>
          </ac:picMkLst>
        </pc:picChg>
      </pc:sldChg>
      <pc:sldChg chg="addSp delSp modSp add mod ord">
        <pc:chgData name="Leana Van Heerden" userId="7d792de4-2d31-4f76-ae03-cfb3f5831d35" providerId="ADAL" clId="{F7967A5A-7FF3-4FA5-8A97-19BFA0FE4B25}" dt="2026-09-08T01:15:19.705" v="65007" actId="14100"/>
        <pc:sldMkLst>
          <pc:docMk/>
          <pc:sldMk cId="1829589929" sldId="8001"/>
        </pc:sldMkLst>
        <pc:spChg chg="mod">
          <ac:chgData name="Leana Van Heerden" userId="7d792de4-2d31-4f76-ae03-cfb3f5831d35" providerId="ADAL" clId="{F7967A5A-7FF3-4FA5-8A97-19BFA0FE4B25}" dt="2026-09-07T03:55:34.019" v="59925" actId="26606"/>
          <ac:spMkLst>
            <pc:docMk/>
            <pc:sldMk cId="1829589929" sldId="8001"/>
            <ac:spMk id="20" creationId="{1E9B67F7-07CB-21EB-6EF5-6F7155328A5C}"/>
          </ac:spMkLst>
        </pc:spChg>
        <pc:picChg chg="add mod">
          <ac:chgData name="Leana Van Heerden" userId="7d792de4-2d31-4f76-ae03-cfb3f5831d35" providerId="ADAL" clId="{F7967A5A-7FF3-4FA5-8A97-19BFA0FE4B25}" dt="2026-09-07T23:51:24.496" v="64571" actId="1076"/>
          <ac:picMkLst>
            <pc:docMk/>
            <pc:sldMk cId="1829589929" sldId="8001"/>
            <ac:picMk id="3" creationId="{697C5266-E2EF-A249-421D-F99811F8B679}"/>
          </ac:picMkLst>
        </pc:picChg>
        <pc:picChg chg="add mod">
          <ac:chgData name="Leana Van Heerden" userId="7d792de4-2d31-4f76-ae03-cfb3f5831d35" providerId="ADAL" clId="{F7967A5A-7FF3-4FA5-8A97-19BFA0FE4B25}" dt="2026-09-08T01:15:19.705" v="65007" actId="14100"/>
          <ac:picMkLst>
            <pc:docMk/>
            <pc:sldMk cId="1829589929" sldId="8001"/>
            <ac:picMk id="5" creationId="{AE4B5808-22E8-E99D-DA0E-B18EA0DBBE06}"/>
          </ac:picMkLst>
        </pc:picChg>
        <pc:picChg chg="add del mod">
          <ac:chgData name="Leana Van Heerden" userId="7d792de4-2d31-4f76-ae03-cfb3f5831d35" providerId="ADAL" clId="{F7967A5A-7FF3-4FA5-8A97-19BFA0FE4B25}" dt="2026-09-08T01:14:43.227" v="65002" actId="21"/>
          <ac:picMkLst>
            <pc:docMk/>
            <pc:sldMk cId="1829589929" sldId="8001"/>
            <ac:picMk id="24" creationId="{F405A79A-3E40-A883-E401-4B5055F4DEEF}"/>
          </ac:picMkLst>
        </pc:picChg>
        <pc:picChg chg="add mod">
          <ac:chgData name="Leana Van Heerden" userId="7d792de4-2d31-4f76-ae03-cfb3f5831d35" providerId="ADAL" clId="{F7967A5A-7FF3-4FA5-8A97-19BFA0FE4B25}" dt="2026-09-07T03:56:32.562" v="59930" actId="14100"/>
          <ac:picMkLst>
            <pc:docMk/>
            <pc:sldMk cId="1829589929" sldId="8001"/>
            <ac:picMk id="300" creationId="{00000000-0000-0000-0000-000000000000}"/>
          </ac:picMkLst>
        </pc:picChg>
      </pc:sldChg>
      <pc:sldChg chg="addSp delSp modSp add mod ord">
        <pc:chgData name="Leana Van Heerden" userId="7d792de4-2d31-4f76-ae03-cfb3f5831d35" providerId="ADAL" clId="{F7967A5A-7FF3-4FA5-8A97-19BFA0FE4B25}" dt="2026-09-07T23:50:57.779" v="64567" actId="20577"/>
        <pc:sldMkLst>
          <pc:docMk/>
          <pc:sldMk cId="821323855" sldId="8002"/>
        </pc:sldMkLst>
        <pc:spChg chg="mod">
          <ac:chgData name="Leana Van Heerden" userId="7d792de4-2d31-4f76-ae03-cfb3f5831d35" providerId="ADAL" clId="{F7967A5A-7FF3-4FA5-8A97-19BFA0FE4B25}" dt="2026-09-07T23:50:57.779" v="64567" actId="20577"/>
          <ac:spMkLst>
            <pc:docMk/>
            <pc:sldMk cId="821323855" sldId="8002"/>
            <ac:spMk id="4" creationId="{B37FAEFD-AF2D-1B64-2A49-AA90C04D25C3}"/>
          </ac:spMkLst>
        </pc:spChg>
        <pc:picChg chg="add mod">
          <ac:chgData name="Leana Van Heerden" userId="7d792de4-2d31-4f76-ae03-cfb3f5831d35" providerId="ADAL" clId="{F7967A5A-7FF3-4FA5-8A97-19BFA0FE4B25}" dt="2026-09-01T22:54:44.505" v="56424" actId="1076"/>
          <ac:picMkLst>
            <pc:docMk/>
            <pc:sldMk cId="821323855" sldId="8002"/>
            <ac:picMk id="5" creationId="{7C68220C-9192-6934-04DB-ED42F38453F8}"/>
          </ac:picMkLst>
        </pc:picChg>
      </pc:sldChg>
      <pc:sldChg chg="addSp delSp modSp add mod modNotes modNotesTx">
        <pc:chgData name="Leana Van Heerden" userId="7d792de4-2d31-4f76-ae03-cfb3f5831d35" providerId="ADAL" clId="{F7967A5A-7FF3-4FA5-8A97-19BFA0FE4B25}" dt="2026-09-08T04:04:57.363" v="69253" actId="20577"/>
        <pc:sldMkLst>
          <pc:docMk/>
          <pc:sldMk cId="2530106396" sldId="8003"/>
        </pc:sldMkLst>
        <pc:spChg chg="mod">
          <ac:chgData name="Leana Van Heerden" userId="7d792de4-2d31-4f76-ae03-cfb3f5831d35" providerId="ADAL" clId="{F7967A5A-7FF3-4FA5-8A97-19BFA0FE4B25}" dt="2026-09-07T03:55:34.019" v="59925" actId="26606"/>
          <ac:spMkLst>
            <pc:docMk/>
            <pc:sldMk cId="2530106396" sldId="8003"/>
            <ac:spMk id="20" creationId="{E1A07766-3CB4-8100-3109-FDD9E9D0856E}"/>
          </ac:spMkLst>
        </pc:spChg>
        <pc:picChg chg="add del mod">
          <ac:chgData name="Leana Van Heerden" userId="7d792de4-2d31-4f76-ae03-cfb3f5831d35" providerId="ADAL" clId="{F7967A5A-7FF3-4FA5-8A97-19BFA0FE4B25}" dt="2026-09-08T01:15:36.664" v="65008" actId="21"/>
          <ac:picMkLst>
            <pc:docMk/>
            <pc:sldMk cId="2530106396" sldId="8003"/>
            <ac:picMk id="3" creationId="{487335B7-908D-2274-8992-D5AFE7C19B5B}"/>
          </ac:picMkLst>
        </pc:picChg>
        <pc:picChg chg="add mod">
          <ac:chgData name="Leana Van Heerden" userId="7d792de4-2d31-4f76-ae03-cfb3f5831d35" providerId="ADAL" clId="{F7967A5A-7FF3-4FA5-8A97-19BFA0FE4B25}" dt="2026-09-08T01:16:25.478" v="65012" actId="1076"/>
          <ac:picMkLst>
            <pc:docMk/>
            <pc:sldMk cId="2530106396" sldId="8003"/>
            <ac:picMk id="4" creationId="{4EFFEBBA-C0DB-74D2-AA85-18C2D6DE5EC2}"/>
          </ac:picMkLst>
        </pc:picChg>
        <pc:picChg chg="add mod">
          <ac:chgData name="Leana Van Heerden" userId="7d792de4-2d31-4f76-ae03-cfb3f5831d35" providerId="ADAL" clId="{F7967A5A-7FF3-4FA5-8A97-19BFA0FE4B25}" dt="2026-09-08T01:16:21.770" v="65011" actId="1076"/>
          <ac:picMkLst>
            <pc:docMk/>
            <pc:sldMk cId="2530106396" sldId="8003"/>
            <ac:picMk id="6" creationId="{0F2CB919-FB61-EB2E-1C19-1F40E1DE347E}"/>
          </ac:picMkLst>
        </pc:picChg>
        <pc:picChg chg="add mod">
          <ac:chgData name="Leana Van Heerden" userId="7d792de4-2d31-4f76-ae03-cfb3f5831d35" providerId="ADAL" clId="{F7967A5A-7FF3-4FA5-8A97-19BFA0FE4B25}" dt="2026-09-07T03:56:46.315" v="59932" actId="14100"/>
          <ac:picMkLst>
            <pc:docMk/>
            <pc:sldMk cId="2530106396" sldId="8003"/>
            <ac:picMk id="300" creationId="{00000000-0000-0000-0000-000000000000}"/>
          </ac:picMkLst>
        </pc:picChg>
      </pc:sldChg>
      <pc:sldChg chg="addSp delSp modSp add mod modNotes modNotesTx">
        <pc:chgData name="Leana Van Heerden" userId="7d792de4-2d31-4f76-ae03-cfb3f5831d35" providerId="ADAL" clId="{F7967A5A-7FF3-4FA5-8A97-19BFA0FE4B25}" dt="2026-09-08T04:14:23.070" v="69486" actId="20577"/>
        <pc:sldMkLst>
          <pc:docMk/>
          <pc:sldMk cId="3293793461" sldId="8004"/>
        </pc:sldMkLst>
        <pc:spChg chg="mod">
          <ac:chgData name="Leana Van Heerden" userId="7d792de4-2d31-4f76-ae03-cfb3f5831d35" providerId="ADAL" clId="{F7967A5A-7FF3-4FA5-8A97-19BFA0FE4B25}" dt="2026-09-07T03:55:34.019" v="59925" actId="26606"/>
          <ac:spMkLst>
            <pc:docMk/>
            <pc:sldMk cId="3293793461" sldId="8004"/>
            <ac:spMk id="20" creationId="{D589D508-F8BA-163C-6616-154F74DB4964}"/>
          </ac:spMkLst>
        </pc:spChg>
        <pc:picChg chg="add del mod">
          <ac:chgData name="Leana Van Heerden" userId="7d792de4-2d31-4f76-ae03-cfb3f5831d35" providerId="ADAL" clId="{F7967A5A-7FF3-4FA5-8A97-19BFA0FE4B25}" dt="2026-09-08T01:16:49.548" v="65013" actId="21"/>
          <ac:picMkLst>
            <pc:docMk/>
            <pc:sldMk cId="3293793461" sldId="8004"/>
            <ac:picMk id="3" creationId="{83F01DB8-2734-8935-0EFA-7D7209488E38}"/>
          </ac:picMkLst>
        </pc:picChg>
        <pc:picChg chg="add mod">
          <ac:chgData name="Leana Van Heerden" userId="7d792de4-2d31-4f76-ae03-cfb3f5831d35" providerId="ADAL" clId="{F7967A5A-7FF3-4FA5-8A97-19BFA0FE4B25}" dt="2026-09-08T01:17:33.886" v="65019" actId="1076"/>
          <ac:picMkLst>
            <pc:docMk/>
            <pc:sldMk cId="3293793461" sldId="8004"/>
            <ac:picMk id="6" creationId="{13BC0C1E-E3C4-B693-9BEE-3D3E3F675121}"/>
          </ac:picMkLst>
        </pc:picChg>
        <pc:picChg chg="add mod">
          <ac:chgData name="Leana Van Heerden" userId="7d792de4-2d31-4f76-ae03-cfb3f5831d35" providerId="ADAL" clId="{F7967A5A-7FF3-4FA5-8A97-19BFA0FE4B25}" dt="2026-09-08T01:17:27.819" v="65018" actId="14100"/>
          <ac:picMkLst>
            <pc:docMk/>
            <pc:sldMk cId="3293793461" sldId="8004"/>
            <ac:picMk id="8" creationId="{7BF2CBCC-6242-4B43-6D86-1DE5DE47A8E5}"/>
          </ac:picMkLst>
        </pc:picChg>
        <pc:picChg chg="add mod">
          <ac:chgData name="Leana Van Heerden" userId="7d792de4-2d31-4f76-ae03-cfb3f5831d35" providerId="ADAL" clId="{F7967A5A-7FF3-4FA5-8A97-19BFA0FE4B25}" dt="2026-09-07T03:56:57.199" v="59933" actId="14100"/>
          <ac:picMkLst>
            <pc:docMk/>
            <pc:sldMk cId="3293793461" sldId="8004"/>
            <ac:picMk id="300" creationId="{00000000-0000-0000-0000-000000000000}"/>
          </ac:picMkLst>
        </pc:picChg>
      </pc:sldChg>
      <pc:sldChg chg="addSp delSp modSp add mod">
        <pc:chgData name="Leana Van Heerden" userId="7d792de4-2d31-4f76-ae03-cfb3f5831d35" providerId="ADAL" clId="{F7967A5A-7FF3-4FA5-8A97-19BFA0FE4B25}" dt="2026-09-08T23:39:22.580" v="70446" actId="1076"/>
        <pc:sldMkLst>
          <pc:docMk/>
          <pc:sldMk cId="2040115437" sldId="8005"/>
        </pc:sldMkLst>
        <pc:spChg chg="mod">
          <ac:chgData name="Leana Van Heerden" userId="7d792de4-2d31-4f76-ae03-cfb3f5831d35" providerId="ADAL" clId="{F7967A5A-7FF3-4FA5-8A97-19BFA0FE4B25}" dt="2026-09-07T03:55:34.019" v="59925" actId="26606"/>
          <ac:spMkLst>
            <pc:docMk/>
            <pc:sldMk cId="2040115437" sldId="8005"/>
            <ac:spMk id="20" creationId="{002D5BD7-28D2-6EEC-29A4-D573EBF8D6FD}"/>
          </ac:spMkLst>
        </pc:spChg>
        <pc:picChg chg="add del mod">
          <ac:chgData name="Leana Van Heerden" userId="7d792de4-2d31-4f76-ae03-cfb3f5831d35" providerId="ADAL" clId="{F7967A5A-7FF3-4FA5-8A97-19BFA0FE4B25}" dt="2026-09-08T01:19:15.030" v="65024" actId="478"/>
          <ac:picMkLst>
            <pc:docMk/>
            <pc:sldMk cId="2040115437" sldId="8005"/>
            <ac:picMk id="4" creationId="{CD9E3BFC-C33F-82B1-9D13-D19DEA747E27}"/>
          </ac:picMkLst>
        </pc:picChg>
        <pc:picChg chg="add mod">
          <ac:chgData name="Leana Van Heerden" userId="7d792de4-2d31-4f76-ae03-cfb3f5831d35" providerId="ADAL" clId="{F7967A5A-7FF3-4FA5-8A97-19BFA0FE4B25}" dt="2026-09-08T01:19:37.461" v="65029" actId="1076"/>
          <ac:picMkLst>
            <pc:docMk/>
            <pc:sldMk cId="2040115437" sldId="8005"/>
            <ac:picMk id="6" creationId="{CDE77181-E25C-FE96-96BF-9E746D06E109}"/>
          </ac:picMkLst>
        </pc:picChg>
        <pc:picChg chg="add del mod">
          <ac:chgData name="Leana Van Heerden" userId="7d792de4-2d31-4f76-ae03-cfb3f5831d35" providerId="ADAL" clId="{F7967A5A-7FF3-4FA5-8A97-19BFA0FE4B25}" dt="2026-09-08T23:39:12.578" v="70443" actId="478"/>
          <ac:picMkLst>
            <pc:docMk/>
            <pc:sldMk cId="2040115437" sldId="8005"/>
            <ac:picMk id="8" creationId="{0A9A064C-CC2D-B51E-3EBC-F21587C76101}"/>
          </ac:picMkLst>
        </pc:picChg>
        <pc:picChg chg="add mod">
          <ac:chgData name="Leana Van Heerden" userId="7d792de4-2d31-4f76-ae03-cfb3f5831d35" providerId="ADAL" clId="{F7967A5A-7FF3-4FA5-8A97-19BFA0FE4B25}" dt="2026-09-08T23:39:22.580" v="70446" actId="1076"/>
          <ac:picMkLst>
            <pc:docMk/>
            <pc:sldMk cId="2040115437" sldId="8005"/>
            <ac:picMk id="10" creationId="{E4939462-7DBC-E861-5450-AD3E32000050}"/>
          </ac:picMkLst>
        </pc:picChg>
        <pc:picChg chg="add mod">
          <ac:chgData name="Leana Van Heerden" userId="7d792de4-2d31-4f76-ae03-cfb3f5831d35" providerId="ADAL" clId="{F7967A5A-7FF3-4FA5-8A97-19BFA0FE4B25}" dt="2026-09-07T03:57:13.069" v="59936" actId="14100"/>
          <ac:picMkLst>
            <pc:docMk/>
            <pc:sldMk cId="2040115437" sldId="8005"/>
            <ac:picMk id="300" creationId="{00000000-0000-0000-0000-000000000000}"/>
          </ac:picMkLst>
        </pc:picChg>
      </pc:sldChg>
      <pc:sldChg chg="addSp delSp modSp add mod modNotes modNotesTx">
        <pc:chgData name="Leana Van Heerden" userId="7d792de4-2d31-4f76-ae03-cfb3f5831d35" providerId="ADAL" clId="{F7967A5A-7FF3-4FA5-8A97-19BFA0FE4B25}" dt="2026-09-08T04:06:36.801" v="69282" actId="20577"/>
        <pc:sldMkLst>
          <pc:docMk/>
          <pc:sldMk cId="0" sldId="8006"/>
        </pc:sldMkLst>
        <pc:spChg chg="mod">
          <ac:chgData name="Leana Van Heerden" userId="7d792de4-2d31-4f76-ae03-cfb3f5831d35" providerId="ADAL" clId="{F7967A5A-7FF3-4FA5-8A97-19BFA0FE4B25}" dt="2026-09-07T03:32:35.839" v="59918" actId="26606"/>
          <ac:spMkLst>
            <pc:docMk/>
            <pc:sldMk cId="0" sldId="8006"/>
            <ac:spMk id="84" creationId="{00000000-0000-0000-0000-000000000000}"/>
          </ac:spMkLst>
        </pc:spChg>
        <pc:picChg chg="add">
          <ac:chgData name="Leana Van Heerden" userId="7d792de4-2d31-4f76-ae03-cfb3f5831d35" providerId="ADAL" clId="{F7967A5A-7FF3-4FA5-8A97-19BFA0FE4B25}" dt="2026-09-07T03:32:35.839" v="59918" actId="26606"/>
          <ac:picMkLst>
            <pc:docMk/>
            <pc:sldMk cId="0" sldId="8006"/>
            <ac:picMk id="300" creationId="{00000000-0000-0000-0000-000000000000}"/>
          </ac:picMkLst>
        </pc:picChg>
      </pc:sldChg>
      <pc:sldChg chg="addSp delSp modSp add mod">
        <pc:chgData name="Leana Van Heerden" userId="7d792de4-2d31-4f76-ae03-cfb3f5831d35" providerId="ADAL" clId="{F7967A5A-7FF3-4FA5-8A97-19BFA0FE4B25}" dt="2026-09-08T01:46:43.257" v="65060" actId="1076"/>
        <pc:sldMkLst>
          <pc:docMk/>
          <pc:sldMk cId="1419964457" sldId="8007"/>
        </pc:sldMkLst>
        <pc:spChg chg="mod">
          <ac:chgData name="Leana Van Heerden" userId="7d792de4-2d31-4f76-ae03-cfb3f5831d35" providerId="ADAL" clId="{F7967A5A-7FF3-4FA5-8A97-19BFA0FE4B25}" dt="2026-09-07T03:55:34.019" v="59925" actId="26606"/>
          <ac:spMkLst>
            <pc:docMk/>
            <pc:sldMk cId="1419964457" sldId="8007"/>
            <ac:spMk id="20" creationId="{0718C21D-F081-A18C-9C69-F2BCDFDDA78F}"/>
          </ac:spMkLst>
        </pc:spChg>
        <pc:picChg chg="add mod ord">
          <ac:chgData name="Leana Van Heerden" userId="7d792de4-2d31-4f76-ae03-cfb3f5831d35" providerId="ADAL" clId="{F7967A5A-7FF3-4FA5-8A97-19BFA0FE4B25}" dt="2026-09-08T01:46:43.257" v="65060" actId="1076"/>
          <ac:picMkLst>
            <pc:docMk/>
            <pc:sldMk cId="1419964457" sldId="8007"/>
            <ac:picMk id="3" creationId="{2A1F169E-575B-60DD-C683-6654C9E272EB}"/>
          </ac:picMkLst>
        </pc:picChg>
        <pc:picChg chg="add del mod">
          <ac:chgData name="Leana Van Heerden" userId="7d792de4-2d31-4f76-ae03-cfb3f5831d35" providerId="ADAL" clId="{F7967A5A-7FF3-4FA5-8A97-19BFA0FE4B25}" dt="2026-09-08T01:46:25.306" v="65055" actId="478"/>
          <ac:picMkLst>
            <pc:docMk/>
            <pc:sldMk cId="1419964457" sldId="8007"/>
            <ac:picMk id="5" creationId="{994C0350-17F4-EFBE-E738-EAB463F18119}"/>
          </ac:picMkLst>
        </pc:picChg>
        <pc:picChg chg="add del mod">
          <ac:chgData name="Leana Van Heerden" userId="7d792de4-2d31-4f76-ae03-cfb3f5831d35" providerId="ADAL" clId="{F7967A5A-7FF3-4FA5-8A97-19BFA0FE4B25}" dt="2026-09-08T01:20:01.624" v="65032" actId="21"/>
          <ac:picMkLst>
            <pc:docMk/>
            <pc:sldMk cId="1419964457" sldId="8007"/>
            <ac:picMk id="6" creationId="{6CAC5D14-ED68-BA80-E7CC-4A3A93CE2A4F}"/>
          </ac:picMkLst>
        </pc:picChg>
        <pc:picChg chg="add mod">
          <ac:chgData name="Leana Van Heerden" userId="7d792de4-2d31-4f76-ae03-cfb3f5831d35" providerId="ADAL" clId="{F7967A5A-7FF3-4FA5-8A97-19BFA0FE4B25}" dt="2026-09-08T01:46:34.577" v="65058" actId="1076"/>
          <ac:picMkLst>
            <pc:docMk/>
            <pc:sldMk cId="1419964457" sldId="8007"/>
            <ac:picMk id="8" creationId="{0D2A211A-AB61-1D78-EBF8-AE5B07B929FD}"/>
          </ac:picMkLst>
        </pc:picChg>
        <pc:picChg chg="add mod">
          <ac:chgData name="Leana Van Heerden" userId="7d792de4-2d31-4f76-ae03-cfb3f5831d35" providerId="ADAL" clId="{F7967A5A-7FF3-4FA5-8A97-19BFA0FE4B25}" dt="2026-09-07T03:55:47.891" v="59926" actId="14100"/>
          <ac:picMkLst>
            <pc:docMk/>
            <pc:sldMk cId="1419964457" sldId="8007"/>
            <ac:picMk id="300" creationId="{00000000-0000-0000-0000-000000000000}"/>
          </ac:picMkLst>
        </pc:picChg>
      </pc:sldChg>
      <pc:sldChg chg="addSp delSp modSp add mod ord">
        <pc:chgData name="Leana Van Heerden" userId="7d792de4-2d31-4f76-ae03-cfb3f5831d35" providerId="ADAL" clId="{F7967A5A-7FF3-4FA5-8A97-19BFA0FE4B25}" dt="2026-09-07T00:23:45.591" v="59177" actId="26606"/>
        <pc:sldMkLst>
          <pc:docMk/>
          <pc:sldMk cId="2072035380" sldId="8009"/>
        </pc:sldMkLst>
        <pc:spChg chg="mod">
          <ac:chgData name="Leana Van Heerden" userId="7d792de4-2d31-4f76-ae03-cfb3f5831d35" providerId="ADAL" clId="{F7967A5A-7FF3-4FA5-8A97-19BFA0FE4B25}" dt="2026-09-03T04:11:26.062" v="58753" actId="1076"/>
          <ac:spMkLst>
            <pc:docMk/>
            <pc:sldMk cId="2072035380" sldId="8009"/>
            <ac:spMk id="8" creationId="{AEB40AAF-15F0-3969-959E-501AF1DE1930}"/>
          </ac:spMkLst>
        </pc:spChg>
        <pc:spChg chg="mod">
          <ac:chgData name="Leana Van Heerden" userId="7d792de4-2d31-4f76-ae03-cfb3f5831d35" providerId="ADAL" clId="{F7967A5A-7FF3-4FA5-8A97-19BFA0FE4B25}" dt="2026-09-03T04:11:47.160" v="58757" actId="1076"/>
          <ac:spMkLst>
            <pc:docMk/>
            <pc:sldMk cId="2072035380" sldId="8009"/>
            <ac:spMk id="11" creationId="{C6C97D93-66B8-01D1-7A78-AC615D3196D9}"/>
          </ac:spMkLst>
        </pc:spChg>
        <pc:spChg chg="add mod">
          <ac:chgData name="Leana Van Heerden" userId="7d792de4-2d31-4f76-ae03-cfb3f5831d35" providerId="ADAL" clId="{F7967A5A-7FF3-4FA5-8A97-19BFA0FE4B25}" dt="2026-09-03T04:11:37.432" v="58755" actId="1076"/>
          <ac:spMkLst>
            <pc:docMk/>
            <pc:sldMk cId="2072035380" sldId="8009"/>
            <ac:spMk id="12" creationId="{A40A730A-3D12-E846-7198-D1F48CC8AEA1}"/>
          </ac:spMkLst>
        </pc:spChg>
        <pc:spChg chg="add mod">
          <ac:chgData name="Leana Van Heerden" userId="7d792de4-2d31-4f76-ae03-cfb3f5831d35" providerId="ADAL" clId="{F7967A5A-7FF3-4FA5-8A97-19BFA0FE4B25}" dt="2026-09-03T04:13:26.999" v="58842" actId="1076"/>
          <ac:spMkLst>
            <pc:docMk/>
            <pc:sldMk cId="2072035380" sldId="8009"/>
            <ac:spMk id="17" creationId="{32BE8812-BEFC-306D-D740-D45D407E936F}"/>
          </ac:spMkLst>
        </pc:spChg>
        <pc:picChg chg="mod topLvl">
          <ac:chgData name="Leana Van Heerden" userId="7d792de4-2d31-4f76-ae03-cfb3f5831d35" providerId="ADAL" clId="{F7967A5A-7FF3-4FA5-8A97-19BFA0FE4B25}" dt="2026-09-07T00:23:45.591" v="59177" actId="26606"/>
          <ac:picMkLst>
            <pc:docMk/>
            <pc:sldMk cId="2072035380" sldId="8009"/>
            <ac:picMk id="9" creationId="{37785CC2-3913-7621-60A7-2D3292FF7F37}"/>
          </ac:picMkLst>
        </pc:picChg>
        <pc:picChg chg="add mod">
          <ac:chgData name="Leana Van Heerden" userId="7d792de4-2d31-4f76-ae03-cfb3f5831d35" providerId="ADAL" clId="{F7967A5A-7FF3-4FA5-8A97-19BFA0FE4B25}" dt="2026-09-07T00:23:45.591" v="59177" actId="26606"/>
          <ac:picMkLst>
            <pc:docMk/>
            <pc:sldMk cId="2072035380" sldId="8009"/>
            <ac:picMk id="15" creationId="{BD1E381C-E9E7-0176-6DA6-9EC025F88B39}"/>
          </ac:picMkLst>
        </pc:picChg>
      </pc:sldChg>
      <pc:sldChg chg="add">
        <pc:chgData name="Leana Van Heerden" userId="7d792de4-2d31-4f76-ae03-cfb3f5831d35" providerId="ADAL" clId="{F7967A5A-7FF3-4FA5-8A97-19BFA0FE4B25}" dt="2026-09-03T04:09:21.170" v="58738"/>
        <pc:sldMkLst>
          <pc:docMk/>
          <pc:sldMk cId="3246894571" sldId="8011"/>
        </pc:sldMkLst>
      </pc:sldChg>
      <pc:sldChg chg="add">
        <pc:chgData name="Leana Van Heerden" userId="7d792de4-2d31-4f76-ae03-cfb3f5831d35" providerId="ADAL" clId="{F7967A5A-7FF3-4FA5-8A97-19BFA0FE4B25}" dt="2026-09-03T04:09:21.170" v="58738"/>
        <pc:sldMkLst>
          <pc:docMk/>
          <pc:sldMk cId="1648109854" sldId="8012"/>
        </pc:sldMkLst>
      </pc:sldChg>
      <pc:sldChg chg="addSp delSp modSp add mod">
        <pc:chgData name="Leana Van Heerden" userId="7d792de4-2d31-4f76-ae03-cfb3f5831d35" providerId="ADAL" clId="{F7967A5A-7FF3-4FA5-8A97-19BFA0FE4B25}" dt="2026-09-07T03:48:55.441" v="59921" actId="26606"/>
        <pc:sldMkLst>
          <pc:docMk/>
          <pc:sldMk cId="775089488" sldId="8013"/>
        </pc:sldMkLst>
        <pc:spChg chg="add">
          <ac:chgData name="Leana Van Heerden" userId="7d792de4-2d31-4f76-ae03-cfb3f5831d35" providerId="ADAL" clId="{F7967A5A-7FF3-4FA5-8A97-19BFA0FE4B25}" dt="2026-09-07T03:48:55.441" v="59921" actId="26606"/>
          <ac:spMkLst>
            <pc:docMk/>
            <pc:sldMk cId="775089488" sldId="8013"/>
            <ac:spMk id="2" creationId="{00000000-0000-0000-0000-000000000000}"/>
          </ac:spMkLst>
        </pc:spChg>
        <pc:spChg chg="mod">
          <ac:chgData name="Leana Van Heerden" userId="7d792de4-2d31-4f76-ae03-cfb3f5831d35" providerId="ADAL" clId="{F7967A5A-7FF3-4FA5-8A97-19BFA0FE4B25}" dt="2026-09-07T03:48:55.441" v="59921" actId="26606"/>
          <ac:spMkLst>
            <pc:docMk/>
            <pc:sldMk cId="775089488" sldId="8013"/>
            <ac:spMk id="5" creationId="{3899FB28-E4FF-7C23-F38B-0D1386BFDCA8}"/>
          </ac:spMkLst>
        </pc:spChg>
        <pc:spChg chg="mod">
          <ac:chgData name="Leana Van Heerden" userId="7d792de4-2d31-4f76-ae03-cfb3f5831d35" providerId="ADAL" clId="{F7967A5A-7FF3-4FA5-8A97-19BFA0FE4B25}" dt="2026-09-06T20:46:00.325" v="58898" actId="6549"/>
          <ac:spMkLst>
            <pc:docMk/>
            <pc:sldMk cId="775089488" sldId="8013"/>
            <ac:spMk id="902" creationId="{00000000-0000-0000-0000-000000000000}"/>
          </ac:spMkLst>
        </pc:spChg>
        <pc:picChg chg="add">
          <ac:chgData name="Leana Van Heerden" userId="7d792de4-2d31-4f76-ae03-cfb3f5831d35" providerId="ADAL" clId="{F7967A5A-7FF3-4FA5-8A97-19BFA0FE4B25}" dt="2026-09-07T03:48:55.441" v="59921" actId="26606"/>
          <ac:picMkLst>
            <pc:docMk/>
            <pc:sldMk cId="775089488" sldId="8013"/>
            <ac:picMk id="300" creationId="{00000000-0000-0000-0000-000000000000}"/>
          </ac:picMkLst>
        </pc:picChg>
      </pc:sldChg>
      <pc:sldChg chg="addSp delSp modSp add mod">
        <pc:chgData name="Leana Van Heerden" userId="7d792de4-2d31-4f76-ae03-cfb3f5831d35" providerId="ADAL" clId="{F7967A5A-7FF3-4FA5-8A97-19BFA0FE4B25}" dt="2026-09-08T01:22:55.013" v="65047" actId="1076"/>
        <pc:sldMkLst>
          <pc:docMk/>
          <pc:sldMk cId="4117737172" sldId="8014"/>
        </pc:sldMkLst>
        <pc:spChg chg="mod">
          <ac:chgData name="Leana Van Heerden" userId="7d792de4-2d31-4f76-ae03-cfb3f5831d35" providerId="ADAL" clId="{F7967A5A-7FF3-4FA5-8A97-19BFA0FE4B25}" dt="2026-09-07T03:55:34.019" v="59925" actId="26606"/>
          <ac:spMkLst>
            <pc:docMk/>
            <pc:sldMk cId="4117737172" sldId="8014"/>
            <ac:spMk id="20" creationId="{D47FC4D1-9E4A-6D35-FC12-158FCCC8E063}"/>
          </ac:spMkLst>
        </pc:spChg>
        <pc:picChg chg="add del mod">
          <ac:chgData name="Leana Van Heerden" userId="7d792de4-2d31-4f76-ae03-cfb3f5831d35" providerId="ADAL" clId="{F7967A5A-7FF3-4FA5-8A97-19BFA0FE4B25}" dt="2026-09-08T01:21:52.670" v="65041" actId="21"/>
          <ac:picMkLst>
            <pc:docMk/>
            <pc:sldMk cId="4117737172" sldId="8014"/>
            <ac:picMk id="3" creationId="{B7FC9A89-5EAF-166D-9666-53E96A5B132C}"/>
          </ac:picMkLst>
        </pc:picChg>
        <pc:picChg chg="add mod ord">
          <ac:chgData name="Leana Van Heerden" userId="7d792de4-2d31-4f76-ae03-cfb3f5831d35" providerId="ADAL" clId="{F7967A5A-7FF3-4FA5-8A97-19BFA0FE4B25}" dt="2026-09-08T01:22:55.013" v="65047" actId="1076"/>
          <ac:picMkLst>
            <pc:docMk/>
            <pc:sldMk cId="4117737172" sldId="8014"/>
            <ac:picMk id="4" creationId="{353CC3E6-110C-A37B-7BF3-04A24296BBB8}"/>
          </ac:picMkLst>
        </pc:picChg>
        <pc:picChg chg="add mod">
          <ac:chgData name="Leana Van Heerden" userId="7d792de4-2d31-4f76-ae03-cfb3f5831d35" providerId="ADAL" clId="{F7967A5A-7FF3-4FA5-8A97-19BFA0FE4B25}" dt="2026-09-08T01:22:40.835" v="65045" actId="14100"/>
          <ac:picMkLst>
            <pc:docMk/>
            <pc:sldMk cId="4117737172" sldId="8014"/>
            <ac:picMk id="6" creationId="{ABBE52FC-5A25-DC13-7187-DBCF32457660}"/>
          </ac:picMkLst>
        </pc:picChg>
        <pc:picChg chg="add mod">
          <ac:chgData name="Leana Van Heerden" userId="7d792de4-2d31-4f76-ae03-cfb3f5831d35" providerId="ADAL" clId="{F7967A5A-7FF3-4FA5-8A97-19BFA0FE4B25}" dt="2026-09-07T03:55:54.559" v="59927" actId="14100"/>
          <ac:picMkLst>
            <pc:docMk/>
            <pc:sldMk cId="4117737172" sldId="8014"/>
            <ac:picMk id="300" creationId="{00000000-0000-0000-0000-000000000000}"/>
          </ac:picMkLst>
        </pc:picChg>
      </pc:sldChg>
      <pc:sldChg chg="addSp delSp modSp add mod">
        <pc:chgData name="Leana Van Heerden" userId="7d792de4-2d31-4f76-ae03-cfb3f5831d35" providerId="ADAL" clId="{F7967A5A-7FF3-4FA5-8A97-19BFA0FE4B25}" dt="2026-09-08T01:23:54.407" v="65054" actId="1076"/>
        <pc:sldMkLst>
          <pc:docMk/>
          <pc:sldMk cId="2525913648" sldId="8015"/>
        </pc:sldMkLst>
        <pc:spChg chg="mod">
          <ac:chgData name="Leana Van Heerden" userId="7d792de4-2d31-4f76-ae03-cfb3f5831d35" providerId="ADAL" clId="{F7967A5A-7FF3-4FA5-8A97-19BFA0FE4B25}" dt="2026-09-07T03:55:34.019" v="59925" actId="26606"/>
          <ac:spMkLst>
            <pc:docMk/>
            <pc:sldMk cId="2525913648" sldId="8015"/>
            <ac:spMk id="20" creationId="{8A5B87FE-298D-C756-958D-B9C8E4958020}"/>
          </ac:spMkLst>
        </pc:spChg>
        <pc:picChg chg="add del mod">
          <ac:chgData name="Leana Van Heerden" userId="7d792de4-2d31-4f76-ae03-cfb3f5831d35" providerId="ADAL" clId="{F7967A5A-7FF3-4FA5-8A97-19BFA0FE4B25}" dt="2026-09-08T01:23:03.933" v="65048" actId="21"/>
          <ac:picMkLst>
            <pc:docMk/>
            <pc:sldMk cId="2525913648" sldId="8015"/>
            <ac:picMk id="3" creationId="{C026EF12-AB0F-35BD-C1F3-924CFA5647FE}"/>
          </ac:picMkLst>
        </pc:picChg>
        <pc:picChg chg="add mod ord">
          <ac:chgData name="Leana Van Heerden" userId="7d792de4-2d31-4f76-ae03-cfb3f5831d35" providerId="ADAL" clId="{F7967A5A-7FF3-4FA5-8A97-19BFA0FE4B25}" dt="2026-09-08T01:23:54.407" v="65054" actId="1076"/>
          <ac:picMkLst>
            <pc:docMk/>
            <pc:sldMk cId="2525913648" sldId="8015"/>
            <ac:picMk id="4" creationId="{E7C8FA0C-6F42-216B-A5BD-BD203F18E59D}"/>
          </ac:picMkLst>
        </pc:picChg>
        <pc:picChg chg="add mod">
          <ac:chgData name="Leana Van Heerden" userId="7d792de4-2d31-4f76-ae03-cfb3f5831d35" providerId="ADAL" clId="{F7967A5A-7FF3-4FA5-8A97-19BFA0FE4B25}" dt="2026-09-08T01:23:43.694" v="65052" actId="14100"/>
          <ac:picMkLst>
            <pc:docMk/>
            <pc:sldMk cId="2525913648" sldId="8015"/>
            <ac:picMk id="6" creationId="{34B379A5-FD89-3744-BD01-0A1EF04CBCEF}"/>
          </ac:picMkLst>
        </pc:picChg>
        <pc:picChg chg="add mod">
          <ac:chgData name="Leana Van Heerden" userId="7d792de4-2d31-4f76-ae03-cfb3f5831d35" providerId="ADAL" clId="{F7967A5A-7FF3-4FA5-8A97-19BFA0FE4B25}" dt="2026-09-07T03:56:03.928" v="59929" actId="14100"/>
          <ac:picMkLst>
            <pc:docMk/>
            <pc:sldMk cId="2525913648" sldId="8015"/>
            <ac:picMk id="300" creationId="{00000000-0000-0000-0000-000000000000}"/>
          </ac:picMkLst>
        </pc:picChg>
      </pc:sldChg>
      <pc:sldChg chg="addSp delSp modSp add mod ord">
        <pc:chgData name="Leana Van Heerden" userId="7d792de4-2d31-4f76-ae03-cfb3f5831d35" providerId="ADAL" clId="{F7967A5A-7FF3-4FA5-8A97-19BFA0FE4B25}" dt="2026-09-08T01:21:35.998" v="65040" actId="14100"/>
        <pc:sldMkLst>
          <pc:docMk/>
          <pc:sldMk cId="1267806750" sldId="8017"/>
        </pc:sldMkLst>
        <pc:spChg chg="mod">
          <ac:chgData name="Leana Van Heerden" userId="7d792de4-2d31-4f76-ae03-cfb3f5831d35" providerId="ADAL" clId="{F7967A5A-7FF3-4FA5-8A97-19BFA0FE4B25}" dt="2026-09-07T03:55:34.019" v="59925" actId="26606"/>
          <ac:spMkLst>
            <pc:docMk/>
            <pc:sldMk cId="1267806750" sldId="8017"/>
            <ac:spMk id="20" creationId="{42F1E031-3EF3-1F67-73A6-9B8E365127BA}"/>
          </ac:spMkLst>
        </pc:spChg>
        <pc:picChg chg="add del mod">
          <ac:chgData name="Leana Van Heerden" userId="7d792de4-2d31-4f76-ae03-cfb3f5831d35" providerId="ADAL" clId="{F7967A5A-7FF3-4FA5-8A97-19BFA0FE4B25}" dt="2026-09-08T01:20:56.389" v="65036" actId="21"/>
          <ac:picMkLst>
            <pc:docMk/>
            <pc:sldMk cId="1267806750" sldId="8017"/>
            <ac:picMk id="3" creationId="{CFF09C72-3C74-84AA-8A0B-FF913674F913}"/>
          </ac:picMkLst>
        </pc:picChg>
        <pc:picChg chg="add mod">
          <ac:chgData name="Leana Van Heerden" userId="7d792de4-2d31-4f76-ae03-cfb3f5831d35" providerId="ADAL" clId="{F7967A5A-7FF3-4FA5-8A97-19BFA0FE4B25}" dt="2026-09-07T23:54:35.161" v="64586" actId="14100"/>
          <ac:picMkLst>
            <pc:docMk/>
            <pc:sldMk cId="1267806750" sldId="8017"/>
            <ac:picMk id="5" creationId="{CF2ADF2B-D44A-784A-485E-3C6FCAC1E87D}"/>
          </ac:picMkLst>
        </pc:picChg>
        <pc:picChg chg="add mod">
          <ac:chgData name="Leana Van Heerden" userId="7d792de4-2d31-4f76-ae03-cfb3f5831d35" providerId="ADAL" clId="{F7967A5A-7FF3-4FA5-8A97-19BFA0FE4B25}" dt="2026-09-08T01:21:35.998" v="65040" actId="14100"/>
          <ac:picMkLst>
            <pc:docMk/>
            <pc:sldMk cId="1267806750" sldId="8017"/>
            <ac:picMk id="8" creationId="{37CAA6CA-D2D6-530E-B072-C75E880DABB4}"/>
          </ac:picMkLst>
        </pc:picChg>
        <pc:picChg chg="add mod">
          <ac:chgData name="Leana Van Heerden" userId="7d792de4-2d31-4f76-ae03-cfb3f5831d35" providerId="ADAL" clId="{F7967A5A-7FF3-4FA5-8A97-19BFA0FE4B25}" dt="2026-09-07T03:57:05.389" v="59934" actId="14100"/>
          <ac:picMkLst>
            <pc:docMk/>
            <pc:sldMk cId="1267806750" sldId="8017"/>
            <ac:picMk id="300" creationId="{00000000-0000-0000-0000-000000000000}"/>
          </ac:picMkLst>
        </pc:picChg>
      </pc:sldChg>
      <pc:sldChg chg="addSp delSp modSp add mod modNotes modNotesTx">
        <pc:chgData name="Leana Van Heerden" userId="7d792de4-2d31-4f76-ae03-cfb3f5831d35" providerId="ADAL" clId="{F7967A5A-7FF3-4FA5-8A97-19BFA0FE4B25}" dt="2026-09-08T23:43:34.819" v="70447" actId="20577"/>
        <pc:sldMkLst>
          <pc:docMk/>
          <pc:sldMk cId="0" sldId="8018"/>
        </pc:sldMkLst>
        <pc:spChg chg="mod">
          <ac:chgData name="Leana Van Heerden" userId="7d792de4-2d31-4f76-ae03-cfb3f5831d35" providerId="ADAL" clId="{F7967A5A-7FF3-4FA5-8A97-19BFA0FE4B25}" dt="2026-09-07T20:03:02.945" v="60142" actId="13926"/>
          <ac:spMkLst>
            <pc:docMk/>
            <pc:sldMk cId="0" sldId="8018"/>
            <ac:spMk id="2" creationId="{00000000-0000-0000-0000-000000000000}"/>
          </ac:spMkLst>
        </pc:spChg>
        <pc:spChg chg="mod">
          <ac:chgData name="Leana Van Heerden" userId="7d792de4-2d31-4f76-ae03-cfb3f5831d35" providerId="ADAL" clId="{F7967A5A-7FF3-4FA5-8A97-19BFA0FE4B25}" dt="2026-09-07T20:02:46.510" v="60140" actId="164"/>
          <ac:spMkLst>
            <pc:docMk/>
            <pc:sldMk cId="0" sldId="8018"/>
            <ac:spMk id="10" creationId="{00000000-0000-0000-0000-000000000000}"/>
          </ac:spMkLst>
        </pc:spChg>
        <pc:spChg chg="mod">
          <ac:chgData name="Leana Van Heerden" userId="7d792de4-2d31-4f76-ae03-cfb3f5831d35" providerId="ADAL" clId="{F7967A5A-7FF3-4FA5-8A97-19BFA0FE4B25}" dt="2026-09-07T20:02:46.510" v="60140" actId="164"/>
          <ac:spMkLst>
            <pc:docMk/>
            <pc:sldMk cId="0" sldId="8018"/>
            <ac:spMk id="11" creationId="{00000000-0000-0000-0000-000000000000}"/>
          </ac:spMkLst>
        </pc:spChg>
        <pc:spChg chg="mod">
          <ac:chgData name="Leana Van Heerden" userId="7d792de4-2d31-4f76-ae03-cfb3f5831d35" providerId="ADAL" clId="{F7967A5A-7FF3-4FA5-8A97-19BFA0FE4B25}" dt="2026-09-07T20:02:46.510" v="60140" actId="164"/>
          <ac:spMkLst>
            <pc:docMk/>
            <pc:sldMk cId="0" sldId="8018"/>
            <ac:spMk id="12" creationId="{00000000-0000-0000-0000-000000000000}"/>
          </ac:spMkLst>
        </pc:spChg>
        <pc:spChg chg="mod">
          <ac:chgData name="Leana Van Heerden" userId="7d792de4-2d31-4f76-ae03-cfb3f5831d35" providerId="ADAL" clId="{F7967A5A-7FF3-4FA5-8A97-19BFA0FE4B25}" dt="2026-09-07T20:02:46.510" v="60140" actId="164"/>
          <ac:spMkLst>
            <pc:docMk/>
            <pc:sldMk cId="0" sldId="8018"/>
            <ac:spMk id="13" creationId="{00000000-0000-0000-0000-000000000000}"/>
          </ac:spMkLst>
        </pc:spChg>
        <pc:spChg chg="mod">
          <ac:chgData name="Leana Van Heerden" userId="7d792de4-2d31-4f76-ae03-cfb3f5831d35" providerId="ADAL" clId="{F7967A5A-7FF3-4FA5-8A97-19BFA0FE4B25}" dt="2026-09-07T20:02:46.510" v="60140" actId="164"/>
          <ac:spMkLst>
            <pc:docMk/>
            <pc:sldMk cId="0" sldId="8018"/>
            <ac:spMk id="20" creationId="{00000000-0000-0000-0000-000000000000}"/>
          </ac:spMkLst>
        </pc:spChg>
        <pc:spChg chg="mod">
          <ac:chgData name="Leana Van Heerden" userId="7d792de4-2d31-4f76-ae03-cfb3f5831d35" providerId="ADAL" clId="{F7967A5A-7FF3-4FA5-8A97-19BFA0FE4B25}" dt="2026-09-07T20:02:46.510" v="60140" actId="164"/>
          <ac:spMkLst>
            <pc:docMk/>
            <pc:sldMk cId="0" sldId="8018"/>
            <ac:spMk id="21" creationId="{00000000-0000-0000-0000-000000000000}"/>
          </ac:spMkLst>
        </pc:spChg>
        <pc:spChg chg="mod">
          <ac:chgData name="Leana Van Heerden" userId="7d792de4-2d31-4f76-ae03-cfb3f5831d35" providerId="ADAL" clId="{F7967A5A-7FF3-4FA5-8A97-19BFA0FE4B25}" dt="2026-09-07T20:02:46.510" v="60140" actId="164"/>
          <ac:spMkLst>
            <pc:docMk/>
            <pc:sldMk cId="0" sldId="8018"/>
            <ac:spMk id="22" creationId="{00000000-0000-0000-0000-000000000000}"/>
          </ac:spMkLst>
        </pc:spChg>
        <pc:spChg chg="mod">
          <ac:chgData name="Leana Van Heerden" userId="7d792de4-2d31-4f76-ae03-cfb3f5831d35" providerId="ADAL" clId="{F7967A5A-7FF3-4FA5-8A97-19BFA0FE4B25}" dt="2026-09-07T20:02:46.510" v="60140" actId="164"/>
          <ac:spMkLst>
            <pc:docMk/>
            <pc:sldMk cId="0" sldId="8018"/>
            <ac:spMk id="23" creationId="{00000000-0000-0000-0000-000000000000}"/>
          </ac:spMkLst>
        </pc:spChg>
        <pc:spChg chg="mod">
          <ac:chgData name="Leana Van Heerden" userId="7d792de4-2d31-4f76-ae03-cfb3f5831d35" providerId="ADAL" clId="{F7967A5A-7FF3-4FA5-8A97-19BFA0FE4B25}" dt="2026-09-07T20:02:46.510" v="60140" actId="164"/>
          <ac:spMkLst>
            <pc:docMk/>
            <pc:sldMk cId="0" sldId="8018"/>
            <ac:spMk id="30" creationId="{00000000-0000-0000-0000-000000000000}"/>
          </ac:spMkLst>
        </pc:spChg>
        <pc:spChg chg="mod">
          <ac:chgData name="Leana Van Heerden" userId="7d792de4-2d31-4f76-ae03-cfb3f5831d35" providerId="ADAL" clId="{F7967A5A-7FF3-4FA5-8A97-19BFA0FE4B25}" dt="2026-09-07T20:02:46.510" v="60140" actId="164"/>
          <ac:spMkLst>
            <pc:docMk/>
            <pc:sldMk cId="0" sldId="8018"/>
            <ac:spMk id="31" creationId="{00000000-0000-0000-0000-000000000000}"/>
          </ac:spMkLst>
        </pc:spChg>
        <pc:spChg chg="mod">
          <ac:chgData name="Leana Van Heerden" userId="7d792de4-2d31-4f76-ae03-cfb3f5831d35" providerId="ADAL" clId="{F7967A5A-7FF3-4FA5-8A97-19BFA0FE4B25}" dt="2026-09-07T19:59:30.190" v="60133" actId="255"/>
          <ac:spMkLst>
            <pc:docMk/>
            <pc:sldMk cId="0" sldId="8018"/>
            <ac:spMk id="32" creationId="{00000000-0000-0000-0000-000000000000}"/>
          </ac:spMkLst>
        </pc:spChg>
        <pc:grpChg chg="mod">
          <ac:chgData name="Leana Van Heerden" userId="7d792de4-2d31-4f76-ae03-cfb3f5831d35" providerId="ADAL" clId="{F7967A5A-7FF3-4FA5-8A97-19BFA0FE4B25}" dt="2026-09-07T20:02:51.935" v="60141" actId="1076"/>
          <ac:grpSpMkLst>
            <pc:docMk/>
            <pc:sldMk cId="0" sldId="8018"/>
            <ac:grpSpMk id="4" creationId="{BB328AD6-4A89-2D04-7E4C-3A2335374B8C}"/>
          </ac:grpSpMkLst>
        </pc:grpChg>
      </pc:sldChg>
      <pc:sldChg chg="addSp delSp modSp add mod">
        <pc:chgData name="Leana Van Heerden" userId="7d792de4-2d31-4f76-ae03-cfb3f5831d35" providerId="ADAL" clId="{F7967A5A-7FF3-4FA5-8A97-19BFA0FE4B25}" dt="2026-09-09T23:29:26.193" v="70490" actId="1076"/>
        <pc:sldMkLst>
          <pc:docMk/>
          <pc:sldMk cId="763860179" sldId="8019"/>
        </pc:sldMkLst>
        <pc:picChg chg="del">
          <ac:chgData name="Leana Van Heerden" userId="7d792de4-2d31-4f76-ae03-cfb3f5831d35" providerId="ADAL" clId="{F7967A5A-7FF3-4FA5-8A97-19BFA0FE4B25}" dt="2026-09-09T23:29:22.539" v="70489" actId="21"/>
          <ac:picMkLst>
            <pc:docMk/>
            <pc:sldMk cId="763860179" sldId="8019"/>
            <ac:picMk id="3" creationId="{8BF1F16D-C168-ACB4-CA53-6BC1CA3A355E}"/>
          </ac:picMkLst>
        </pc:picChg>
        <pc:picChg chg="add mod">
          <ac:chgData name="Leana Van Heerden" userId="7d792de4-2d31-4f76-ae03-cfb3f5831d35" providerId="ADAL" clId="{F7967A5A-7FF3-4FA5-8A97-19BFA0FE4B25}" dt="2026-09-09T23:29:26.193" v="70490" actId="1076"/>
          <ac:picMkLst>
            <pc:docMk/>
            <pc:sldMk cId="763860179" sldId="8019"/>
            <ac:picMk id="4" creationId="{9FAE33B5-A46F-15CB-E2DC-8632FF01F775}"/>
          </ac:picMkLst>
        </pc:picChg>
        <pc:picChg chg="del">
          <ac:chgData name="Leana Van Heerden" userId="7d792de4-2d31-4f76-ae03-cfb3f5831d35" providerId="ADAL" clId="{F7967A5A-7FF3-4FA5-8A97-19BFA0FE4B25}" dt="2026-09-09T01:34:32.929" v="70451" actId="21"/>
          <ac:picMkLst>
            <pc:docMk/>
            <pc:sldMk cId="763860179" sldId="8019"/>
            <ac:picMk id="5" creationId="{5C6CC120-D024-B032-36B1-76239AD6C956}"/>
          </ac:picMkLst>
        </pc:picChg>
      </pc:sldChg>
      <pc:sldChg chg="addSp delSp modSp add mod">
        <pc:chgData name="Leana Van Heerden" userId="7d792de4-2d31-4f76-ae03-cfb3f5831d35" providerId="ADAL" clId="{F7967A5A-7FF3-4FA5-8A97-19BFA0FE4B25}" dt="2026-09-09T23:29:37.493" v="70492" actId="1076"/>
        <pc:sldMkLst>
          <pc:docMk/>
          <pc:sldMk cId="2403052307" sldId="8020"/>
        </pc:sldMkLst>
        <pc:picChg chg="add mod">
          <ac:chgData name="Leana Van Heerden" userId="7d792de4-2d31-4f76-ae03-cfb3f5831d35" providerId="ADAL" clId="{F7967A5A-7FF3-4FA5-8A97-19BFA0FE4B25}" dt="2026-09-09T23:29:37.493" v="70492" actId="1076"/>
          <ac:picMkLst>
            <pc:docMk/>
            <pc:sldMk cId="2403052307" sldId="8020"/>
            <ac:picMk id="3" creationId="{559EF875-0710-E8DD-293B-E4F3962FE22D}"/>
          </ac:picMkLst>
        </pc:picChg>
        <pc:picChg chg="del">
          <ac:chgData name="Leana Van Heerden" userId="7d792de4-2d31-4f76-ae03-cfb3f5831d35" providerId="ADAL" clId="{F7967A5A-7FF3-4FA5-8A97-19BFA0FE4B25}" dt="2026-09-09T23:29:34.893" v="70491" actId="21"/>
          <ac:picMkLst>
            <pc:docMk/>
            <pc:sldMk cId="2403052307" sldId="8020"/>
            <ac:picMk id="4" creationId="{534A5D02-AB00-F8FF-D909-7659F3E6229E}"/>
          </ac:picMkLst>
        </pc:picChg>
        <pc:picChg chg="del">
          <ac:chgData name="Leana Van Heerden" userId="7d792de4-2d31-4f76-ae03-cfb3f5831d35" providerId="ADAL" clId="{F7967A5A-7FF3-4FA5-8A97-19BFA0FE4B25}" dt="2026-09-09T01:35:18.945" v="70455" actId="21"/>
          <ac:picMkLst>
            <pc:docMk/>
            <pc:sldMk cId="2403052307" sldId="8020"/>
            <ac:picMk id="6" creationId="{0C9002CD-EADE-D56F-EEF9-4AC511549FDC}"/>
          </ac:picMkLst>
        </pc:picChg>
      </pc:sldChg>
      <pc:sldChg chg="addSp delSp modSp add mod">
        <pc:chgData name="Leana Van Heerden" userId="7d792de4-2d31-4f76-ae03-cfb3f5831d35" providerId="ADAL" clId="{F7967A5A-7FF3-4FA5-8A97-19BFA0FE4B25}" dt="2026-09-09T23:29:44.755" v="70494" actId="1076"/>
        <pc:sldMkLst>
          <pc:docMk/>
          <pc:sldMk cId="1337228544" sldId="8021"/>
        </pc:sldMkLst>
        <pc:picChg chg="add mod">
          <ac:chgData name="Leana Van Heerden" userId="7d792de4-2d31-4f76-ae03-cfb3f5831d35" providerId="ADAL" clId="{F7967A5A-7FF3-4FA5-8A97-19BFA0FE4B25}" dt="2026-09-09T23:29:44.755" v="70494" actId="1076"/>
          <ac:picMkLst>
            <pc:docMk/>
            <pc:sldMk cId="1337228544" sldId="8021"/>
            <ac:picMk id="3" creationId="{8F51D17D-AEFF-AA3E-4ED0-7383E9F1D7E9}"/>
          </ac:picMkLst>
        </pc:picChg>
        <pc:picChg chg="del">
          <ac:chgData name="Leana Van Heerden" userId="7d792de4-2d31-4f76-ae03-cfb3f5831d35" providerId="ADAL" clId="{F7967A5A-7FF3-4FA5-8A97-19BFA0FE4B25}" dt="2026-09-09T23:29:42.317" v="70493" actId="21"/>
          <ac:picMkLst>
            <pc:docMk/>
            <pc:sldMk cId="1337228544" sldId="8021"/>
            <ac:picMk id="6" creationId="{973ABECD-7A02-F5E3-B95E-1409E83065E7}"/>
          </ac:picMkLst>
        </pc:picChg>
        <pc:picChg chg="del">
          <ac:chgData name="Leana Van Heerden" userId="7d792de4-2d31-4f76-ae03-cfb3f5831d35" providerId="ADAL" clId="{F7967A5A-7FF3-4FA5-8A97-19BFA0FE4B25}" dt="2026-09-09T01:35:48.260" v="70460" actId="21"/>
          <ac:picMkLst>
            <pc:docMk/>
            <pc:sldMk cId="1337228544" sldId="8021"/>
            <ac:picMk id="8" creationId="{42EC2820-27ED-0F76-0465-B81AA190E834}"/>
          </ac:picMkLst>
        </pc:picChg>
      </pc:sldChg>
      <pc:sldChg chg="addSp delSp modSp add mod">
        <pc:chgData name="Leana Van Heerden" userId="7d792de4-2d31-4f76-ae03-cfb3f5831d35" providerId="ADAL" clId="{F7967A5A-7FF3-4FA5-8A97-19BFA0FE4B25}" dt="2026-09-09T23:29:55.193" v="70496" actId="1076"/>
        <pc:sldMkLst>
          <pc:docMk/>
          <pc:sldMk cId="760000202" sldId="8022"/>
        </pc:sldMkLst>
        <pc:picChg chg="add mod">
          <ac:chgData name="Leana Van Heerden" userId="7d792de4-2d31-4f76-ae03-cfb3f5831d35" providerId="ADAL" clId="{F7967A5A-7FF3-4FA5-8A97-19BFA0FE4B25}" dt="2026-09-09T23:29:55.193" v="70496" actId="1076"/>
          <ac:picMkLst>
            <pc:docMk/>
            <pc:sldMk cId="760000202" sldId="8022"/>
            <ac:picMk id="3" creationId="{2E3A56B3-7EE3-1C6E-B05F-5AEE2614C475}"/>
          </ac:picMkLst>
        </pc:picChg>
        <pc:picChg chg="del">
          <ac:chgData name="Leana Van Heerden" userId="7d792de4-2d31-4f76-ae03-cfb3f5831d35" providerId="ADAL" clId="{F7967A5A-7FF3-4FA5-8A97-19BFA0FE4B25}" dt="2026-09-09T23:29:50.284" v="70495" actId="21"/>
          <ac:picMkLst>
            <pc:docMk/>
            <pc:sldMk cId="760000202" sldId="8022"/>
            <ac:picMk id="6" creationId="{9AE937A8-594D-6929-D8BB-92CF5A1AD4A0}"/>
          </ac:picMkLst>
        </pc:picChg>
        <pc:picChg chg="del">
          <ac:chgData name="Leana Van Heerden" userId="7d792de4-2d31-4f76-ae03-cfb3f5831d35" providerId="ADAL" clId="{F7967A5A-7FF3-4FA5-8A97-19BFA0FE4B25}" dt="2026-09-09T01:36:25.882" v="70465" actId="21"/>
          <ac:picMkLst>
            <pc:docMk/>
            <pc:sldMk cId="760000202" sldId="8022"/>
            <ac:picMk id="10" creationId="{20FDAF58-5469-D191-BB78-7C18A7D1598A}"/>
          </ac:picMkLst>
        </pc:picChg>
      </pc:sldChg>
      <pc:sldChg chg="addSp delSp modSp add mod">
        <pc:chgData name="Leana Van Heerden" userId="7d792de4-2d31-4f76-ae03-cfb3f5831d35" providerId="ADAL" clId="{F7967A5A-7FF3-4FA5-8A97-19BFA0FE4B25}" dt="2026-09-09T23:30:04.173" v="70498" actId="1076"/>
        <pc:sldMkLst>
          <pc:docMk/>
          <pc:sldMk cId="730391033" sldId="8023"/>
        </pc:sldMkLst>
        <pc:picChg chg="del">
          <ac:chgData name="Leana Van Heerden" userId="7d792de4-2d31-4f76-ae03-cfb3f5831d35" providerId="ADAL" clId="{F7967A5A-7FF3-4FA5-8A97-19BFA0FE4B25}" dt="2026-09-09T23:30:01.506" v="70497" actId="21"/>
          <ac:picMkLst>
            <pc:docMk/>
            <pc:sldMk cId="730391033" sldId="8023"/>
            <ac:picMk id="3" creationId="{44B01D67-B3F3-3C9E-E3ED-9910BD7C87D9}"/>
          </ac:picMkLst>
        </pc:picChg>
        <pc:picChg chg="add mod">
          <ac:chgData name="Leana Van Heerden" userId="7d792de4-2d31-4f76-ae03-cfb3f5831d35" providerId="ADAL" clId="{F7967A5A-7FF3-4FA5-8A97-19BFA0FE4B25}" dt="2026-09-09T23:30:04.173" v="70498" actId="1076"/>
          <ac:picMkLst>
            <pc:docMk/>
            <pc:sldMk cId="730391033" sldId="8023"/>
            <ac:picMk id="4" creationId="{D050ED8B-1F4F-EDE1-DF7C-7ECB34FC2842}"/>
          </ac:picMkLst>
        </pc:picChg>
        <pc:picChg chg="del">
          <ac:chgData name="Leana Van Heerden" userId="7d792de4-2d31-4f76-ae03-cfb3f5831d35" providerId="ADAL" clId="{F7967A5A-7FF3-4FA5-8A97-19BFA0FE4B25}" dt="2026-09-09T01:37:17.352" v="70470" actId="21"/>
          <ac:picMkLst>
            <pc:docMk/>
            <pc:sldMk cId="730391033" sldId="8023"/>
            <ac:picMk id="8" creationId="{541540DB-0D9F-1080-5E29-9C076DF0DA3E}"/>
          </ac:picMkLst>
        </pc:picChg>
      </pc:sldChg>
      <pc:sldChg chg="addSp delSp modSp add mod">
        <pc:chgData name="Leana Van Heerden" userId="7d792de4-2d31-4f76-ae03-cfb3f5831d35" providerId="ADAL" clId="{F7967A5A-7FF3-4FA5-8A97-19BFA0FE4B25}" dt="2026-09-09T23:30:13.313" v="70500" actId="1076"/>
        <pc:sldMkLst>
          <pc:docMk/>
          <pc:sldMk cId="1491269671" sldId="8024"/>
        </pc:sldMkLst>
        <pc:picChg chg="add mod">
          <ac:chgData name="Leana Van Heerden" userId="7d792de4-2d31-4f76-ae03-cfb3f5831d35" providerId="ADAL" clId="{F7967A5A-7FF3-4FA5-8A97-19BFA0FE4B25}" dt="2026-09-09T23:30:13.313" v="70500" actId="1076"/>
          <ac:picMkLst>
            <pc:docMk/>
            <pc:sldMk cId="1491269671" sldId="8024"/>
            <ac:picMk id="3" creationId="{3978F695-0A29-1993-E3E3-61C548446573}"/>
          </ac:picMkLst>
        </pc:picChg>
        <pc:picChg chg="del">
          <ac:chgData name="Leana Van Heerden" userId="7d792de4-2d31-4f76-ae03-cfb3f5831d35" providerId="ADAL" clId="{F7967A5A-7FF3-4FA5-8A97-19BFA0FE4B25}" dt="2026-09-09T23:30:09.599" v="70499" actId="21"/>
          <ac:picMkLst>
            <pc:docMk/>
            <pc:sldMk cId="1491269671" sldId="8024"/>
            <ac:picMk id="5" creationId="{59C2FA1F-14D7-A4D1-7B4F-5AC5A459B8C1}"/>
          </ac:picMkLst>
        </pc:picChg>
        <pc:picChg chg="del">
          <ac:chgData name="Leana Van Heerden" userId="7d792de4-2d31-4f76-ae03-cfb3f5831d35" providerId="ADAL" clId="{F7967A5A-7FF3-4FA5-8A97-19BFA0FE4B25}" dt="2026-09-09T01:37:48.995" v="70475" actId="21"/>
          <ac:picMkLst>
            <pc:docMk/>
            <pc:sldMk cId="1491269671" sldId="8024"/>
            <ac:picMk id="8" creationId="{30410B42-B22E-A00F-43F8-CD4BD8CC458A}"/>
          </ac:picMkLst>
        </pc:picChg>
      </pc:sldChg>
      <pc:sldChg chg="addSp delSp modSp add mod">
        <pc:chgData name="Leana Van Heerden" userId="7d792de4-2d31-4f76-ae03-cfb3f5831d35" providerId="ADAL" clId="{F7967A5A-7FF3-4FA5-8A97-19BFA0FE4B25}" dt="2026-09-09T23:30:28.643" v="70504" actId="1076"/>
        <pc:sldMkLst>
          <pc:docMk/>
          <pc:sldMk cId="4187447367" sldId="8025"/>
        </pc:sldMkLst>
        <pc:picChg chg="add mod">
          <ac:chgData name="Leana Van Heerden" userId="7d792de4-2d31-4f76-ae03-cfb3f5831d35" providerId="ADAL" clId="{F7967A5A-7FF3-4FA5-8A97-19BFA0FE4B25}" dt="2026-09-09T23:30:28.643" v="70504" actId="1076"/>
          <ac:picMkLst>
            <pc:docMk/>
            <pc:sldMk cId="4187447367" sldId="8025"/>
            <ac:picMk id="3" creationId="{6A42CA41-A75F-7804-BA8F-3E4FA498365D}"/>
          </ac:picMkLst>
        </pc:picChg>
        <pc:picChg chg="del">
          <ac:chgData name="Leana Van Heerden" userId="7d792de4-2d31-4f76-ae03-cfb3f5831d35" providerId="ADAL" clId="{F7967A5A-7FF3-4FA5-8A97-19BFA0FE4B25}" dt="2026-09-09T23:30:19.118" v="70501" actId="21"/>
          <ac:picMkLst>
            <pc:docMk/>
            <pc:sldMk cId="4187447367" sldId="8025"/>
            <ac:picMk id="4" creationId="{ACE427FE-1BC1-541F-C8AE-6410F0278384}"/>
          </ac:picMkLst>
        </pc:picChg>
        <pc:picChg chg="del">
          <ac:chgData name="Leana Van Heerden" userId="7d792de4-2d31-4f76-ae03-cfb3f5831d35" providerId="ADAL" clId="{F7967A5A-7FF3-4FA5-8A97-19BFA0FE4B25}" dt="2026-09-09T01:38:21.402" v="70480" actId="21"/>
          <ac:picMkLst>
            <pc:docMk/>
            <pc:sldMk cId="4187447367" sldId="8025"/>
            <ac:picMk id="6" creationId="{B94AEC34-22E7-8956-3B11-160C20F7348C}"/>
          </ac:picMkLst>
        </pc:picChg>
      </pc:sldChg>
      <pc:sldChg chg="addSp delSp modSp add mod">
        <pc:chgData name="Leana Van Heerden" userId="7d792de4-2d31-4f76-ae03-cfb3f5831d35" providerId="ADAL" clId="{F7967A5A-7FF3-4FA5-8A97-19BFA0FE4B25}" dt="2026-09-09T23:30:40.291" v="70507" actId="1076"/>
        <pc:sldMkLst>
          <pc:docMk/>
          <pc:sldMk cId="560582483" sldId="8026"/>
        </pc:sldMkLst>
        <pc:picChg chg="add mod">
          <ac:chgData name="Leana Van Heerden" userId="7d792de4-2d31-4f76-ae03-cfb3f5831d35" providerId="ADAL" clId="{F7967A5A-7FF3-4FA5-8A97-19BFA0FE4B25}" dt="2026-09-09T23:30:40.291" v="70507" actId="1076"/>
          <ac:picMkLst>
            <pc:docMk/>
            <pc:sldMk cId="560582483" sldId="8026"/>
            <ac:picMk id="3" creationId="{E552A1C6-924B-8012-DB5D-C1205B983F6C}"/>
          </ac:picMkLst>
        </pc:picChg>
        <pc:picChg chg="del">
          <ac:chgData name="Leana Van Heerden" userId="7d792de4-2d31-4f76-ae03-cfb3f5831d35" providerId="ADAL" clId="{F7967A5A-7FF3-4FA5-8A97-19BFA0FE4B25}" dt="2026-09-09T23:30:34.088" v="70505" actId="21"/>
          <ac:picMkLst>
            <pc:docMk/>
            <pc:sldMk cId="560582483" sldId="8026"/>
            <ac:picMk id="4" creationId="{A2A3F9A7-13A9-A0CE-C366-191BB7F0D467}"/>
          </ac:picMkLst>
        </pc:picChg>
        <pc:picChg chg="del">
          <ac:chgData name="Leana Van Heerden" userId="7d792de4-2d31-4f76-ae03-cfb3f5831d35" providerId="ADAL" clId="{F7967A5A-7FF3-4FA5-8A97-19BFA0FE4B25}" dt="2026-09-09T01:38:55.121" v="70485" actId="21"/>
          <ac:picMkLst>
            <pc:docMk/>
            <pc:sldMk cId="560582483" sldId="8026"/>
            <ac:picMk id="6" creationId="{AD5075A8-E7ED-E5B2-6625-A2BC3ADEF062}"/>
          </ac:picMkLst>
        </pc:picChg>
      </pc:sldChg>
      <pc:sldMasterChg chg="delSldLayout">
        <pc:chgData name="Leana Van Heerden" userId="7d792de4-2d31-4f76-ae03-cfb3f5831d35" providerId="ADAL" clId="{F7967A5A-7FF3-4FA5-8A97-19BFA0FE4B25}" dt="2026-09-03T04:09:44.366" v="58740" actId="47"/>
        <pc:sldMasterMkLst>
          <pc:docMk/>
          <pc:sldMasterMk cId="2092972984" sldId="2147483761"/>
        </pc:sldMasterMkLst>
      </pc:sldMasterChg>
    </pc:docChg>
  </pc:docChgLst>
  <pc:docChgLst>
    <pc:chgData name="Michelle Lombaard" userId="2fee3c12-d199-4232-b7f3-05e784166977" providerId="ADAL" clId="{82CB4FB2-A3CA-404A-8C2E-54B106432133}"/>
    <pc:docChg chg="undo custSel addSld delSld modSld sldOrd addSection modSection">
      <pc:chgData name="Michelle Lombaard" userId="2fee3c12-d199-4232-b7f3-05e784166977" providerId="ADAL" clId="{82CB4FB2-A3CA-404A-8C2E-54B106432133}" dt="2026-09-09T00:00:23.056" v="4141" actId="6549"/>
      <pc:docMkLst>
        <pc:docMk/>
      </pc:docMkLst>
      <pc:sldChg chg="modNotesTx">
        <pc:chgData name="Michelle Lombaard" userId="2fee3c12-d199-4232-b7f3-05e784166977" providerId="ADAL" clId="{82CB4FB2-A3CA-404A-8C2E-54B106432133}" dt="2026-09-09T00:00:23.056" v="4141" actId="6549"/>
        <pc:sldMkLst>
          <pc:docMk/>
          <pc:sldMk cId="2933857363" sldId="283"/>
        </pc:sldMkLst>
      </pc:sldChg>
      <pc:sldChg chg="modNotesTx">
        <pc:chgData name="Michelle Lombaard" userId="2fee3c12-d199-4232-b7f3-05e784166977" providerId="ADAL" clId="{82CB4FB2-A3CA-404A-8C2E-54B106432133}" dt="2026-09-08T23:32:34.721" v="3565" actId="6549"/>
        <pc:sldMkLst>
          <pc:docMk/>
          <pc:sldMk cId="596594918" sldId="7316"/>
        </pc:sldMkLst>
      </pc:sldChg>
      <pc:sldChg chg="modSp mod">
        <pc:chgData name="Michelle Lombaard" userId="2fee3c12-d199-4232-b7f3-05e784166977" providerId="ADAL" clId="{82CB4FB2-A3CA-404A-8C2E-54B106432133}" dt="2026-09-06T22:53:57.574" v="3539" actId="947"/>
        <pc:sldMkLst>
          <pc:docMk/>
          <pc:sldMk cId="91249320" sldId="7788"/>
        </pc:sldMkLst>
        <pc:spChg chg="mod">
          <ac:chgData name="Michelle Lombaard" userId="2fee3c12-d199-4232-b7f3-05e784166977" providerId="ADAL" clId="{82CB4FB2-A3CA-404A-8C2E-54B106432133}" dt="2026-09-06T22:53:57.574" v="3539" actId="947"/>
          <ac:spMkLst>
            <pc:docMk/>
            <pc:sldMk cId="91249320" sldId="7788"/>
            <ac:spMk id="26" creationId="{5747BB2B-1411-D058-8D88-67F91AC01FCB}"/>
          </ac:spMkLst>
        </pc:spChg>
      </pc:sldChg>
      <pc:sldChg chg="modSp mod">
        <pc:chgData name="Michelle Lombaard" userId="2fee3c12-d199-4232-b7f3-05e784166977" providerId="ADAL" clId="{82CB4FB2-A3CA-404A-8C2E-54B106432133}" dt="2026-09-06T22:39:03.233" v="3515" actId="1076"/>
        <pc:sldMkLst>
          <pc:docMk/>
          <pc:sldMk cId="4272758460" sldId="7814"/>
        </pc:sldMkLst>
        <pc:picChg chg="mod modCrop">
          <ac:chgData name="Michelle Lombaard" userId="2fee3c12-d199-4232-b7f3-05e784166977" providerId="ADAL" clId="{82CB4FB2-A3CA-404A-8C2E-54B106432133}" dt="2026-09-06T22:39:03.233" v="3515" actId="1076"/>
          <ac:picMkLst>
            <pc:docMk/>
            <pc:sldMk cId="4272758460" sldId="7814"/>
            <ac:picMk id="14" creationId="{2B87CB6F-F545-4B7F-A886-D1CF25F9859C}"/>
          </ac:picMkLst>
        </pc:picChg>
      </pc:sldChg>
      <pc:sldChg chg="modNotesTx">
        <pc:chgData name="Michelle Lombaard" userId="2fee3c12-d199-4232-b7f3-05e784166977" providerId="ADAL" clId="{82CB4FB2-A3CA-404A-8C2E-54B106432133}" dt="2026-09-08T23:44:05.131" v="4138" actId="20577"/>
        <pc:sldMkLst>
          <pc:docMk/>
          <pc:sldMk cId="214760626" sldId="7834"/>
        </pc:sldMkLst>
      </pc:sldChg>
      <pc:sldChg chg="modSp mod">
        <pc:chgData name="Michelle Lombaard" userId="2fee3c12-d199-4232-b7f3-05e784166977" providerId="ADAL" clId="{82CB4FB2-A3CA-404A-8C2E-54B106432133}" dt="2026-08-20T21:54:33.241" v="3509" actId="26606"/>
        <pc:sldMkLst>
          <pc:docMk/>
          <pc:sldMk cId="3852257089" sldId="7843"/>
        </pc:sldMkLst>
        <pc:spChg chg="mod">
          <ac:chgData name="Michelle Lombaard" userId="2fee3c12-d199-4232-b7f3-05e784166977" providerId="ADAL" clId="{82CB4FB2-A3CA-404A-8C2E-54B106432133}" dt="2026-08-20T21:54:33.241" v="3509" actId="26606"/>
          <ac:spMkLst>
            <pc:docMk/>
            <pc:sldMk cId="3852257089" sldId="7843"/>
            <ac:spMk id="6" creationId="{E0C47D13-EDE5-365E-12E0-C246DDA12A50}"/>
          </ac:spMkLst>
        </pc:spChg>
      </pc:sldChg>
      <pc:sldChg chg="modSp mod">
        <pc:chgData name="Michelle Lombaard" userId="2fee3c12-d199-4232-b7f3-05e784166977" providerId="ADAL" clId="{82CB4FB2-A3CA-404A-8C2E-54B106432133}" dt="2026-08-20T21:54:33.241" v="3509" actId="26606"/>
        <pc:sldMkLst>
          <pc:docMk/>
          <pc:sldMk cId="0" sldId="7919"/>
        </pc:sldMkLst>
        <pc:spChg chg="mod">
          <ac:chgData name="Michelle Lombaard" userId="2fee3c12-d199-4232-b7f3-05e784166977" providerId="ADAL" clId="{82CB4FB2-A3CA-404A-8C2E-54B106432133}" dt="2026-08-20T21:54:33.241" v="3509" actId="26606"/>
          <ac:spMkLst>
            <pc:docMk/>
            <pc:sldMk cId="0" sldId="7919"/>
            <ac:spMk id="37" creationId="{FC0D0804-3C53-3DBD-A14F-392F092A1A7E}"/>
          </ac:spMkLst>
        </pc:spChg>
      </pc:sldChg>
      <pc:sldChg chg="modSp mod">
        <pc:chgData name="Michelle Lombaard" userId="2fee3c12-d199-4232-b7f3-05e784166977" providerId="ADAL" clId="{82CB4FB2-A3CA-404A-8C2E-54B106432133}" dt="2026-08-20T21:54:33.241" v="3509" actId="26606"/>
        <pc:sldMkLst>
          <pc:docMk/>
          <pc:sldMk cId="0" sldId="7920"/>
        </pc:sldMkLst>
        <pc:spChg chg="mod">
          <ac:chgData name="Michelle Lombaard" userId="2fee3c12-d199-4232-b7f3-05e784166977" providerId="ADAL" clId="{82CB4FB2-A3CA-404A-8C2E-54B106432133}" dt="2026-08-20T21:54:33.241" v="3509" actId="26606"/>
          <ac:spMkLst>
            <pc:docMk/>
            <pc:sldMk cId="0" sldId="7920"/>
            <ac:spMk id="25" creationId="{00000000-0000-0000-0000-000000000000}"/>
          </ac:spMkLst>
        </pc:spChg>
        <pc:spChg chg="mod">
          <ac:chgData name="Michelle Lombaard" userId="2fee3c12-d199-4232-b7f3-05e784166977" providerId="ADAL" clId="{82CB4FB2-A3CA-404A-8C2E-54B106432133}" dt="2026-08-20T21:54:33.241" v="3509" actId="26606"/>
          <ac:spMkLst>
            <pc:docMk/>
            <pc:sldMk cId="0" sldId="7920"/>
            <ac:spMk id="30" creationId="{00000000-0000-0000-0000-000000000000}"/>
          </ac:spMkLst>
        </pc:spChg>
        <pc:spChg chg="mod">
          <ac:chgData name="Michelle Lombaard" userId="2fee3c12-d199-4232-b7f3-05e784166977" providerId="ADAL" clId="{82CB4FB2-A3CA-404A-8C2E-54B106432133}" dt="2026-08-20T21:54:33.241" v="3509" actId="26606"/>
          <ac:spMkLst>
            <pc:docMk/>
            <pc:sldMk cId="0" sldId="7920"/>
            <ac:spMk id="41" creationId="{07B3DADE-D043-B638-4934-A5E17013AA18}"/>
          </ac:spMkLst>
        </pc:spChg>
      </pc:sldChg>
      <pc:sldChg chg="modSp mod">
        <pc:chgData name="Michelle Lombaard" userId="2fee3c12-d199-4232-b7f3-05e784166977" providerId="ADAL" clId="{82CB4FB2-A3CA-404A-8C2E-54B106432133}" dt="2026-08-20T21:54:33.241" v="3509" actId="26606"/>
        <pc:sldMkLst>
          <pc:docMk/>
          <pc:sldMk cId="2212966479" sldId="7922"/>
        </pc:sldMkLst>
        <pc:spChg chg="mod">
          <ac:chgData name="Michelle Lombaard" userId="2fee3c12-d199-4232-b7f3-05e784166977" providerId="ADAL" clId="{82CB4FB2-A3CA-404A-8C2E-54B106432133}" dt="2026-08-20T21:54:33.241" v="3509" actId="26606"/>
          <ac:spMkLst>
            <pc:docMk/>
            <pc:sldMk cId="2212966479" sldId="7922"/>
            <ac:spMk id="5" creationId="{5977DE63-CEB9-F401-90EF-E38D27F43BD0}"/>
          </ac:spMkLst>
        </pc:spChg>
      </pc:sldChg>
      <pc:sldChg chg="modSp mod">
        <pc:chgData name="Michelle Lombaard" userId="2fee3c12-d199-4232-b7f3-05e784166977" providerId="ADAL" clId="{82CB4FB2-A3CA-404A-8C2E-54B106432133}" dt="2026-08-20T21:54:33.241" v="3509" actId="26606"/>
        <pc:sldMkLst>
          <pc:docMk/>
          <pc:sldMk cId="2090552367" sldId="7925"/>
        </pc:sldMkLst>
        <pc:spChg chg="mod">
          <ac:chgData name="Michelle Lombaard" userId="2fee3c12-d199-4232-b7f3-05e784166977" providerId="ADAL" clId="{82CB4FB2-A3CA-404A-8C2E-54B106432133}" dt="2026-08-20T21:54:33.241" v="3509" actId="26606"/>
          <ac:spMkLst>
            <pc:docMk/>
            <pc:sldMk cId="2090552367" sldId="7925"/>
            <ac:spMk id="30" creationId="{F1F2B7B8-4287-2981-D238-A6146219F4BF}"/>
          </ac:spMkLst>
        </pc:spChg>
        <pc:spChg chg="mod">
          <ac:chgData name="Michelle Lombaard" userId="2fee3c12-d199-4232-b7f3-05e784166977" providerId="ADAL" clId="{82CB4FB2-A3CA-404A-8C2E-54B106432133}" dt="2026-08-20T21:54:33.241" v="3509" actId="26606"/>
          <ac:spMkLst>
            <pc:docMk/>
            <pc:sldMk cId="2090552367" sldId="7925"/>
            <ac:spMk id="69" creationId="{00000000-0000-0000-0000-000000000000}"/>
          </ac:spMkLst>
        </pc:spChg>
      </pc:sldChg>
      <pc:sldChg chg="modSp mod">
        <pc:chgData name="Michelle Lombaard" userId="2fee3c12-d199-4232-b7f3-05e784166977" providerId="ADAL" clId="{82CB4FB2-A3CA-404A-8C2E-54B106432133}" dt="2026-08-20T21:54:33.241" v="3509" actId="26606"/>
        <pc:sldMkLst>
          <pc:docMk/>
          <pc:sldMk cId="3347265730" sldId="7926"/>
        </pc:sldMkLst>
        <pc:spChg chg="mod">
          <ac:chgData name="Michelle Lombaard" userId="2fee3c12-d199-4232-b7f3-05e784166977" providerId="ADAL" clId="{82CB4FB2-A3CA-404A-8C2E-54B106432133}" dt="2026-08-20T21:54:33.241" v="3509" actId="26606"/>
          <ac:spMkLst>
            <pc:docMk/>
            <pc:sldMk cId="3347265730" sldId="7926"/>
            <ac:spMk id="37" creationId="{00000000-0000-0000-0000-000000000000}"/>
          </ac:spMkLst>
        </pc:spChg>
      </pc:sldChg>
      <pc:sldChg chg="modSp mod">
        <pc:chgData name="Michelle Lombaard" userId="2fee3c12-d199-4232-b7f3-05e784166977" providerId="ADAL" clId="{82CB4FB2-A3CA-404A-8C2E-54B106432133}" dt="2026-08-20T21:54:33.241" v="3509" actId="26606"/>
        <pc:sldMkLst>
          <pc:docMk/>
          <pc:sldMk cId="0" sldId="7927"/>
        </pc:sldMkLst>
        <pc:spChg chg="mod">
          <ac:chgData name="Michelle Lombaard" userId="2fee3c12-d199-4232-b7f3-05e784166977" providerId="ADAL" clId="{82CB4FB2-A3CA-404A-8C2E-54B106432133}" dt="2026-08-20T21:54:33.241" v="3509" actId="26606"/>
          <ac:spMkLst>
            <pc:docMk/>
            <pc:sldMk cId="0" sldId="7927"/>
            <ac:spMk id="17" creationId="{2755A7B2-7F16-7E6D-B5A1-B2D822A29A2E}"/>
          </ac:spMkLst>
        </pc:spChg>
      </pc:sldChg>
      <pc:sldChg chg="modSp mod modCm">
        <pc:chgData name="Michelle Lombaard" userId="2fee3c12-d199-4232-b7f3-05e784166977" providerId="ADAL" clId="{82CB4FB2-A3CA-404A-8C2E-54B106432133}" dt="2026-09-06T22:47:50.322" v="3533" actId="20577"/>
        <pc:sldMkLst>
          <pc:docMk/>
          <pc:sldMk cId="2889636219" sldId="7929"/>
        </pc:sldMkLst>
        <pc:spChg chg="mod">
          <ac:chgData name="Michelle Lombaard" userId="2fee3c12-d199-4232-b7f3-05e784166977" providerId="ADAL" clId="{82CB4FB2-A3CA-404A-8C2E-54B106432133}" dt="2026-09-06T22:46:48.243" v="3517" actId="1076"/>
          <ac:spMkLst>
            <pc:docMk/>
            <pc:sldMk cId="2889636219" sldId="7929"/>
            <ac:spMk id="4" creationId="{D75AA77A-2BA2-3CBB-4750-74683A0B698E}"/>
          </ac:spMkLst>
        </pc:spChg>
        <pc:spChg chg="mod">
          <ac:chgData name="Michelle Lombaard" userId="2fee3c12-d199-4232-b7f3-05e784166977" providerId="ADAL" clId="{82CB4FB2-A3CA-404A-8C2E-54B106432133}" dt="2026-08-20T21:54:33.241" v="3509" actId="26606"/>
          <ac:spMkLst>
            <pc:docMk/>
            <pc:sldMk cId="2889636219" sldId="7929"/>
            <ac:spMk id="17" creationId="{603C9767-77B8-5586-071E-CDDC7B92B2AE}"/>
          </ac:spMkLst>
        </pc:spChg>
        <pc:graphicFrameChg chg="modGraphic">
          <ac:chgData name="Michelle Lombaard" userId="2fee3c12-d199-4232-b7f3-05e784166977" providerId="ADAL" clId="{82CB4FB2-A3CA-404A-8C2E-54B106432133}" dt="2026-09-06T22:47:50.322" v="3533" actId="20577"/>
          <ac:graphicFrameMkLst>
            <pc:docMk/>
            <pc:sldMk cId="2889636219" sldId="7929"/>
            <ac:graphicFrameMk id="6" creationId="{9F3A7111-44F5-9C8E-042F-3E6523CFF72E}"/>
          </ac:graphicFrameMkLst>
        </pc:graphicFrameChg>
        <pc:extLst>
          <p:ext xmlns:p="http://schemas.openxmlformats.org/presentationml/2006/main" uri="{D6D511B9-2390-475A-947B-AFAB55BFBCF1}">
            <pc226:cmChg xmlns:pc226="http://schemas.microsoft.com/office/powerpoint/2022/06/main/command" chg="mod">
              <pc226:chgData name="Michelle Lombaard" userId="2fee3c12-d199-4232-b7f3-05e784166977" providerId="ADAL" clId="{82CB4FB2-A3CA-404A-8C2E-54B106432133}" dt="2026-09-06T22:47:50.322" v="3533" actId="20577"/>
              <pc2:cmMkLst xmlns:pc2="http://schemas.microsoft.com/office/powerpoint/2019/9/main/command">
                <pc:docMk/>
                <pc:sldMk cId="2889636219" sldId="7929"/>
                <pc2:cmMk id="{868767C6-F98A-4328-93B4-99E4C131D733}"/>
              </pc2:cmMkLst>
            </pc226:cmChg>
            <pc226:cmChg xmlns:pc226="http://schemas.microsoft.com/office/powerpoint/2022/06/main/command" chg="mod">
              <pc226:chgData name="Michelle Lombaard" userId="2fee3c12-d199-4232-b7f3-05e784166977" providerId="ADAL" clId="{82CB4FB2-A3CA-404A-8C2E-54B106432133}" dt="2026-09-06T22:47:50.322" v="3533" actId="20577"/>
              <pc2:cmMkLst xmlns:pc2="http://schemas.microsoft.com/office/powerpoint/2019/9/main/command">
                <pc:docMk/>
                <pc:sldMk cId="2889636219" sldId="7929"/>
                <pc2:cmMk id="{809E85D2-3A16-4512-84CF-D86F203D7569}"/>
              </pc2:cmMkLst>
            </pc226:cmChg>
          </p:ext>
        </pc:extLst>
      </pc:sldChg>
      <pc:sldChg chg="modSp mod">
        <pc:chgData name="Michelle Lombaard" userId="2fee3c12-d199-4232-b7f3-05e784166977" providerId="ADAL" clId="{82CB4FB2-A3CA-404A-8C2E-54B106432133}" dt="2026-08-20T21:54:33.241" v="3509" actId="26606"/>
        <pc:sldMkLst>
          <pc:docMk/>
          <pc:sldMk cId="2211166937" sldId="7936"/>
        </pc:sldMkLst>
        <pc:spChg chg="mod">
          <ac:chgData name="Michelle Lombaard" userId="2fee3c12-d199-4232-b7f3-05e784166977" providerId="ADAL" clId="{82CB4FB2-A3CA-404A-8C2E-54B106432133}" dt="2026-08-20T21:54:33.241" v="3509" actId="26606"/>
          <ac:spMkLst>
            <pc:docMk/>
            <pc:sldMk cId="2211166937" sldId="7936"/>
            <ac:spMk id="37" creationId="{D8EA1687-F2B8-74CA-0971-79DE85AE85F4}"/>
          </ac:spMkLst>
        </pc:spChg>
        <pc:spChg chg="mod">
          <ac:chgData name="Michelle Lombaard" userId="2fee3c12-d199-4232-b7f3-05e784166977" providerId="ADAL" clId="{82CB4FB2-A3CA-404A-8C2E-54B106432133}" dt="2026-08-20T21:54:33.241" v="3509" actId="26606"/>
          <ac:spMkLst>
            <pc:docMk/>
            <pc:sldMk cId="2211166937" sldId="7936"/>
            <ac:spMk id="41" creationId="{BEA4DC35-8084-4D3C-C81A-21AF3A1AAA90}"/>
          </ac:spMkLst>
        </pc:spChg>
        <pc:spChg chg="mod">
          <ac:chgData name="Michelle Lombaard" userId="2fee3c12-d199-4232-b7f3-05e784166977" providerId="ADAL" clId="{82CB4FB2-A3CA-404A-8C2E-54B106432133}" dt="2026-08-20T21:54:33.241" v="3509" actId="26606"/>
          <ac:spMkLst>
            <pc:docMk/>
            <pc:sldMk cId="2211166937" sldId="7936"/>
            <ac:spMk id="61" creationId="{6A21D8C9-D896-A72F-0A35-794AB433AB28}"/>
          </ac:spMkLst>
        </pc:spChg>
        <pc:spChg chg="mod">
          <ac:chgData name="Michelle Lombaard" userId="2fee3c12-d199-4232-b7f3-05e784166977" providerId="ADAL" clId="{82CB4FB2-A3CA-404A-8C2E-54B106432133}" dt="2026-08-20T21:54:33.241" v="3509" actId="26606"/>
          <ac:spMkLst>
            <pc:docMk/>
            <pc:sldMk cId="2211166937" sldId="7936"/>
            <ac:spMk id="84" creationId="{83222C81-3067-08BF-B1E4-20449018EC7C}"/>
          </ac:spMkLst>
        </pc:spChg>
      </pc:sldChg>
      <pc:sldChg chg="modSp mod">
        <pc:chgData name="Michelle Lombaard" userId="2fee3c12-d199-4232-b7f3-05e784166977" providerId="ADAL" clId="{82CB4FB2-A3CA-404A-8C2E-54B106432133}" dt="2026-08-20T21:54:33.241" v="3509" actId="26606"/>
        <pc:sldMkLst>
          <pc:docMk/>
          <pc:sldMk cId="0" sldId="7939"/>
        </pc:sldMkLst>
        <pc:spChg chg="mod">
          <ac:chgData name="Michelle Lombaard" userId="2fee3c12-d199-4232-b7f3-05e784166977" providerId="ADAL" clId="{82CB4FB2-A3CA-404A-8C2E-54B106432133}" dt="2026-08-20T21:54:33.241" v="3509" actId="26606"/>
          <ac:spMkLst>
            <pc:docMk/>
            <pc:sldMk cId="0" sldId="7939"/>
            <ac:spMk id="25" creationId="{00000000-0000-0000-0000-000000000000}"/>
          </ac:spMkLst>
        </pc:spChg>
        <pc:spChg chg="mod">
          <ac:chgData name="Michelle Lombaard" userId="2fee3c12-d199-4232-b7f3-05e784166977" providerId="ADAL" clId="{82CB4FB2-A3CA-404A-8C2E-54B106432133}" dt="2026-08-20T21:54:33.241" v="3509" actId="26606"/>
          <ac:spMkLst>
            <pc:docMk/>
            <pc:sldMk cId="0" sldId="7939"/>
            <ac:spMk id="28" creationId="{00000000-0000-0000-0000-000000000000}"/>
          </ac:spMkLst>
        </pc:spChg>
        <pc:spChg chg="mod">
          <ac:chgData name="Michelle Lombaard" userId="2fee3c12-d199-4232-b7f3-05e784166977" providerId="ADAL" clId="{82CB4FB2-A3CA-404A-8C2E-54B106432133}" dt="2026-08-20T21:54:33.241" v="3509" actId="26606"/>
          <ac:spMkLst>
            <pc:docMk/>
            <pc:sldMk cId="0" sldId="7939"/>
            <ac:spMk id="30" creationId="{00000000-0000-0000-0000-000000000000}"/>
          </ac:spMkLst>
        </pc:spChg>
        <pc:spChg chg="mod">
          <ac:chgData name="Michelle Lombaard" userId="2fee3c12-d199-4232-b7f3-05e784166977" providerId="ADAL" clId="{82CB4FB2-A3CA-404A-8C2E-54B106432133}" dt="2026-08-20T21:54:33.241" v="3509" actId="26606"/>
          <ac:spMkLst>
            <pc:docMk/>
            <pc:sldMk cId="0" sldId="7939"/>
            <ac:spMk id="41" creationId="{07B3DADE-D043-B638-4934-A5E17013AA18}"/>
          </ac:spMkLst>
        </pc:spChg>
      </pc:sldChg>
      <pc:sldChg chg="modSp mod">
        <pc:chgData name="Michelle Lombaard" userId="2fee3c12-d199-4232-b7f3-05e784166977" providerId="ADAL" clId="{82CB4FB2-A3CA-404A-8C2E-54B106432133}" dt="2026-08-20T21:54:33.241" v="3509" actId="26606"/>
        <pc:sldMkLst>
          <pc:docMk/>
          <pc:sldMk cId="59195122" sldId="7944"/>
        </pc:sldMkLst>
        <pc:spChg chg="mod">
          <ac:chgData name="Michelle Lombaard" userId="2fee3c12-d199-4232-b7f3-05e784166977" providerId="ADAL" clId="{82CB4FB2-A3CA-404A-8C2E-54B106432133}" dt="2026-08-20T21:54:33.241" v="3509" actId="26606"/>
          <ac:spMkLst>
            <pc:docMk/>
            <pc:sldMk cId="59195122" sldId="7944"/>
            <ac:spMk id="30" creationId="{F1F2B7B8-4287-2981-D238-A6146219F4BF}"/>
          </ac:spMkLst>
        </pc:spChg>
      </pc:sldChg>
      <pc:sldChg chg="modSp mod">
        <pc:chgData name="Michelle Lombaard" userId="2fee3c12-d199-4232-b7f3-05e784166977" providerId="ADAL" clId="{82CB4FB2-A3CA-404A-8C2E-54B106432133}" dt="2026-08-20T21:54:33.241" v="3509" actId="26606"/>
        <pc:sldMkLst>
          <pc:docMk/>
          <pc:sldMk cId="0" sldId="7946"/>
        </pc:sldMkLst>
        <pc:spChg chg="mod">
          <ac:chgData name="Michelle Lombaard" userId="2fee3c12-d199-4232-b7f3-05e784166977" providerId="ADAL" clId="{82CB4FB2-A3CA-404A-8C2E-54B106432133}" dt="2026-08-20T21:54:33.241" v="3509" actId="26606"/>
          <ac:spMkLst>
            <pc:docMk/>
            <pc:sldMk cId="0" sldId="7946"/>
            <ac:spMk id="17" creationId="{2755A7B2-7F16-7E6D-B5A1-B2D822A29A2E}"/>
          </ac:spMkLst>
        </pc:spChg>
      </pc:sldChg>
      <pc:sldChg chg="modSp mod">
        <pc:chgData name="Michelle Lombaard" userId="2fee3c12-d199-4232-b7f3-05e784166977" providerId="ADAL" clId="{82CB4FB2-A3CA-404A-8C2E-54B106432133}" dt="2026-09-06T23:40:40.161" v="3562" actId="20577"/>
        <pc:sldMkLst>
          <pc:docMk/>
          <pc:sldMk cId="2318019679" sldId="7948"/>
        </pc:sldMkLst>
        <pc:spChg chg="mod">
          <ac:chgData name="Michelle Lombaard" userId="2fee3c12-d199-4232-b7f3-05e784166977" providerId="ADAL" clId="{82CB4FB2-A3CA-404A-8C2E-54B106432133}" dt="2026-08-20T21:54:33.241" v="3509" actId="26606"/>
          <ac:spMkLst>
            <pc:docMk/>
            <pc:sldMk cId="2318019679" sldId="7948"/>
            <ac:spMk id="17" creationId="{603C9767-77B8-5586-071E-CDDC7B92B2AE}"/>
          </ac:spMkLst>
        </pc:spChg>
        <pc:graphicFrameChg chg="modGraphic">
          <ac:chgData name="Michelle Lombaard" userId="2fee3c12-d199-4232-b7f3-05e784166977" providerId="ADAL" clId="{82CB4FB2-A3CA-404A-8C2E-54B106432133}" dt="2026-09-06T23:39:06.492" v="3561" actId="20577"/>
          <ac:graphicFrameMkLst>
            <pc:docMk/>
            <pc:sldMk cId="2318019679" sldId="7948"/>
            <ac:graphicFrameMk id="6" creationId="{9F3A7111-44F5-9C8E-042F-3E6523CFF72E}"/>
          </ac:graphicFrameMkLst>
        </pc:graphicFrameChg>
      </pc:sldChg>
      <pc:sldChg chg="modSp mod">
        <pc:chgData name="Michelle Lombaard" userId="2fee3c12-d199-4232-b7f3-05e784166977" providerId="ADAL" clId="{82CB4FB2-A3CA-404A-8C2E-54B106432133}" dt="2026-09-06T22:44:28.255" v="3516" actId="14100"/>
        <pc:sldMkLst>
          <pc:docMk/>
          <pc:sldMk cId="2228718629" sldId="7975"/>
        </pc:sldMkLst>
        <pc:spChg chg="mod">
          <ac:chgData name="Michelle Lombaard" userId="2fee3c12-d199-4232-b7f3-05e784166977" providerId="ADAL" clId="{82CB4FB2-A3CA-404A-8C2E-54B106432133}" dt="2026-09-06T22:44:28.255" v="3516" actId="14100"/>
          <ac:spMkLst>
            <pc:docMk/>
            <pc:sldMk cId="2228718629" sldId="7975"/>
            <ac:spMk id="2" creationId="{44EA2F5C-654C-F915-6175-36E0F3553687}"/>
          </ac:spMkLst>
        </pc:spChg>
      </pc:sldChg>
      <pc:sldChg chg="modNotesTx">
        <pc:chgData name="Michelle Lombaard" userId="2fee3c12-d199-4232-b7f3-05e784166977" providerId="ADAL" clId="{82CB4FB2-A3CA-404A-8C2E-54B106432133}" dt="2026-09-08T23:34:03.559" v="3944" actId="20577"/>
        <pc:sldMkLst>
          <pc:docMk/>
          <pc:sldMk cId="821323855" sldId="8002"/>
        </pc:sldMkLst>
      </pc:sldChg>
      <pc:sldChg chg="ord">
        <pc:chgData name="Michelle Lombaard" userId="2fee3c12-d199-4232-b7f3-05e784166977" providerId="ADAL" clId="{82CB4FB2-A3CA-404A-8C2E-54B106432133}" dt="2026-09-06T23:55:18.940" v="3564"/>
        <pc:sldMkLst>
          <pc:docMk/>
          <pc:sldMk cId="2072035380" sldId="8009"/>
        </pc:sldMkLst>
      </pc:sldChg>
    </pc:docChg>
  </pc:docChgLst>
  <pc:docChgLst>
    <pc:chgData name="Tereza Bublikova" userId="0163c0a8-5d57-40f9-b048-42e00df4b41a" providerId="ADAL" clId="{FA53ED23-F1E9-4F5B-8C3D-9899A2CA0616}"/>
    <pc:docChg chg="undo redo custSel addSld delSld modSld sldOrd modSection">
      <pc:chgData name="Tereza Bublikova" userId="0163c0a8-5d57-40f9-b048-42e00df4b41a" providerId="ADAL" clId="{FA53ED23-F1E9-4F5B-8C3D-9899A2CA0616}" dt="2026-08-24T02:18:13.699" v="3690" actId="1076"/>
      <pc:docMkLst>
        <pc:docMk/>
      </pc:docMkLst>
    </pc:docChg>
  </pc:docChgLst>
  <pc:docChgLst>
    <pc:chgData name="Alex Stainer" userId="624c9770-ffe2-4e72-bfbb-f4d7084bd755" providerId="ADAL" clId="{FDFEC4C6-0A73-48A3-BFE2-EC2B8AE4A7E6}"/>
    <pc:docChg chg="undo custSel addSld delSld modSld addSection modSection">
      <pc:chgData name="Alex Stainer" userId="624c9770-ffe2-4e72-bfbb-f4d7084bd755" providerId="ADAL" clId="{FDFEC4C6-0A73-48A3-BFE2-EC2B8AE4A7E6}" dt="2026-08-20T21:28:53.514" v="1620" actId="207"/>
      <pc:docMkLst>
        <pc:docMk/>
      </pc:docMkLst>
    </pc:docChg>
  </pc:docChgLst>
  <pc:docChgLst>
    <pc:chgData name="Raveen Kaur" userId="325001c6-27d6-4827-a11e-39f8adc16534" providerId="ADAL" clId="{4D2B8AB6-E7C4-41DB-897A-7B03101017AA}"/>
    <pc:docChg chg="undo redo custSel addSld delSld modSld sldOrd delMainMaster modMainMaster modSection">
      <pc:chgData name="Raveen Kaur" userId="325001c6-27d6-4827-a11e-39f8adc16534" providerId="ADAL" clId="{4D2B8AB6-E7C4-41DB-897A-7B03101017AA}" dt="2026-09-09T23:16:38.623" v="5242" actId="1076"/>
      <pc:docMkLst>
        <pc:docMk/>
      </pc:docMkLst>
      <pc:sldChg chg="modSp mod">
        <pc:chgData name="Raveen Kaur" userId="325001c6-27d6-4827-a11e-39f8adc16534" providerId="ADAL" clId="{4D2B8AB6-E7C4-41DB-897A-7B03101017AA}" dt="2026-09-07T23:17:34.269" v="798" actId="26606"/>
        <pc:sldMkLst>
          <pc:docMk/>
          <pc:sldMk cId="2933857363" sldId="283"/>
        </pc:sldMkLst>
        <pc:picChg chg="mod">
          <ac:chgData name="Raveen Kaur" userId="325001c6-27d6-4827-a11e-39f8adc16534" providerId="ADAL" clId="{4D2B8AB6-E7C4-41DB-897A-7B03101017AA}" dt="2026-09-07T23:17:34.269" v="798" actId="26606"/>
          <ac:picMkLst>
            <pc:docMk/>
            <pc:sldMk cId="2933857363" sldId="283"/>
            <ac:picMk id="3" creationId="{A0E46648-532E-76AE-BE99-70525557A0DC}"/>
          </ac:picMkLst>
        </pc:picChg>
        <pc:picChg chg="mod">
          <ac:chgData name="Raveen Kaur" userId="325001c6-27d6-4827-a11e-39f8adc16534" providerId="ADAL" clId="{4D2B8AB6-E7C4-41DB-897A-7B03101017AA}" dt="2026-09-07T23:17:34.269" v="798" actId="26606"/>
          <ac:picMkLst>
            <pc:docMk/>
            <pc:sldMk cId="2933857363" sldId="283"/>
            <ac:picMk id="4" creationId="{41DE059E-8CA3-5729-390C-3E4B1C114390}"/>
          </ac:picMkLst>
        </pc:picChg>
        <pc:picChg chg="mod">
          <ac:chgData name="Raveen Kaur" userId="325001c6-27d6-4827-a11e-39f8adc16534" providerId="ADAL" clId="{4D2B8AB6-E7C4-41DB-897A-7B03101017AA}" dt="2026-09-07T23:17:34.269" v="798" actId="26606"/>
          <ac:picMkLst>
            <pc:docMk/>
            <pc:sldMk cId="2933857363" sldId="283"/>
            <ac:picMk id="1028" creationId="{FFFDA5E9-4A02-6E3F-F3BC-2D8194ADAC9C}"/>
          </ac:picMkLst>
        </pc:picChg>
      </pc:sldChg>
      <pc:sldChg chg="addSp delSp modSp mod">
        <pc:chgData name="Raveen Kaur" userId="325001c6-27d6-4827-a11e-39f8adc16534" providerId="ADAL" clId="{4D2B8AB6-E7C4-41DB-897A-7B03101017AA}" dt="2026-09-07T05:24:33.773" v="755"/>
        <pc:sldMkLst>
          <pc:docMk/>
          <pc:sldMk cId="596594918" sldId="7316"/>
        </pc:sldMkLst>
      </pc:sldChg>
      <pc:sldChg chg="modSp mod modClrScheme chgLayout">
        <pc:chgData name="Raveen Kaur" userId="325001c6-27d6-4827-a11e-39f8adc16534" providerId="ADAL" clId="{4D2B8AB6-E7C4-41DB-897A-7B03101017AA}" dt="2026-09-07T23:17:34.269" v="798" actId="26606"/>
        <pc:sldMkLst>
          <pc:docMk/>
          <pc:sldMk cId="2636278319" sldId="7565"/>
        </pc:sldMkLst>
        <pc:spChg chg="mod">
          <ac:chgData name="Raveen Kaur" userId="325001c6-27d6-4827-a11e-39f8adc16534" providerId="ADAL" clId="{4D2B8AB6-E7C4-41DB-897A-7B03101017AA}" dt="2026-09-07T23:17:34.269" v="798" actId="26606"/>
          <ac:spMkLst>
            <pc:docMk/>
            <pc:sldMk cId="2636278319" sldId="7565"/>
            <ac:spMk id="5" creationId="{7410D9BB-506B-1465-B558-5409C5B0C56C}"/>
          </ac:spMkLst>
        </pc:spChg>
      </pc:sldChg>
      <pc:sldChg chg="modSp mod modClrScheme chgLayout modNotes modNotesTx">
        <pc:chgData name="Raveen Kaur" userId="325001c6-27d6-4827-a11e-39f8adc16534" providerId="ADAL" clId="{4D2B8AB6-E7C4-41DB-897A-7B03101017AA}" dt="2026-09-08T23:27:34.985" v="5166" actId="20577"/>
        <pc:sldMkLst>
          <pc:docMk/>
          <pc:sldMk cId="677129598" sldId="7570"/>
        </pc:sldMkLst>
        <pc:spChg chg="mod">
          <ac:chgData name="Raveen Kaur" userId="325001c6-27d6-4827-a11e-39f8adc16534" providerId="ADAL" clId="{4D2B8AB6-E7C4-41DB-897A-7B03101017AA}" dt="2026-09-07T23:17:34.269" v="798" actId="26606"/>
          <ac:spMkLst>
            <pc:docMk/>
            <pc:sldMk cId="677129598" sldId="7570"/>
            <ac:spMk id="5" creationId="{89BD480C-24E5-B779-124B-D5682A7E4814}"/>
          </ac:spMkLst>
        </pc:spChg>
      </pc:sldChg>
      <pc:sldChg chg="modSp mod modClrScheme chgLayout modNotes modNotesTx">
        <pc:chgData name="Raveen Kaur" userId="325001c6-27d6-4827-a11e-39f8adc16534" providerId="ADAL" clId="{4D2B8AB6-E7C4-41DB-897A-7B03101017AA}" dt="2026-09-08T20:51:37.536" v="4606" actId="5793"/>
        <pc:sldMkLst>
          <pc:docMk/>
          <pc:sldMk cId="884160750" sldId="7797"/>
        </pc:sldMkLst>
        <pc:spChg chg="mod">
          <ac:chgData name="Raveen Kaur" userId="325001c6-27d6-4827-a11e-39f8adc16534" providerId="ADAL" clId="{4D2B8AB6-E7C4-41DB-897A-7B03101017AA}" dt="2026-09-07T23:17:34.269" v="798" actId="26606"/>
          <ac:spMkLst>
            <pc:docMk/>
            <pc:sldMk cId="884160750" sldId="7797"/>
            <ac:spMk id="5" creationId="{B7C99743-E5C2-BB55-219E-1E5023233676}"/>
          </ac:spMkLst>
        </pc:spChg>
      </pc:sldChg>
      <pc:sldChg chg="modSp mod">
        <pc:chgData name="Raveen Kaur" userId="325001c6-27d6-4827-a11e-39f8adc16534" providerId="ADAL" clId="{4D2B8AB6-E7C4-41DB-897A-7B03101017AA}" dt="2026-09-07T21:05:46.566" v="780" actId="207"/>
        <pc:sldMkLst>
          <pc:docMk/>
          <pc:sldMk cId="1494717216" sldId="7813"/>
        </pc:sldMkLst>
        <pc:spChg chg="mod">
          <ac:chgData name="Raveen Kaur" userId="325001c6-27d6-4827-a11e-39f8adc16534" providerId="ADAL" clId="{4D2B8AB6-E7C4-41DB-897A-7B03101017AA}" dt="2026-09-07T21:05:46.566" v="780" actId="207"/>
          <ac:spMkLst>
            <pc:docMk/>
            <pc:sldMk cId="1494717216" sldId="7813"/>
            <ac:spMk id="22" creationId="{FD7CC27A-1773-DE40-E288-A9BF1B12EBAD}"/>
          </ac:spMkLst>
        </pc:spChg>
      </pc:sldChg>
      <pc:sldChg chg="modNotes modNotesTx">
        <pc:chgData name="Raveen Kaur" userId="325001c6-27d6-4827-a11e-39f8adc16534" providerId="ADAL" clId="{4D2B8AB6-E7C4-41DB-897A-7B03101017AA}" dt="2026-09-08T02:43:57.995" v="2489" actId="20577"/>
        <pc:sldMkLst>
          <pc:docMk/>
          <pc:sldMk cId="3852257089" sldId="7843"/>
        </pc:sldMkLst>
      </pc:sldChg>
      <pc:sldChg chg="modNotes modNotesTx">
        <pc:chgData name="Raveen Kaur" userId="325001c6-27d6-4827-a11e-39f8adc16534" providerId="ADAL" clId="{4D2B8AB6-E7C4-41DB-897A-7B03101017AA}" dt="2026-09-08T20:49:19.020" v="4437" actId="20577"/>
        <pc:sldMkLst>
          <pc:docMk/>
          <pc:sldMk cId="4158987783" sldId="7852"/>
        </pc:sldMkLst>
      </pc:sldChg>
      <pc:sldChg chg="modNotes modNotesTx">
        <pc:chgData name="Raveen Kaur" userId="325001c6-27d6-4827-a11e-39f8adc16534" providerId="ADAL" clId="{4D2B8AB6-E7C4-41DB-897A-7B03101017AA}" dt="2026-09-07T23:24:24.484" v="963" actId="6549"/>
        <pc:sldMkLst>
          <pc:docMk/>
          <pc:sldMk cId="0" sldId="7919"/>
        </pc:sldMkLst>
      </pc:sldChg>
      <pc:sldChg chg="modNotes modNotesTx">
        <pc:chgData name="Raveen Kaur" userId="325001c6-27d6-4827-a11e-39f8adc16534" providerId="ADAL" clId="{4D2B8AB6-E7C4-41DB-897A-7B03101017AA}" dt="2026-09-07T23:27:32.710" v="1080" actId="20577"/>
        <pc:sldMkLst>
          <pc:docMk/>
          <pc:sldMk cId="0" sldId="7920"/>
        </pc:sldMkLst>
      </pc:sldChg>
      <pc:sldChg chg="modNotes modNotesTx">
        <pc:chgData name="Raveen Kaur" userId="325001c6-27d6-4827-a11e-39f8adc16534" providerId="ADAL" clId="{4D2B8AB6-E7C4-41DB-897A-7B03101017AA}" dt="2026-09-08T01:55:28.048" v="2392" actId="20577"/>
        <pc:sldMkLst>
          <pc:docMk/>
          <pc:sldMk cId="2212966479" sldId="7922"/>
        </pc:sldMkLst>
      </pc:sldChg>
      <pc:sldChg chg="modNotes modNotesTx">
        <pc:chgData name="Raveen Kaur" userId="325001c6-27d6-4827-a11e-39f8adc16534" providerId="ADAL" clId="{4D2B8AB6-E7C4-41DB-897A-7B03101017AA}" dt="2026-09-08T23:09:32.993" v="4772" actId="20577"/>
        <pc:sldMkLst>
          <pc:docMk/>
          <pc:sldMk cId="3172572783" sldId="7923"/>
        </pc:sldMkLst>
      </pc:sldChg>
      <pc:sldChg chg="modNotes modNotesTx">
        <pc:chgData name="Raveen Kaur" userId="325001c6-27d6-4827-a11e-39f8adc16534" providerId="ADAL" clId="{4D2B8AB6-E7C4-41DB-897A-7B03101017AA}" dt="2026-09-08T01:58:43.232" v="2398" actId="20577"/>
        <pc:sldMkLst>
          <pc:docMk/>
          <pc:sldMk cId="2090552367" sldId="7925"/>
        </pc:sldMkLst>
      </pc:sldChg>
      <pc:sldChg chg="modNotes modNotesTx">
        <pc:chgData name="Raveen Kaur" userId="325001c6-27d6-4827-a11e-39f8adc16534" providerId="ADAL" clId="{4D2B8AB6-E7C4-41DB-897A-7B03101017AA}" dt="2026-09-08T02:01:09.811" v="2412" actId="6549"/>
        <pc:sldMkLst>
          <pc:docMk/>
          <pc:sldMk cId="3347265730" sldId="7926"/>
        </pc:sldMkLst>
      </pc:sldChg>
      <pc:sldChg chg="modNotes modNotesTx">
        <pc:chgData name="Raveen Kaur" userId="325001c6-27d6-4827-a11e-39f8adc16534" providerId="ADAL" clId="{4D2B8AB6-E7C4-41DB-897A-7B03101017AA}" dt="2026-09-08T23:18:05.665" v="4794" actId="20577"/>
        <pc:sldMkLst>
          <pc:docMk/>
          <pc:sldMk cId="0" sldId="7927"/>
        </pc:sldMkLst>
      </pc:sldChg>
      <pc:sldChg chg="modNotes modNotesTx">
        <pc:chgData name="Raveen Kaur" userId="325001c6-27d6-4827-a11e-39f8adc16534" providerId="ADAL" clId="{4D2B8AB6-E7C4-41DB-897A-7B03101017AA}" dt="2026-09-07T23:50:48.087" v="1849" actId="20577"/>
        <pc:sldMkLst>
          <pc:docMk/>
          <pc:sldMk cId="2889636219" sldId="7929"/>
        </pc:sldMkLst>
      </pc:sldChg>
      <pc:sldChg chg="modSp mod modNotes modNotesTx">
        <pc:chgData name="Raveen Kaur" userId="325001c6-27d6-4827-a11e-39f8adc16534" providerId="ADAL" clId="{4D2B8AB6-E7C4-41DB-897A-7B03101017AA}" dt="2026-09-08T04:21:40.073" v="2617" actId="20577"/>
        <pc:sldMkLst>
          <pc:docMk/>
          <pc:sldMk cId="2211166937" sldId="7936"/>
        </pc:sldMkLst>
        <pc:picChg chg="mod">
          <ac:chgData name="Raveen Kaur" userId="325001c6-27d6-4827-a11e-39f8adc16534" providerId="ADAL" clId="{4D2B8AB6-E7C4-41DB-897A-7B03101017AA}" dt="2026-09-07T05:24:17.772" v="752" actId="14100"/>
          <ac:picMkLst>
            <pc:docMk/>
            <pc:sldMk cId="2211166937" sldId="7936"/>
            <ac:picMk id="300" creationId="{00000000-0000-0000-0000-000000000000}"/>
          </ac:picMkLst>
        </pc:picChg>
      </pc:sldChg>
      <pc:sldChg chg="modNotes modNotesTx">
        <pc:chgData name="Raveen Kaur" userId="325001c6-27d6-4827-a11e-39f8adc16534" providerId="ADAL" clId="{4D2B8AB6-E7C4-41DB-897A-7B03101017AA}" dt="2026-09-08T20:54:42.673" v="4657" actId="5793"/>
        <pc:sldMkLst>
          <pc:docMk/>
          <pc:sldMk cId="0" sldId="7939"/>
        </pc:sldMkLst>
      </pc:sldChg>
      <pc:sldChg chg="modSp mod modCm modNotes modNotesTx">
        <pc:chgData name="Raveen Kaur" userId="325001c6-27d6-4827-a11e-39f8adc16534" providerId="ADAL" clId="{4D2B8AB6-E7C4-41DB-897A-7B03101017AA}" dt="2026-09-08T23:34:40.054" v="5179" actId="20577"/>
        <pc:sldMkLst>
          <pc:docMk/>
          <pc:sldMk cId="2605059303" sldId="7942"/>
        </pc:sldMkLst>
        <pc:graphicFrameChg chg="mod modGraphic">
          <ac:chgData name="Raveen Kaur" userId="325001c6-27d6-4827-a11e-39f8adc16534" providerId="ADAL" clId="{4D2B8AB6-E7C4-41DB-897A-7B03101017AA}" dt="2026-09-07T05:17:34.520" v="750" actId="20577"/>
          <ac:graphicFrameMkLst>
            <pc:docMk/>
            <pc:sldMk cId="2605059303" sldId="7942"/>
            <ac:graphicFrameMk id="9" creationId="{F33DB36F-4AE5-7A12-0D61-0581E05CD458}"/>
          </ac:graphicFrameMkLst>
        </pc:graphicFrameChg>
        <pc:extLst>
          <p:ext xmlns:p="http://schemas.openxmlformats.org/presentationml/2006/main" uri="{D6D511B9-2390-475A-947B-AFAB55BFBCF1}">
            <pc226:cmChg xmlns:pc226="http://schemas.microsoft.com/office/powerpoint/2022/06/main/command" chg="mod">
              <pc226:chgData name="Raveen Kaur" userId="325001c6-27d6-4827-a11e-39f8adc16534" providerId="ADAL" clId="{4D2B8AB6-E7C4-41DB-897A-7B03101017AA}" dt="2026-09-07T05:17:34.520" v="750" actId="20577"/>
              <pc2:cmMkLst xmlns:pc2="http://schemas.microsoft.com/office/powerpoint/2019/9/main/command">
                <pc:docMk/>
                <pc:sldMk cId="2605059303" sldId="7942"/>
                <pc2:cmMk id="{F734931C-BF62-411E-BD7F-E324353376EA}"/>
              </pc2:cmMkLst>
            </pc226:cmChg>
          </p:ext>
        </pc:extLst>
      </pc:sldChg>
      <pc:sldChg chg="modNotes modNotesTx">
        <pc:chgData name="Raveen Kaur" userId="325001c6-27d6-4827-a11e-39f8adc16534" providerId="ADAL" clId="{4D2B8AB6-E7C4-41DB-897A-7B03101017AA}" dt="2026-09-08T23:47:38.177" v="5228" actId="20577"/>
        <pc:sldMkLst>
          <pc:docMk/>
          <pc:sldMk cId="59195122" sldId="7944"/>
        </pc:sldMkLst>
      </pc:sldChg>
      <pc:sldChg chg="modNotes modNotesTx">
        <pc:chgData name="Raveen Kaur" userId="325001c6-27d6-4827-a11e-39f8adc16534" providerId="ADAL" clId="{4D2B8AB6-E7C4-41DB-897A-7B03101017AA}" dt="2026-09-08T04:51:34.963" v="3551" actId="20577"/>
        <pc:sldMkLst>
          <pc:docMk/>
          <pc:sldMk cId="1902105415" sldId="7945"/>
        </pc:sldMkLst>
      </pc:sldChg>
      <pc:sldChg chg="modNotes modNotesTx">
        <pc:chgData name="Raveen Kaur" userId="325001c6-27d6-4827-a11e-39f8adc16534" providerId="ADAL" clId="{4D2B8AB6-E7C4-41DB-897A-7B03101017AA}" dt="2026-09-08T23:48:41.862" v="5233" actId="20577"/>
        <pc:sldMkLst>
          <pc:docMk/>
          <pc:sldMk cId="0" sldId="7946"/>
        </pc:sldMkLst>
      </pc:sldChg>
      <pc:sldChg chg="modSp mod modNotes modNotesTx">
        <pc:chgData name="Raveen Kaur" userId="325001c6-27d6-4827-a11e-39f8adc16534" providerId="ADAL" clId="{4D2B8AB6-E7C4-41DB-897A-7B03101017AA}" dt="2026-09-08T23:03:27.552" v="4764" actId="20577"/>
        <pc:sldMkLst>
          <pc:docMk/>
          <pc:sldMk cId="2318019679" sldId="7948"/>
        </pc:sldMkLst>
        <pc:graphicFrameChg chg="mod modGraphic">
          <ac:chgData name="Raveen Kaur" userId="325001c6-27d6-4827-a11e-39f8adc16534" providerId="ADAL" clId="{4D2B8AB6-E7C4-41DB-897A-7B03101017AA}" dt="2026-09-08T02:32:46.737" v="2471" actId="14100"/>
          <ac:graphicFrameMkLst>
            <pc:docMk/>
            <pc:sldMk cId="2318019679" sldId="7948"/>
            <ac:graphicFrameMk id="2" creationId="{B13E9739-B37B-7C09-8264-BC582ED235E6}"/>
          </ac:graphicFrameMkLst>
        </pc:graphicFrameChg>
      </pc:sldChg>
      <pc:sldChg chg="modSp mod">
        <pc:chgData name="Raveen Kaur" userId="325001c6-27d6-4827-a11e-39f8adc16534" providerId="ADAL" clId="{4D2B8AB6-E7C4-41DB-897A-7B03101017AA}" dt="2026-09-07T05:26:07.021" v="769" actId="1076"/>
        <pc:sldMkLst>
          <pc:docMk/>
          <pc:sldMk cId="3765939775" sldId="8000"/>
        </pc:sldMkLst>
        <pc:picChg chg="mod">
          <ac:chgData name="Raveen Kaur" userId="325001c6-27d6-4827-a11e-39f8adc16534" providerId="ADAL" clId="{4D2B8AB6-E7C4-41DB-897A-7B03101017AA}" dt="2026-09-07T05:26:07.021" v="769" actId="1076"/>
          <ac:picMkLst>
            <pc:docMk/>
            <pc:sldMk cId="3765939775" sldId="8000"/>
            <ac:picMk id="300" creationId="{00000000-0000-0000-0000-000000000000}"/>
          </ac:picMkLst>
        </pc:picChg>
      </pc:sldChg>
      <pc:sldChg chg="modSp mod">
        <pc:chgData name="Raveen Kaur" userId="325001c6-27d6-4827-a11e-39f8adc16534" providerId="ADAL" clId="{4D2B8AB6-E7C4-41DB-897A-7B03101017AA}" dt="2026-09-08T01:40:08.091" v="2336" actId="26606"/>
        <pc:sldMkLst>
          <pc:docMk/>
          <pc:sldMk cId="1829589929" sldId="8001"/>
        </pc:sldMkLst>
        <pc:picChg chg="mod">
          <ac:chgData name="Raveen Kaur" userId="325001c6-27d6-4827-a11e-39f8adc16534" providerId="ADAL" clId="{4D2B8AB6-E7C4-41DB-897A-7B03101017AA}" dt="2026-09-08T01:40:08.091" v="2336" actId="26606"/>
          <ac:picMkLst>
            <pc:docMk/>
            <pc:sldMk cId="1829589929" sldId="8001"/>
            <ac:picMk id="5" creationId="{AE4B5808-22E8-E99D-DA0E-B18EA0DBBE06}"/>
          </ac:picMkLst>
        </pc:picChg>
      </pc:sldChg>
      <pc:sldChg chg="modSp mod">
        <pc:chgData name="Raveen Kaur" userId="325001c6-27d6-4827-a11e-39f8adc16534" providerId="ADAL" clId="{4D2B8AB6-E7C4-41DB-897A-7B03101017AA}" dt="2026-09-08T01:40:08.091" v="2336" actId="26606"/>
        <pc:sldMkLst>
          <pc:docMk/>
          <pc:sldMk cId="3293793461" sldId="8004"/>
        </pc:sldMkLst>
        <pc:picChg chg="mod">
          <ac:chgData name="Raveen Kaur" userId="325001c6-27d6-4827-a11e-39f8adc16534" providerId="ADAL" clId="{4D2B8AB6-E7C4-41DB-897A-7B03101017AA}" dt="2026-09-08T01:40:08.091" v="2336" actId="26606"/>
          <ac:picMkLst>
            <pc:docMk/>
            <pc:sldMk cId="3293793461" sldId="8004"/>
            <ac:picMk id="8" creationId="{7BF2CBCC-6242-4B43-6D86-1DE5DE47A8E5}"/>
          </ac:picMkLst>
        </pc:picChg>
      </pc:sldChg>
      <pc:sldChg chg="modSp mod modNotes modNotesTx">
        <pc:chgData name="Raveen Kaur" userId="325001c6-27d6-4827-a11e-39f8adc16534" providerId="ADAL" clId="{4D2B8AB6-E7C4-41DB-897A-7B03101017AA}" dt="2026-09-08T23:10:30.692" v="4775" actId="20577"/>
        <pc:sldMkLst>
          <pc:docMk/>
          <pc:sldMk cId="2040115437" sldId="8005"/>
        </pc:sldMkLst>
        <pc:picChg chg="mod">
          <ac:chgData name="Raveen Kaur" userId="325001c6-27d6-4827-a11e-39f8adc16534" providerId="ADAL" clId="{4D2B8AB6-E7C4-41DB-897A-7B03101017AA}" dt="2026-09-08T01:40:08.091" v="2336" actId="26606"/>
          <ac:picMkLst>
            <pc:docMk/>
            <pc:sldMk cId="2040115437" sldId="8005"/>
            <ac:picMk id="8" creationId="{0A9A064C-CC2D-B51E-3EBC-F21587C76101}"/>
          </ac:picMkLst>
        </pc:picChg>
      </pc:sldChg>
      <pc:sldChg chg="modNotes modNotesTx">
        <pc:chgData name="Raveen Kaur" userId="325001c6-27d6-4827-a11e-39f8adc16534" providerId="ADAL" clId="{4D2B8AB6-E7C4-41DB-897A-7B03101017AA}" dt="2026-09-08T23:24:47.938" v="4807" actId="20577"/>
        <pc:sldMkLst>
          <pc:docMk/>
          <pc:sldMk cId="1419964457" sldId="8007"/>
        </pc:sldMkLst>
      </pc:sldChg>
      <pc:sldChg chg="modSp mod modNotes modNotesTx">
        <pc:chgData name="Raveen Kaur" userId="325001c6-27d6-4827-a11e-39f8adc16534" providerId="ADAL" clId="{4D2B8AB6-E7C4-41DB-897A-7B03101017AA}" dt="2026-09-09T23:15:37.683" v="5238" actId="20577"/>
        <pc:sldMkLst>
          <pc:docMk/>
          <pc:sldMk cId="2072035380" sldId="8009"/>
        </pc:sldMkLst>
        <pc:picChg chg="mod">
          <ac:chgData name="Raveen Kaur" userId="325001c6-27d6-4827-a11e-39f8adc16534" providerId="ADAL" clId="{4D2B8AB6-E7C4-41DB-897A-7B03101017AA}" dt="2026-09-07T23:17:34.269" v="798" actId="26606"/>
          <ac:picMkLst>
            <pc:docMk/>
            <pc:sldMk cId="2072035380" sldId="8009"/>
            <ac:picMk id="13" creationId="{74FF16D0-A1C5-C238-E5A0-95C2BB980A4E}"/>
          </ac:picMkLst>
        </pc:picChg>
        <pc:picChg chg="mod">
          <ac:chgData name="Raveen Kaur" userId="325001c6-27d6-4827-a11e-39f8adc16534" providerId="ADAL" clId="{4D2B8AB6-E7C4-41DB-897A-7B03101017AA}" dt="2026-09-07T23:17:34.269" v="798" actId="26606"/>
          <ac:picMkLst>
            <pc:docMk/>
            <pc:sldMk cId="2072035380" sldId="8009"/>
            <ac:picMk id="18" creationId="{5497C489-792F-7536-54CA-2B681F77C396}"/>
          </ac:picMkLst>
        </pc:picChg>
        <pc:picChg chg="mod">
          <ac:chgData name="Raveen Kaur" userId="325001c6-27d6-4827-a11e-39f8adc16534" providerId="ADAL" clId="{4D2B8AB6-E7C4-41DB-897A-7B03101017AA}" dt="2026-09-07T23:17:34.269" v="798" actId="26606"/>
          <ac:picMkLst>
            <pc:docMk/>
            <pc:sldMk cId="2072035380" sldId="8009"/>
            <ac:picMk id="20" creationId="{023FB205-9515-5A4C-44DC-BAE00EF22109}"/>
          </ac:picMkLst>
        </pc:picChg>
      </pc:sldChg>
      <pc:sldChg chg="modSp mod modClrScheme chgLayout">
        <pc:chgData name="Raveen Kaur" userId="325001c6-27d6-4827-a11e-39f8adc16534" providerId="ADAL" clId="{4D2B8AB6-E7C4-41DB-897A-7B03101017AA}" dt="2026-09-07T23:17:34.269" v="798" actId="26606"/>
        <pc:sldMkLst>
          <pc:docMk/>
          <pc:sldMk cId="3246894571" sldId="8011"/>
        </pc:sldMkLst>
        <pc:grpChg chg="add mod">
          <ac:chgData name="Raveen Kaur" userId="325001c6-27d6-4827-a11e-39f8adc16534" providerId="ADAL" clId="{4D2B8AB6-E7C4-41DB-897A-7B03101017AA}" dt="2026-09-07T23:17:34.269" v="798" actId="26606"/>
          <ac:grpSpMkLst>
            <pc:docMk/>
            <pc:sldMk cId="3246894571" sldId="8011"/>
            <ac:grpSpMk id="73" creationId="{3891CB97-09CD-5AA0-D89E-212392768954}"/>
          </ac:grpSpMkLst>
        </pc:grpChg>
      </pc:sldChg>
      <pc:sldChg chg="mod modClrScheme chgLayout">
        <pc:chgData name="Raveen Kaur" userId="325001c6-27d6-4827-a11e-39f8adc16534" providerId="ADAL" clId="{4D2B8AB6-E7C4-41DB-897A-7B03101017AA}" dt="2026-09-07T23:17:34.269" v="798" actId="26606"/>
        <pc:sldMkLst>
          <pc:docMk/>
          <pc:sldMk cId="1648109854" sldId="8012"/>
        </pc:sldMkLst>
      </pc:sldChg>
      <pc:sldChg chg="addSp delSp modSp mod modClrScheme chgLayout modNotes modNotesTx">
        <pc:chgData name="Raveen Kaur" userId="325001c6-27d6-4827-a11e-39f8adc16534" providerId="ADAL" clId="{4D2B8AB6-E7C4-41DB-897A-7B03101017AA}" dt="2026-09-07T23:45:49.074" v="1755" actId="20577"/>
        <pc:sldMkLst>
          <pc:docMk/>
          <pc:sldMk cId="775089488" sldId="8013"/>
        </pc:sldMkLst>
        <pc:spChg chg="mod">
          <ac:chgData name="Raveen Kaur" userId="325001c6-27d6-4827-a11e-39f8adc16534" providerId="ADAL" clId="{4D2B8AB6-E7C4-41DB-897A-7B03101017AA}" dt="2026-09-07T05:26:36.347" v="774" actId="1076"/>
          <ac:spMkLst>
            <pc:docMk/>
            <pc:sldMk cId="775089488" sldId="8013"/>
            <ac:spMk id="5" creationId="{3899FB28-E4FF-7C23-F38B-0D1386BFDCA8}"/>
          </ac:spMkLst>
        </pc:spChg>
        <pc:spChg chg="mod ord">
          <ac:chgData name="Raveen Kaur" userId="325001c6-27d6-4827-a11e-39f8adc16534" providerId="ADAL" clId="{4D2B8AB6-E7C4-41DB-897A-7B03101017AA}" dt="2026-09-07T05:26:39.146" v="778" actId="700"/>
          <ac:spMkLst>
            <pc:docMk/>
            <pc:sldMk cId="775089488" sldId="8013"/>
            <ac:spMk id="6" creationId="{34E51604-D0DA-C3FB-CE89-DAF8CD8AC5E8}"/>
          </ac:spMkLst>
        </pc:spChg>
        <pc:spChg chg="mod">
          <ac:chgData name="Raveen Kaur" userId="325001c6-27d6-4827-a11e-39f8adc16534" providerId="ADAL" clId="{4D2B8AB6-E7C4-41DB-897A-7B03101017AA}" dt="2026-09-07T05:26:37.007" v="775" actId="1076"/>
          <ac:spMkLst>
            <pc:docMk/>
            <pc:sldMk cId="775089488" sldId="8013"/>
            <ac:spMk id="200" creationId="{00000000-0000-0000-0000-000000000000}"/>
          </ac:spMkLst>
        </pc:spChg>
        <pc:picChg chg="add del mod">
          <ac:chgData name="Raveen Kaur" userId="325001c6-27d6-4827-a11e-39f8adc16534" providerId="ADAL" clId="{4D2B8AB6-E7C4-41DB-897A-7B03101017AA}" dt="2026-09-07T05:26:38.290" v="777" actId="478"/>
          <ac:picMkLst>
            <pc:docMk/>
            <pc:sldMk cId="775089488" sldId="8013"/>
            <ac:picMk id="300" creationId="{00000000-0000-0000-0000-000000000000}"/>
          </ac:picMkLst>
        </pc:picChg>
      </pc:sldChg>
      <pc:sldChg chg="modNotes modNotesTx">
        <pc:chgData name="Raveen Kaur" userId="325001c6-27d6-4827-a11e-39f8adc16534" providerId="ADAL" clId="{4D2B8AB6-E7C4-41DB-897A-7B03101017AA}" dt="2026-09-08T23:48:11.765" v="5232" actId="20577"/>
        <pc:sldMkLst>
          <pc:docMk/>
          <pc:sldMk cId="4117737172" sldId="8014"/>
        </pc:sldMkLst>
      </pc:sldChg>
      <pc:sldChg chg="modSp mod modNotes modNotesTx">
        <pc:chgData name="Raveen Kaur" userId="325001c6-27d6-4827-a11e-39f8adc16534" providerId="ADAL" clId="{4D2B8AB6-E7C4-41DB-897A-7B03101017AA}" dt="2026-09-08T23:55:47.746" v="5236" actId="20577"/>
        <pc:sldMkLst>
          <pc:docMk/>
          <pc:sldMk cId="2525913648" sldId="8015"/>
        </pc:sldMkLst>
        <pc:picChg chg="mod">
          <ac:chgData name="Raveen Kaur" userId="325001c6-27d6-4827-a11e-39f8adc16534" providerId="ADAL" clId="{4D2B8AB6-E7C4-41DB-897A-7B03101017AA}" dt="2026-09-08T01:40:08.091" v="2336" actId="26606"/>
          <ac:picMkLst>
            <pc:docMk/>
            <pc:sldMk cId="2525913648" sldId="8015"/>
            <ac:picMk id="6" creationId="{34B379A5-FD89-3744-BD01-0A1EF04CBCEF}"/>
          </ac:picMkLst>
        </pc:picChg>
      </pc:sldChg>
      <pc:sldChg chg="modNotes modNotesTx">
        <pc:chgData name="Raveen Kaur" userId="325001c6-27d6-4827-a11e-39f8adc16534" providerId="ADAL" clId="{4D2B8AB6-E7C4-41DB-897A-7B03101017AA}" dt="2026-09-08T23:42:13.336" v="5227" actId="6549"/>
        <pc:sldMkLst>
          <pc:docMk/>
          <pc:sldMk cId="1267806750" sldId="8017"/>
        </pc:sldMkLst>
      </pc:sldChg>
      <pc:sldChg chg="modSp mod modNotesTx">
        <pc:chgData name="Raveen Kaur" userId="325001c6-27d6-4827-a11e-39f8adc16534" providerId="ADAL" clId="{4D2B8AB6-E7C4-41DB-897A-7B03101017AA}" dt="2026-09-09T23:16:38.623" v="5242" actId="1076"/>
        <pc:sldMkLst>
          <pc:docMk/>
          <pc:sldMk cId="560582483" sldId="8026"/>
        </pc:sldMkLst>
        <pc:picChg chg="mod">
          <ac:chgData name="Raveen Kaur" userId="325001c6-27d6-4827-a11e-39f8adc16534" providerId="ADAL" clId="{4D2B8AB6-E7C4-41DB-897A-7B03101017AA}" dt="2026-09-09T23:16:38.623" v="5242" actId="1076"/>
          <ac:picMkLst>
            <pc:docMk/>
            <pc:sldMk cId="560582483" sldId="8026"/>
            <ac:picMk id="3" creationId="{E552A1C6-924B-8012-DB5D-C1205B983F6C}"/>
          </ac:picMkLst>
        </pc:picChg>
      </pc:sldChg>
      <pc:sldMasterChg chg="addSldLayout delSldLayout modSldLayout">
        <pc:chgData name="Raveen Kaur" userId="325001c6-27d6-4827-a11e-39f8adc16534" providerId="ADAL" clId="{4D2B8AB6-E7C4-41DB-897A-7B03101017AA}" dt="2026-09-07T23:17:34.269" v="798" actId="26606"/>
        <pc:sldMasterMkLst>
          <pc:docMk/>
          <pc:sldMasterMk cId="1473768111" sldId="2147483711"/>
        </pc:sldMasterMkLst>
        <pc:sldLayoutChg chg="add">
          <pc:chgData name="Raveen Kaur" userId="325001c6-27d6-4827-a11e-39f8adc16534" providerId="ADAL" clId="{4D2B8AB6-E7C4-41DB-897A-7B03101017AA}" dt="2026-09-07T23:17:34.269" v="798" actId="26606"/>
          <pc:sldLayoutMkLst>
            <pc:docMk/>
            <pc:sldMasterMk cId="1473768111" sldId="2147483711"/>
            <pc:sldLayoutMk cId="1330546156" sldId="2147483712"/>
          </pc:sldLayoutMkLst>
        </pc:sldLayoutChg>
        <pc:sldLayoutChg chg="add">
          <pc:chgData name="Raveen Kaur" userId="325001c6-27d6-4827-a11e-39f8adc16534" providerId="ADAL" clId="{4D2B8AB6-E7C4-41DB-897A-7B03101017AA}" dt="2026-09-07T23:17:34.269" v="798" actId="26606"/>
          <pc:sldLayoutMkLst>
            <pc:docMk/>
            <pc:sldMasterMk cId="1473768111" sldId="2147483711"/>
            <pc:sldLayoutMk cId="2908103151" sldId="2147483714"/>
          </pc:sldLayoutMkLst>
        </pc:sldLayoutChg>
        <pc:sldLayoutChg chg="add">
          <pc:chgData name="Raveen Kaur" userId="325001c6-27d6-4827-a11e-39f8adc16534" providerId="ADAL" clId="{4D2B8AB6-E7C4-41DB-897A-7B03101017AA}" dt="2026-09-07T23:17:34.269" v="798" actId="26606"/>
          <pc:sldLayoutMkLst>
            <pc:docMk/>
            <pc:sldMasterMk cId="1473768111" sldId="2147483711"/>
            <pc:sldLayoutMk cId="2160004140" sldId="2147483715"/>
          </pc:sldLayoutMkLst>
        </pc:sldLayoutChg>
      </pc:sldMasterChg>
      <pc:sldMasterChg chg="addSldLayout delSldLayout modSldLayout">
        <pc:chgData name="Raveen Kaur" userId="325001c6-27d6-4827-a11e-39f8adc16534" providerId="ADAL" clId="{4D2B8AB6-E7C4-41DB-897A-7B03101017AA}" dt="2026-09-07T23:17:34.269" v="798" actId="26606"/>
        <pc:sldMasterMkLst>
          <pc:docMk/>
          <pc:sldMasterMk cId="3758847217" sldId="2147483719"/>
        </pc:sldMasterMkLst>
        <pc:sldLayoutChg chg="add">
          <pc:chgData name="Raveen Kaur" userId="325001c6-27d6-4827-a11e-39f8adc16534" providerId="ADAL" clId="{4D2B8AB6-E7C4-41DB-897A-7B03101017AA}" dt="2026-09-07T23:17:34.269" v="798" actId="26606"/>
          <pc:sldLayoutMkLst>
            <pc:docMk/>
            <pc:sldMasterMk cId="3758847217" sldId="2147483719"/>
            <pc:sldLayoutMk cId="1265834878" sldId="2147483720"/>
          </pc:sldLayoutMkLst>
        </pc:sldLayoutChg>
        <pc:sldLayoutChg chg="add">
          <pc:chgData name="Raveen Kaur" userId="325001c6-27d6-4827-a11e-39f8adc16534" providerId="ADAL" clId="{4D2B8AB6-E7C4-41DB-897A-7B03101017AA}" dt="2026-09-07T23:17:34.269" v="798" actId="26606"/>
          <pc:sldLayoutMkLst>
            <pc:docMk/>
            <pc:sldMasterMk cId="3758847217" sldId="2147483719"/>
            <pc:sldLayoutMk cId="3308584018" sldId="2147483723"/>
          </pc:sldLayoutMkLst>
        </pc:sldLayoutChg>
        <pc:sldLayoutChg chg="add">
          <pc:chgData name="Raveen Kaur" userId="325001c6-27d6-4827-a11e-39f8adc16534" providerId="ADAL" clId="{4D2B8AB6-E7C4-41DB-897A-7B03101017AA}" dt="2026-09-07T23:17:34.269" v="798" actId="26606"/>
          <pc:sldLayoutMkLst>
            <pc:docMk/>
            <pc:sldMasterMk cId="3758847217" sldId="2147483719"/>
            <pc:sldLayoutMk cId="426724540" sldId="2147483724"/>
          </pc:sldLayoutMkLst>
        </pc:sldLayoutChg>
      </pc:sldMasterChg>
      <pc:sldMasterChg chg="addSldLayout delSldLayout modSldLayout">
        <pc:chgData name="Raveen Kaur" userId="325001c6-27d6-4827-a11e-39f8adc16534" providerId="ADAL" clId="{4D2B8AB6-E7C4-41DB-897A-7B03101017AA}" dt="2026-09-07T23:17:34.269" v="798" actId="26606"/>
        <pc:sldMasterMkLst>
          <pc:docMk/>
          <pc:sldMasterMk cId="2241269687" sldId="2147483742"/>
        </pc:sldMasterMkLst>
        <pc:sldLayoutChg chg="add">
          <pc:chgData name="Raveen Kaur" userId="325001c6-27d6-4827-a11e-39f8adc16534" providerId="ADAL" clId="{4D2B8AB6-E7C4-41DB-897A-7B03101017AA}" dt="2026-09-07T23:17:34.269" v="798" actId="26606"/>
          <pc:sldLayoutMkLst>
            <pc:docMk/>
            <pc:sldMasterMk cId="2241269687" sldId="2147483742"/>
            <pc:sldLayoutMk cId="3060932889" sldId="2147483743"/>
          </pc:sldLayoutMkLst>
        </pc:sldLayoutChg>
        <pc:sldLayoutChg chg="add">
          <pc:chgData name="Raveen Kaur" userId="325001c6-27d6-4827-a11e-39f8adc16534" providerId="ADAL" clId="{4D2B8AB6-E7C4-41DB-897A-7B03101017AA}" dt="2026-09-07T23:17:34.269" v="798" actId="26606"/>
          <pc:sldLayoutMkLst>
            <pc:docMk/>
            <pc:sldMasterMk cId="2241269687" sldId="2147483742"/>
            <pc:sldLayoutMk cId="348587873" sldId="2147483746"/>
          </pc:sldLayoutMkLst>
        </pc:sldLayoutChg>
        <pc:sldLayoutChg chg="add">
          <pc:chgData name="Raveen Kaur" userId="325001c6-27d6-4827-a11e-39f8adc16534" providerId="ADAL" clId="{4D2B8AB6-E7C4-41DB-897A-7B03101017AA}" dt="2026-09-07T23:17:34.269" v="798" actId="26606"/>
          <pc:sldLayoutMkLst>
            <pc:docMk/>
            <pc:sldMasterMk cId="2241269687" sldId="2147483742"/>
            <pc:sldLayoutMk cId="791609840" sldId="2147483747"/>
          </pc:sldLayoutMkLst>
        </pc:sldLayoutChg>
        <pc:sldLayoutChg chg="add">
          <pc:chgData name="Raveen Kaur" userId="325001c6-27d6-4827-a11e-39f8adc16534" providerId="ADAL" clId="{4D2B8AB6-E7C4-41DB-897A-7B03101017AA}" dt="2026-09-07T23:17:34.269" v="798" actId="26606"/>
          <pc:sldLayoutMkLst>
            <pc:docMk/>
            <pc:sldMasterMk cId="2241269687" sldId="2147483742"/>
            <pc:sldLayoutMk cId="3973971226" sldId="2147483752"/>
          </pc:sldLayoutMkLst>
        </pc:sldLayoutChg>
        <pc:sldLayoutChg chg="add">
          <pc:chgData name="Raveen Kaur" userId="325001c6-27d6-4827-a11e-39f8adc16534" providerId="ADAL" clId="{4D2B8AB6-E7C4-41DB-897A-7B03101017AA}" dt="2026-09-07T23:17:34.269" v="798" actId="26606"/>
          <pc:sldLayoutMkLst>
            <pc:docMk/>
            <pc:sldMasterMk cId="2241269687" sldId="2147483742"/>
            <pc:sldLayoutMk cId="3233305561" sldId="2147483755"/>
          </pc:sldLayoutMkLst>
        </pc:sldLayoutChg>
        <pc:sldLayoutChg chg="add">
          <pc:chgData name="Raveen Kaur" userId="325001c6-27d6-4827-a11e-39f8adc16534" providerId="ADAL" clId="{4D2B8AB6-E7C4-41DB-897A-7B03101017AA}" dt="2026-09-07T23:17:34.269" v="798" actId="26606"/>
          <pc:sldLayoutMkLst>
            <pc:docMk/>
            <pc:sldMasterMk cId="2241269687" sldId="2147483742"/>
            <pc:sldLayoutMk cId="1642225537" sldId="2147483756"/>
          </pc:sldLayoutMkLst>
        </pc:sldLayoutChg>
      </pc:sldMasterChg>
    </pc:docChg>
  </pc:docChgLst>
  <pc:docChgLst>
    <pc:chgData name="Raveen Kaur" userId="S::raveen.kaur@xrb.govt.nz::325001c6-27d6-4827-a11e-39f8adc16534" providerId="AD" clId="Web-{00000000-0000-0000-0000-000000000000}"/>
    <pc:docChg chg="modSld">
      <pc:chgData name="Raveen Kaur" userId="S::raveen.kaur@xrb.govt.nz::325001c6-27d6-4827-a11e-39f8adc16534" providerId="AD" clId="Web-{00000000-0000-0000-0000-000000000000}" dt="2026-09-07T05:32:23.635" v="1" actId="20577"/>
      <pc:docMkLst>
        <pc:docMk/>
      </pc:docMkLst>
      <pc:sldChg chg="modSp">
        <pc:chgData name="Raveen Kaur" userId="S::raveen.kaur@xrb.govt.nz::325001c6-27d6-4827-a11e-39f8adc16534" providerId="AD" clId="Web-{00000000-0000-0000-0000-000000000000}" dt="2026-09-07T05:32:23.635" v="1" actId="20577"/>
        <pc:sldMkLst>
          <pc:docMk/>
          <pc:sldMk cId="596594918" sldId="7316"/>
        </pc:sldMkLst>
        <pc:spChg chg="mod">
          <ac:chgData name="Raveen Kaur" userId="S::raveen.kaur@xrb.govt.nz::325001c6-27d6-4827-a11e-39f8adc16534" providerId="AD" clId="Web-{00000000-0000-0000-0000-000000000000}" dt="2026-09-07T05:32:23.635" v="1" actId="20577"/>
          <ac:spMkLst>
            <pc:docMk/>
            <pc:sldMk cId="596594918" sldId="7316"/>
            <ac:spMk id="6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34F6B9F-28E1-8916-EB62-6388607797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NZ"/>
          </a:p>
        </p:txBody>
      </p:sp>
      <p:sp>
        <p:nvSpPr>
          <p:cNvPr id="3" name="Date Placeholder 2">
            <a:extLst>
              <a:ext uri="{FF2B5EF4-FFF2-40B4-BE49-F238E27FC236}">
                <a16:creationId xmlns:a16="http://schemas.microsoft.com/office/drawing/2014/main" id="{8FA01412-1F86-23F4-549A-D7A498CD85D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D4B30C9-3C29-417D-A749-710C7B2DA5A9}" type="datetimeFigureOut">
              <a:rPr lang="en-NZ" smtClean="0"/>
              <a:t>9/09/2026</a:t>
            </a:fld>
            <a:endParaRPr lang="en-NZ"/>
          </a:p>
        </p:txBody>
      </p:sp>
      <p:sp>
        <p:nvSpPr>
          <p:cNvPr id="4" name="Footer Placeholder 3">
            <a:extLst>
              <a:ext uri="{FF2B5EF4-FFF2-40B4-BE49-F238E27FC236}">
                <a16:creationId xmlns:a16="http://schemas.microsoft.com/office/drawing/2014/main" id="{8D77B0F7-F433-568C-D649-4B76DC804D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NZ"/>
          </a:p>
        </p:txBody>
      </p:sp>
      <p:sp>
        <p:nvSpPr>
          <p:cNvPr id="5" name="Slide Number Placeholder 4">
            <a:extLst>
              <a:ext uri="{FF2B5EF4-FFF2-40B4-BE49-F238E27FC236}">
                <a16:creationId xmlns:a16="http://schemas.microsoft.com/office/drawing/2014/main" id="{6ED791A1-3C4C-08B6-B0EF-3B13905962F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6B9F9F8-89C1-40BB-BD0F-945A3483EEC5}" type="slidenum">
              <a:rPr lang="en-NZ" smtClean="0"/>
              <a:t>‹#›</a:t>
            </a:fld>
            <a:endParaRPr lang="en-NZ"/>
          </a:p>
        </p:txBody>
      </p:sp>
    </p:spTree>
    <p:extLst>
      <p:ext uri="{BB962C8B-B14F-4D97-AF65-F5344CB8AC3E}">
        <p14:creationId xmlns:p14="http://schemas.microsoft.com/office/powerpoint/2010/main" val="21675772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NZ"/>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2770D0-EA04-42BA-9CDF-4F469C9D6816}" type="datetimeFigureOut">
              <a:rPr lang="en-NZ" smtClean="0"/>
              <a:t>9/09/2026</a:t>
            </a:fld>
            <a:endParaRPr lang="en-NZ"/>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NZ"/>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NZ"/>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1CC757-B54C-459A-9095-3A3BD5CD73A7}" type="slidenum">
              <a:rPr lang="en-NZ" smtClean="0"/>
              <a:t>‹#›</a:t>
            </a:fld>
            <a:endParaRPr lang="en-NZ"/>
          </a:p>
        </p:txBody>
      </p:sp>
    </p:spTree>
    <p:extLst>
      <p:ext uri="{BB962C8B-B14F-4D97-AF65-F5344CB8AC3E}">
        <p14:creationId xmlns:p14="http://schemas.microsoft.com/office/powerpoint/2010/main" val="2832396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I’ll start off with some housekeeping matters – please drop all questions into the chat- and we will try and get to them</a:t>
            </a:r>
          </a:p>
          <a:p>
            <a:endParaRPr lang="en-US"/>
          </a:p>
          <a:p>
            <a:r>
              <a:rPr lang="en-US"/>
              <a:t>This webinar will be recorded. </a:t>
            </a:r>
          </a:p>
          <a:p>
            <a:endParaRPr lang="en-US"/>
          </a:p>
          <a:p>
            <a:r>
              <a:rPr lang="en-US"/>
              <a:t>The slides and recording on this webinar will be available on our website shortly after this presentation.</a:t>
            </a:r>
          </a:p>
          <a:p>
            <a:endParaRPr lang="en-US">
              <a:ea typeface="Calibri"/>
              <a:cs typeface="Calibri"/>
            </a:endParaRPr>
          </a:p>
          <a:p>
            <a:endParaRPr lang="en-US">
              <a:ea typeface="Calibri"/>
              <a:cs typeface="Calibri"/>
            </a:endParaRPr>
          </a:p>
          <a:p>
            <a:endParaRPr lang="en-NZ" i="1"/>
          </a:p>
        </p:txBody>
      </p:sp>
      <p:sp>
        <p:nvSpPr>
          <p:cNvPr id="4" name="Slide Number Placeholder 3"/>
          <p:cNvSpPr>
            <a:spLocks noGrp="1"/>
          </p:cNvSpPr>
          <p:nvPr>
            <p:ph type="sldNum" sz="quarter" idx="5"/>
          </p:nvPr>
        </p:nvSpPr>
        <p:spPr/>
        <p:txBody>
          <a:bodyPr/>
          <a:lstStyle/>
          <a:p>
            <a:fld id="{ECB08457-8C20-460C-976C-4F4C87B2EB8D}" type="slidenum">
              <a:rPr lang="en-NZ" altLang="en-US" smtClean="0"/>
              <a:pPr/>
              <a:t>2</a:t>
            </a:fld>
            <a:endParaRPr lang="en-NZ" altLang="en-US"/>
          </a:p>
        </p:txBody>
      </p:sp>
    </p:spTree>
    <p:extLst>
      <p:ext uri="{BB962C8B-B14F-4D97-AF65-F5344CB8AC3E}">
        <p14:creationId xmlns:p14="http://schemas.microsoft.com/office/powerpoint/2010/main" val="2287363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NZ"/>
          </a:p>
        </p:txBody>
      </p:sp>
      <p:sp>
        <p:nvSpPr>
          <p:cNvPr id="4" name="Slide Number Placeholder 3"/>
          <p:cNvSpPr>
            <a:spLocks noGrp="1"/>
          </p:cNvSpPr>
          <p:nvPr>
            <p:ph type="sldNum" sz="quarter" idx="5"/>
          </p:nvPr>
        </p:nvSpPr>
        <p:spPr/>
        <p:txBody>
          <a:bodyPr/>
          <a:lstStyle/>
          <a:p>
            <a:fld id="{611CC757-B54C-459A-9095-3A3BD5CD73A7}" type="slidenum">
              <a:rPr lang="en-NZ" smtClean="0"/>
              <a:t>3</a:t>
            </a:fld>
            <a:endParaRPr lang="en-NZ"/>
          </a:p>
        </p:txBody>
      </p:sp>
    </p:spTree>
    <p:extLst>
      <p:ext uri="{BB962C8B-B14F-4D97-AF65-F5344CB8AC3E}">
        <p14:creationId xmlns:p14="http://schemas.microsoft.com/office/powerpoint/2010/main" val="35888836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We will use Menti to gather some live feedback- so please have a phone or device ready for the questions as they come up during the session, please note a question might come up when you log in.. Please wait until we have given context before answering the question – we will prompt you when the question </a:t>
            </a:r>
            <a:r>
              <a:rPr lang="en-NZ" err="1"/>
              <a:t>dhould</a:t>
            </a:r>
            <a:r>
              <a:rPr lang="en-NZ"/>
              <a:t> be answered. </a:t>
            </a:r>
          </a:p>
        </p:txBody>
      </p:sp>
      <p:sp>
        <p:nvSpPr>
          <p:cNvPr id="4" name="Slide Number Placeholder 3"/>
          <p:cNvSpPr>
            <a:spLocks noGrp="1"/>
          </p:cNvSpPr>
          <p:nvPr>
            <p:ph type="sldNum" sz="quarter" idx="5"/>
          </p:nvPr>
        </p:nvSpPr>
        <p:spPr/>
        <p:txBody>
          <a:bodyPr/>
          <a:lstStyle/>
          <a:p>
            <a:fld id="{611CC757-B54C-459A-9095-3A3BD5CD73A7}" type="slidenum">
              <a:rPr lang="en-NZ" smtClean="0"/>
              <a:t>4</a:t>
            </a:fld>
            <a:endParaRPr lang="en-NZ"/>
          </a:p>
        </p:txBody>
      </p:sp>
    </p:spTree>
    <p:extLst>
      <p:ext uri="{BB962C8B-B14F-4D97-AF65-F5344CB8AC3E}">
        <p14:creationId xmlns:p14="http://schemas.microsoft.com/office/powerpoint/2010/main" val="2744582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sz="1200" kern="1200">
                <a:solidFill>
                  <a:schemeClr val="tx1"/>
                </a:solidFill>
                <a:effectLst/>
                <a:latin typeface="+mn-lt"/>
                <a:ea typeface="+mn-ea"/>
                <a:cs typeface="+mn-cs"/>
              </a:rPr>
              <a:t>The </a:t>
            </a:r>
            <a:r>
              <a:rPr lang="en-NZ" sz="1200" b="1" kern="1200">
                <a:solidFill>
                  <a:schemeClr val="tx1"/>
                </a:solidFill>
                <a:effectLst/>
                <a:latin typeface="+mn-lt"/>
                <a:ea typeface="+mn-ea"/>
                <a:cs typeface="+mn-cs"/>
              </a:rPr>
              <a:t>External Reporting Board (XRB) is an independent Crown entity</a:t>
            </a:r>
            <a:r>
              <a:rPr lang="en-NZ" sz="1200" kern="1200">
                <a:solidFill>
                  <a:schemeClr val="tx1"/>
                </a:solidFill>
                <a:effectLst/>
                <a:latin typeface="+mn-lt"/>
                <a:ea typeface="+mn-ea"/>
                <a:cs typeface="+mn-cs"/>
              </a:rPr>
              <a:t> is a core part of New Zealand’s economic infrastructure. </a:t>
            </a: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chemeClr val="tx1"/>
                </a:solidFill>
                <a:effectLst/>
                <a:latin typeface="+mn-lt"/>
                <a:ea typeface="+mn-ea"/>
                <a:cs typeface="+mn-cs"/>
              </a:rPr>
              <a:t>We set the standards for financial and climate reporting, and assurance and ethics  so people can trust the information used to make investment, lending and stewardship decisions. </a:t>
            </a:r>
          </a:p>
          <a:p>
            <a:r>
              <a:rPr lang="en-NZ" sz="1200" kern="1200">
                <a:solidFill>
                  <a:schemeClr val="tx1"/>
                </a:solidFill>
                <a:effectLst/>
                <a:latin typeface="+mn-lt"/>
                <a:ea typeface="+mn-ea"/>
                <a:cs typeface="+mn-cs"/>
              </a:rPr>
              <a:t>. </a:t>
            </a:r>
          </a:p>
          <a:p>
            <a:r>
              <a:rPr lang="en-NZ" sz="1200" kern="1200">
                <a:solidFill>
                  <a:schemeClr val="tx1"/>
                </a:solidFill>
                <a:effectLst/>
                <a:latin typeface="+mn-lt"/>
                <a:ea typeface="+mn-ea"/>
                <a:cs typeface="+mn-cs"/>
              </a:rPr>
              <a:t>We help create trust in the financial and climate information organisations report, so investors, lenders, governments, charities and everyday New Zealanders can make informed decisions. </a:t>
            </a:r>
          </a:p>
          <a:p>
            <a:r>
              <a:rPr lang="en-NZ" sz="1200" kern="1200">
                <a:solidFill>
                  <a:schemeClr val="tx1"/>
                </a:solidFill>
                <a:effectLst/>
                <a:latin typeface="+mn-lt"/>
                <a:ea typeface="+mn-ea"/>
                <a:cs typeface="+mn-cs"/>
              </a:rPr>
              <a:t>For everyday New Zealanders, that means greater confidence that the information used to make decisions about their KiwiSaver savings and other investments can be trusted, or that the charities they give to are accountable for those donations. </a:t>
            </a:r>
          </a:p>
          <a:p>
            <a:r>
              <a:rPr lang="en-NZ" sz="1200" kern="1200">
                <a:solidFill>
                  <a:schemeClr val="tx1"/>
                </a:solidFill>
                <a:effectLst/>
                <a:latin typeface="+mn-lt"/>
                <a:ea typeface="+mn-ea"/>
                <a:cs typeface="+mn-cs"/>
              </a:rPr>
              <a:t>At an economy-wide level, New Zealand is a small country that relies on international investors to help fund businesses, infrastructure and growth. </a:t>
            </a:r>
          </a:p>
          <a:p>
            <a:endParaRPr lang="en-NZ" sz="1200" kern="1200">
              <a:solidFill>
                <a:schemeClr val="tx1"/>
              </a:solidFill>
              <a:effectLst/>
              <a:latin typeface="+mn-lt"/>
              <a:ea typeface="+mn-ea"/>
              <a:cs typeface="+mn-cs"/>
            </a:endParaRPr>
          </a:p>
          <a:p>
            <a:r>
              <a:rPr lang="en-NZ" sz="1200" kern="1200">
                <a:solidFill>
                  <a:schemeClr val="tx1"/>
                </a:solidFill>
                <a:effectLst/>
                <a:latin typeface="+mn-lt"/>
                <a:ea typeface="+mn-ea"/>
                <a:cs typeface="+mn-cs"/>
              </a:rPr>
              <a:t>The XRB helps ensure New Zealand organisations report information and obtain assurance thereon in a way that global investors understand and trust, helping keep New Zealand an attractive place to invest. </a:t>
            </a:r>
          </a:p>
          <a:p>
            <a:r>
              <a:rPr lang="en-NZ" sz="1200" kern="1200">
                <a:solidFill>
                  <a:schemeClr val="tx1"/>
                </a:solidFill>
                <a:effectLst/>
                <a:latin typeface="+mn-lt"/>
                <a:ea typeface="+mn-ea"/>
                <a:cs typeface="+mn-cs"/>
              </a:rPr>
              <a:t>Without trusted reporting and assurance standards, people would have less confidence in the information organisations provide, investors would be less willing to invest, businesses would find it harder and more expensive to grow, and there would be fewer opportunities for jobs, infrastructure and economic growth.</a:t>
            </a:r>
          </a:p>
          <a:p>
            <a:endParaRPr lang="en-NZ" sz="1200" kern="1200">
              <a:solidFill>
                <a:schemeClr val="tx1"/>
              </a:solidFill>
              <a:effectLst/>
              <a:latin typeface="+mn-lt"/>
              <a:ea typeface="+mn-ea"/>
              <a:cs typeface="+mn-cs"/>
            </a:endParaRPr>
          </a:p>
          <a:p>
            <a:endParaRPr lang="en-NZ" sz="1200" kern="1200">
              <a:solidFill>
                <a:schemeClr val="tx1"/>
              </a:solidFill>
              <a:effectLst/>
              <a:latin typeface="+mn-lt"/>
              <a:ea typeface="+mn-ea"/>
              <a:cs typeface="+mn-cs"/>
            </a:endParaRPr>
          </a:p>
          <a:p>
            <a:endParaRPr lang="en-NZ" sz="1200" kern="1200">
              <a:solidFill>
                <a:schemeClr val="tx1"/>
              </a:solidFill>
              <a:effectLst/>
              <a:latin typeface="+mn-lt"/>
              <a:ea typeface="+mn-ea"/>
              <a:cs typeface="+mn-cs"/>
            </a:endParaRPr>
          </a:p>
          <a:p>
            <a:endParaRPr lang="en-NZ" sz="1200" kern="1200">
              <a:solidFill>
                <a:schemeClr val="tx1"/>
              </a:solidFill>
              <a:effectLst/>
              <a:latin typeface="+mn-lt"/>
              <a:ea typeface="+mn-ea"/>
              <a:cs typeface="+mn-cs"/>
            </a:endParaRPr>
          </a:p>
          <a:p>
            <a:endParaRPr lang="en-NZ" sz="1200" kern="1200">
              <a:solidFill>
                <a:schemeClr val="tx1"/>
              </a:solidFill>
              <a:effectLst/>
              <a:latin typeface="+mn-lt"/>
              <a:ea typeface="+mn-ea"/>
              <a:cs typeface="+mn-cs"/>
            </a:endParaRPr>
          </a:p>
          <a:p>
            <a:r>
              <a:rPr lang="en-NZ" sz="1200" kern="1200">
                <a:solidFill>
                  <a:schemeClr val="tx1"/>
                </a:solidFill>
                <a:effectLst/>
                <a:latin typeface="+mn-lt"/>
                <a:ea typeface="+mn-ea"/>
                <a:cs typeface="+mn-cs"/>
              </a:rPr>
              <a:t>As a small, capital‑importing country, New Zealand relies on being credible in global markets. Our businesses need to be understood and trusted by international investors, lenders and supply‑chain partners if they are to grow and compete.</a:t>
            </a:r>
          </a:p>
          <a:p>
            <a:r>
              <a:rPr lang="en-NZ" sz="1200" kern="1200">
                <a:solidFill>
                  <a:schemeClr val="tx1"/>
                </a:solidFill>
                <a:effectLst/>
                <a:latin typeface="+mn-lt"/>
                <a:ea typeface="+mn-ea"/>
                <a:cs typeface="+mn-cs"/>
              </a:rPr>
              <a:t>We recognise the importance of global capital flows and international comparability for a small, open economy like New Zealand. </a:t>
            </a:r>
          </a:p>
          <a:p>
            <a:r>
              <a:rPr lang="en-NZ" sz="1200" kern="1200">
                <a:solidFill>
                  <a:schemeClr val="tx1"/>
                </a:solidFill>
                <a:effectLst/>
                <a:latin typeface="+mn-lt"/>
                <a:ea typeface="+mn-ea"/>
                <a:cs typeface="+mn-cs"/>
              </a:rPr>
              <a:t>We are a net importer of investment capital. New Zealand invests $375B into other countries, and other countries invest $575B into our economy.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NZ" sz="1200" b="1" kern="1200">
              <a:solidFill>
                <a:schemeClr val="tx1"/>
              </a:solidFill>
              <a:effectLst/>
              <a:latin typeface="+mn-lt"/>
              <a:ea typeface="+mn-ea"/>
              <a:cs typeface="+mn-cs"/>
            </a:endParaRPr>
          </a:p>
          <a:p>
            <a:endParaRPr lang="en-NZ"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NZ"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chemeClr val="tx1"/>
                </a:solidFill>
                <a:effectLst/>
                <a:latin typeface="+mn-lt"/>
                <a:ea typeface="+mn-ea"/>
                <a:cs typeface="+mn-cs"/>
              </a:rPr>
              <a:t>Our underpinning strategy is to ensure that our reporting frameworks and standards are aligned with international standards and function effectively in the New Zealand context. </a:t>
            </a: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chemeClr val="tx1"/>
                </a:solidFill>
                <a:effectLst/>
                <a:latin typeface="+mn-lt"/>
                <a:ea typeface="+mn-ea"/>
                <a:cs typeface="+mn-cs"/>
              </a:rPr>
              <a:t>Thereby supporting our strategy of being internationally aligned and locally relevant.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NZ"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NZ" sz="1200" kern="1200">
              <a:solidFill>
                <a:schemeClr val="tx1"/>
              </a:solidFill>
              <a:effectLst/>
              <a:latin typeface="+mn-lt"/>
              <a:ea typeface="+mn-ea"/>
              <a:cs typeface="+mn-cs"/>
            </a:endParaRPr>
          </a:p>
          <a:p>
            <a:endParaRPr lang="en-NZ"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chemeClr val="tx1"/>
                </a:solidFill>
                <a:effectLst/>
                <a:latin typeface="+mn-lt"/>
                <a:ea typeface="+mn-ea"/>
                <a:cs typeface="+mn-cs"/>
              </a:rPr>
              <a:t>The XRB sets the “what”, not the “who” or the ‘whether’. </a:t>
            </a: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chemeClr val="tx1"/>
                </a:solidFill>
                <a:effectLst/>
                <a:latin typeface="+mn-lt"/>
                <a:ea typeface="+mn-ea"/>
                <a:cs typeface="+mn-cs"/>
              </a:rPr>
              <a:t>We determine the content of reporting standards. Decisions about which entities those standards apply to sit with Parliament.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chemeClr val="tx1"/>
                </a:solidFill>
                <a:effectLst/>
                <a:latin typeface="+mn-lt"/>
                <a:ea typeface="+mn-ea"/>
                <a:cs typeface="+mn-cs"/>
              </a:rPr>
              <a:t>We are not a regulator; agencies such as the Financial Markets Authority are responsible for monitoring and enforcement.</a:t>
            </a:r>
          </a:p>
          <a:p>
            <a:endParaRPr lang="en-NZ"/>
          </a:p>
          <a:p>
            <a:endParaRPr lang="en-NZ"/>
          </a:p>
          <a:p>
            <a:endParaRPr lang="en-NZ" sz="120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611CC757-B54C-459A-9095-3A3BD5CD73A7}" type="slidenum">
              <a:rPr lang="en-NZ" smtClean="0"/>
              <a:t>5</a:t>
            </a:fld>
            <a:endParaRPr lang="en-NZ"/>
          </a:p>
        </p:txBody>
      </p:sp>
    </p:spTree>
    <p:extLst>
      <p:ext uri="{BB962C8B-B14F-4D97-AF65-F5344CB8AC3E}">
        <p14:creationId xmlns:p14="http://schemas.microsoft.com/office/powerpoint/2010/main" val="12040395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chemeClr val="tx1"/>
                </a:solidFill>
                <a:effectLst/>
                <a:latin typeface="+mn-lt"/>
                <a:ea typeface="+mn-ea"/>
                <a:cs typeface="+mn-cs"/>
              </a:rPr>
              <a:t>This depicts the distinction between the who sets the standards and the ;what. </a:t>
            </a:r>
            <a:endParaRPr lang="en-NZ" sz="1200" b="1" kern="1200">
              <a:solidFill>
                <a:schemeClr val="tx1"/>
              </a:solidFill>
              <a:effectLst/>
              <a:latin typeface="+mn-lt"/>
              <a:ea typeface="+mn-ea"/>
              <a:cs typeface="+mn-cs"/>
            </a:endParaRPr>
          </a:p>
          <a:p>
            <a:endParaRPr lang="en-NZ"/>
          </a:p>
          <a:p>
            <a:endParaRPr lang="en-NZ"/>
          </a:p>
          <a:p>
            <a:endParaRPr lang="en-NZ"/>
          </a:p>
          <a:p>
            <a:r>
              <a:rPr lang="en-NZ"/>
              <a:t>Our strategy: </a:t>
            </a:r>
            <a:r>
              <a:rPr lang="en-NZ" sz="1200" kern="1200">
                <a:solidFill>
                  <a:schemeClr val="tx1"/>
                </a:solidFill>
                <a:effectLst/>
                <a:latin typeface="+mn-lt"/>
                <a:ea typeface="+mn-ea"/>
                <a:cs typeface="+mn-cs"/>
              </a:rPr>
              <a:t>The XRB sets standards that are aligned with international frameworks and reflect global best practice, while being proportionate for New Zealand’s size, structure and risk profile.</a:t>
            </a:r>
          </a:p>
          <a:p>
            <a:r>
              <a:rPr lang="en-NZ" sz="1200" kern="1200">
                <a:solidFill>
                  <a:schemeClr val="tx1"/>
                </a:solidFill>
                <a:effectLst/>
                <a:latin typeface="+mn-lt"/>
                <a:ea typeface="+mn-ea"/>
                <a:cs typeface="+mn-cs"/>
              </a:rPr>
              <a:t>International alignment matters because global investors understand and rely on information prepared in accordance with international standards. If New Zealand entities reported under bespoke or inconsistent frameworks, they would face higher costs, additional verification requirements and reduced access to capital and markets.</a:t>
            </a:r>
          </a:p>
          <a:p>
            <a:r>
              <a:rPr lang="en-NZ" sz="1200" kern="1200">
                <a:solidFill>
                  <a:schemeClr val="tx1"/>
                </a:solidFill>
                <a:effectLst/>
                <a:latin typeface="+mn-lt"/>
                <a:ea typeface="+mn-ea"/>
                <a:cs typeface="+mn-cs"/>
              </a:rPr>
              <a:t>Local relevance matters because standards impose real costs. Proportionality is not a slogan; it is a deliberate design choice. Independent standard setting allows the XRB to weigh up benefits and costs across different sectors and entity types, and to calibrate requirements so they are fit for purpose in the New Zealand context. </a:t>
            </a:r>
          </a:p>
          <a:p>
            <a:endParaRPr lang="en-NZ"/>
          </a:p>
        </p:txBody>
      </p:sp>
      <p:sp>
        <p:nvSpPr>
          <p:cNvPr id="4" name="Slide Number Placeholder 3"/>
          <p:cNvSpPr>
            <a:spLocks noGrp="1"/>
          </p:cNvSpPr>
          <p:nvPr>
            <p:ph type="sldNum" sz="quarter" idx="5"/>
          </p:nvPr>
        </p:nvSpPr>
        <p:spPr/>
        <p:txBody>
          <a:bodyPr/>
          <a:lstStyle/>
          <a:p>
            <a:fld id="{611CC757-B54C-459A-9095-3A3BD5CD73A7}" type="slidenum">
              <a:rPr lang="en-NZ" smtClean="0"/>
              <a:t>6</a:t>
            </a:fld>
            <a:endParaRPr lang="en-NZ"/>
          </a:p>
        </p:txBody>
      </p:sp>
    </p:spTree>
    <p:extLst>
      <p:ext uri="{BB962C8B-B14F-4D97-AF65-F5344CB8AC3E}">
        <p14:creationId xmlns:p14="http://schemas.microsoft.com/office/powerpoint/2010/main" val="26373257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sz="1200" kern="1200">
                <a:solidFill>
                  <a:schemeClr val="tx1"/>
                </a:solidFill>
                <a:effectLst/>
                <a:latin typeface="+mn-lt"/>
                <a:ea typeface="+mn-ea"/>
                <a:cs typeface="+mn-cs"/>
              </a:rPr>
              <a:t>Our standards apply across for-profit, public, and for-purpose sectors, large to small entities and everything in between. This means that while high-quality reporting is always our objective, requirements must be practical, scalable, and capable of being applied by entities with very different purposes, resources, and levels of complexity. Proportionality is therefore central to our work, helping to ensure that standards deliver meaningful information for users while avoiding unnecessary burden on preparers.</a:t>
            </a:r>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Rapid geopolitical shifts and uncertainties, economic pressures, transformative technologies, fast-evolving nature of business arrangements and transactions, investor demands for non-financial information, digital reporting)</a:t>
            </a:r>
          </a:p>
          <a:p>
            <a:endParaRPr lang="en-NZ"/>
          </a:p>
          <a:p>
            <a:r>
              <a:rPr lang="en-NZ" sz="1200" kern="1200">
                <a:solidFill>
                  <a:schemeClr val="tx1"/>
                </a:solidFill>
                <a:effectLst/>
                <a:latin typeface="+mn-lt"/>
                <a:ea typeface="+mn-ea"/>
                <a:cs typeface="+mn-cs"/>
              </a:rPr>
              <a:t>The environment in which reporting standards operate is becoming more complex. Technology, data availability, climate risk and global fragmentation all present challenges. In that context, the role of an independent standard setter becomes more important.</a:t>
            </a:r>
          </a:p>
          <a:p>
            <a:r>
              <a:rPr lang="en-NZ" sz="1200" kern="1200">
                <a:solidFill>
                  <a:schemeClr val="tx1"/>
                </a:solidFill>
                <a:effectLst/>
                <a:latin typeface="+mn-lt"/>
                <a:ea typeface="+mn-ea"/>
                <a:cs typeface="+mn-cs"/>
              </a:rPr>
              <a:t>The XRB exists to provide stability, credibility and confidence through change, ensuring New Zealand’s reporting system continues to support economic resilience, public trust and long‑term prosperity.</a:t>
            </a:r>
          </a:p>
          <a:p>
            <a:endParaRPr lang="en-NZ"/>
          </a:p>
        </p:txBody>
      </p:sp>
      <p:sp>
        <p:nvSpPr>
          <p:cNvPr id="4" name="Slide Number Placeholder 3"/>
          <p:cNvSpPr>
            <a:spLocks noGrp="1"/>
          </p:cNvSpPr>
          <p:nvPr>
            <p:ph type="sldNum" sz="quarter" idx="5"/>
          </p:nvPr>
        </p:nvSpPr>
        <p:spPr/>
        <p:txBody>
          <a:bodyPr/>
          <a:lstStyle/>
          <a:p>
            <a:fld id="{611CC757-B54C-459A-9095-3A3BD5CD73A7}" type="slidenum">
              <a:rPr lang="en-NZ" smtClean="0"/>
              <a:t>8</a:t>
            </a:fld>
            <a:endParaRPr lang="en-NZ"/>
          </a:p>
        </p:txBody>
      </p:sp>
    </p:spTree>
    <p:extLst>
      <p:ext uri="{BB962C8B-B14F-4D97-AF65-F5344CB8AC3E}">
        <p14:creationId xmlns:p14="http://schemas.microsoft.com/office/powerpoint/2010/main" val="1859234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NZ"/>
          </a:p>
        </p:txBody>
      </p:sp>
      <p:sp>
        <p:nvSpPr>
          <p:cNvPr id="4" name="Slide Number Placeholder 3"/>
          <p:cNvSpPr>
            <a:spLocks noGrp="1"/>
          </p:cNvSpPr>
          <p:nvPr>
            <p:ph type="sldNum" sz="quarter" idx="5"/>
          </p:nvPr>
        </p:nvSpPr>
        <p:spPr/>
        <p:txBody>
          <a:bodyPr/>
          <a:lstStyle/>
          <a:p>
            <a:fld id="{611CC757-B54C-459A-9095-3A3BD5CD73A7}" type="slidenum">
              <a:rPr lang="en-NZ" smtClean="0"/>
              <a:t>9</a:t>
            </a:fld>
            <a:endParaRPr lang="en-NZ"/>
          </a:p>
        </p:txBody>
      </p:sp>
    </p:spTree>
    <p:extLst>
      <p:ext uri="{BB962C8B-B14F-4D97-AF65-F5344CB8AC3E}">
        <p14:creationId xmlns:p14="http://schemas.microsoft.com/office/powerpoint/2010/main" val="16104014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Australia: </a:t>
            </a:r>
            <a:r>
              <a:rPr lang="en-NZ" sz="1200" kern="1200">
                <a:solidFill>
                  <a:schemeClr val="tx1"/>
                </a:solidFill>
                <a:effectLst/>
                <a:latin typeface="+mn-lt"/>
                <a:ea typeface="+mn-ea"/>
                <a:cs typeface="+mn-cs"/>
              </a:rPr>
              <a:t>We have a long-standing partnership with Australian standard setters to ensure harmonisation, where it makes sense. </a:t>
            </a:r>
          </a:p>
          <a:p>
            <a:r>
              <a:rPr lang="en-NZ" sz="1200" kern="1200">
                <a:solidFill>
                  <a:schemeClr val="tx1"/>
                </a:solidFill>
                <a:effectLst/>
                <a:latin typeface="+mn-lt"/>
                <a:ea typeface="+mn-ea"/>
                <a:cs typeface="+mn-cs"/>
              </a:rPr>
              <a:t> we also need to remember how important international investment into NZ is, and this means information for these investors are needed</a:t>
            </a:r>
          </a:p>
          <a:p>
            <a:endParaRPr lang="en-NZ"/>
          </a:p>
        </p:txBody>
      </p:sp>
      <p:sp>
        <p:nvSpPr>
          <p:cNvPr id="4" name="Slide Number Placeholder 3"/>
          <p:cNvSpPr>
            <a:spLocks noGrp="1"/>
          </p:cNvSpPr>
          <p:nvPr>
            <p:ph type="sldNum" sz="quarter" idx="5"/>
          </p:nvPr>
        </p:nvSpPr>
        <p:spPr/>
        <p:txBody>
          <a:bodyPr/>
          <a:lstStyle/>
          <a:p>
            <a:fld id="{611CC757-B54C-459A-9095-3A3BD5CD73A7}" type="slidenum">
              <a:rPr lang="en-NZ" smtClean="0"/>
              <a:t>12</a:t>
            </a:fld>
            <a:endParaRPr lang="en-NZ"/>
          </a:p>
        </p:txBody>
      </p:sp>
    </p:spTree>
    <p:extLst>
      <p:ext uri="{BB962C8B-B14F-4D97-AF65-F5344CB8AC3E}">
        <p14:creationId xmlns:p14="http://schemas.microsoft.com/office/powerpoint/2010/main" val="19065051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Throughout this webinar we will be referring to our website. </a:t>
            </a:r>
          </a:p>
        </p:txBody>
      </p:sp>
      <p:sp>
        <p:nvSpPr>
          <p:cNvPr id="4" name="Slide Number Placeholder 3"/>
          <p:cNvSpPr>
            <a:spLocks noGrp="1"/>
          </p:cNvSpPr>
          <p:nvPr>
            <p:ph type="sldNum" sz="quarter" idx="5"/>
          </p:nvPr>
        </p:nvSpPr>
        <p:spPr/>
        <p:txBody>
          <a:bodyPr/>
          <a:lstStyle/>
          <a:p>
            <a:fld id="{611CC757-B54C-459A-9095-3A3BD5CD73A7}" type="slidenum">
              <a:rPr lang="en-NZ" smtClean="0"/>
              <a:t>13</a:t>
            </a:fld>
            <a:endParaRPr lang="en-NZ"/>
          </a:p>
        </p:txBody>
      </p:sp>
    </p:spTree>
    <p:extLst>
      <p:ext uri="{BB962C8B-B14F-4D97-AF65-F5344CB8AC3E}">
        <p14:creationId xmlns:p14="http://schemas.microsoft.com/office/powerpoint/2010/main" val="7645583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Thanks Michelle</a:t>
            </a:r>
          </a:p>
          <a:p>
            <a:r>
              <a:rPr lang="en-NZ"/>
              <a:t>We're now moving into the sectors part of the session.</a:t>
            </a:r>
          </a:p>
          <a:p>
            <a:r>
              <a:rPr lang="en-NZ"/>
              <a:t>Please note, a detailed analysis papers, a video and a survey are all on our website if you want more information on this topic.</a:t>
            </a:r>
          </a:p>
          <a:p>
            <a:r>
              <a:rPr lang="en-NZ"/>
              <a:t>15s</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Based on the puzzle pieces we are now discussing piece 6 which covers our consideration of the different sectors. </a:t>
            </a:r>
          </a:p>
          <a:p>
            <a:r>
              <a:rPr lang="en-NZ"/>
              <a:t>10s</a:t>
            </a:r>
          </a:p>
        </p:txBody>
      </p:sp>
      <p:sp>
        <p:nvSpPr>
          <p:cNvPr id="4" name="Slide Number Placeholder 3"/>
          <p:cNvSpPr>
            <a:spLocks noGrp="1"/>
          </p:cNvSpPr>
          <p:nvPr>
            <p:ph type="sldNum" sz="quarter" idx="5"/>
          </p:nvPr>
        </p:nvSpPr>
        <p:spPr/>
        <p:txBody>
          <a:bodyPr/>
          <a:lstStyle/>
          <a:p>
            <a:fld id="{611CC757-B54C-459A-9095-3A3BD5CD73A7}" type="slidenum">
              <a:rPr lang="en-NZ" smtClean="0"/>
              <a:t>18</a:t>
            </a:fld>
            <a:endParaRPr lang="en-NZ"/>
          </a:p>
        </p:txBody>
      </p:sp>
    </p:spTree>
    <p:extLst>
      <p:ext uri="{BB962C8B-B14F-4D97-AF65-F5344CB8AC3E}">
        <p14:creationId xmlns:p14="http://schemas.microsoft.com/office/powerpoint/2010/main" val="27182732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I’ll start off with some history, because it explains why the framework looks the way it does.</a:t>
            </a:r>
          </a:p>
          <a:p>
            <a:r>
              <a:rPr lang="en-NZ"/>
              <a:t>Mid-2000s New Zealand adopted IFRS and applied one set of standards for all entities, which was designed for commercial, profit-making companies.</a:t>
            </a:r>
          </a:p>
          <a:p>
            <a:r>
              <a:rPr lang="en-NZ"/>
              <a:t>In 2009 an Auditor-General's discussion paper flagged that IFRS wasn't well suited to public benefit entities (referred to as PBEs going forward). It contained no guidance or requirements for PBE transactions such as non-exchange transactions, tax revenue, grants, donations and so on. These transactions may be at the heart of accounting for some public benefit entities. </a:t>
            </a:r>
          </a:p>
          <a:p>
            <a:r>
              <a:rPr lang="en-NZ"/>
              <a:t>This was followed by extensive consultation and deliberations between 2009-2012. </a:t>
            </a:r>
          </a:p>
          <a:p>
            <a:endParaRPr lang="en-NZ"/>
          </a:p>
          <a:p>
            <a:r>
              <a:rPr lang="en-NZ"/>
              <a:t>In 2012, after the updated ASF was approved by the minister, we moved to the current model which includes two sectors, multiple tiers and frameworks across the different tiers. .</a:t>
            </a:r>
          </a:p>
          <a:p>
            <a:r>
              <a:rPr lang="en-NZ"/>
              <a:t>It should be noted that the sector split was a deliberate response to a real problem with different users having different information needs.</a:t>
            </a:r>
          </a:p>
          <a:p>
            <a:endParaRPr lang="en-NZ"/>
          </a:p>
          <a:p>
            <a:r>
              <a:rPr lang="en-NZ"/>
              <a:t>As noted earlier, it is worth restating: the XRB does not determine who has to report. The who is determined by legislation.</a:t>
            </a:r>
          </a:p>
          <a:p>
            <a:r>
              <a:rPr lang="en-NZ"/>
              <a:t>Those obligations sit across a number of legislative instruments as noted on the slide.</a:t>
            </a:r>
          </a:p>
          <a:p>
            <a:r>
              <a:rPr lang="en-NZ"/>
              <a:t>These primary legislative instruments distinguish entities between the different sectors. So the sector boundaries we work with are not purely an XRB construct - they sit in legislative and policy design choices about who reports and why, and our framework has to sit sensibly alongside them.</a:t>
            </a:r>
          </a:p>
          <a:p>
            <a:r>
              <a:rPr lang="en-NZ"/>
              <a:t>So any sector model we land on still has to work with the reporting obligations already imposed by primary legislation.</a:t>
            </a:r>
          </a:p>
          <a:p>
            <a:endParaRPr lang="en-NZ"/>
          </a:p>
          <a:p>
            <a:r>
              <a:rPr lang="en-NZ"/>
              <a:t>2m10s</a:t>
            </a:r>
          </a:p>
        </p:txBody>
      </p:sp>
      <p:sp>
        <p:nvSpPr>
          <p:cNvPr id="4" name="Slide Number Placeholder 3"/>
          <p:cNvSpPr>
            <a:spLocks noGrp="1"/>
          </p:cNvSpPr>
          <p:nvPr>
            <p:ph type="sldNum" sz="quarter" idx="5"/>
          </p:nvPr>
        </p:nvSpPr>
        <p:spPr/>
        <p:txBody>
          <a:bodyPr/>
          <a:lstStyle/>
          <a:p>
            <a:fld id="{611CC757-B54C-459A-9095-3A3BD5CD73A7}" type="slidenum">
              <a:rPr lang="en-NZ" smtClean="0"/>
              <a:t>19</a:t>
            </a:fld>
            <a:endParaRPr lang="en-NZ"/>
          </a:p>
        </p:txBody>
      </p:sp>
    </p:spTree>
    <p:extLst>
      <p:ext uri="{BB962C8B-B14F-4D97-AF65-F5344CB8AC3E}">
        <p14:creationId xmlns:p14="http://schemas.microsoft.com/office/powerpoint/2010/main" val="9693387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This slide explains the sector structure and requirements we have today - I'll walk through the three panels.</a:t>
            </a:r>
          </a:p>
          <a:p>
            <a:r>
              <a:rPr lang="en-NZ"/>
              <a:t>Firstly, the definitions of the two sectors. A PBE is an entity whose primary objective is community or social benefit, with equity provided to support that objective rather than for a financial return. A for-profit entity is anything that isn't a PBE - it's a residual definition.</a:t>
            </a:r>
          </a:p>
          <a:p>
            <a:endParaRPr lang="en-NZ"/>
          </a:p>
          <a:p>
            <a:r>
              <a:rPr lang="en-NZ"/>
              <a:t>Secondly: how you consider the sector - Classification follows the entity's primary objective and therefore focuses on substance over form. It's assessed at the reporting entity level, which can differ from the group. XRB A1 contains indicators that drive the classification which include stated objectives, the nature and beneficiaries of the benefits, equity interest, use of assets and funding.</a:t>
            </a:r>
          </a:p>
          <a:p>
            <a:endParaRPr lang="en-NZ"/>
          </a:p>
          <a:p>
            <a:r>
              <a:rPr lang="en-NZ"/>
              <a:t>Lastly and very importantly – there may be judgement in this classification. Where objectives are unclear or mixed, or indicators conflict, they're weighed collectively against the overall substance and purpose. </a:t>
            </a:r>
          </a:p>
          <a:p>
            <a:r>
              <a:rPr lang="en-NZ"/>
              <a:t>Also to note, classification isn't permanent: if objectives change you reconsider your sector and then reassess the tier you fall under and apply the new framework, including first-time adoption requirements.</a:t>
            </a:r>
          </a:p>
          <a:p>
            <a:r>
              <a:rPr lang="en-NZ"/>
              <a:t>1m30</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Now that we covered the different sectors and before we look at the sector options, it is worth grounding ourselves in the environment the framework has to operate in.</a:t>
            </a:r>
          </a:p>
          <a:p>
            <a:r>
              <a:rPr lang="en-NZ"/>
              <a:t>This slide does contain quite a bit of info, and I won’t go through all of it and rather only touch on the important points. </a:t>
            </a:r>
          </a:p>
          <a:p>
            <a:endParaRPr lang="en-NZ"/>
          </a:p>
          <a:p>
            <a:r>
              <a:rPr lang="en-NZ"/>
              <a:t>It provides context for why sector design isn't just technical.</a:t>
            </a:r>
          </a:p>
          <a:p>
            <a:endParaRPr lang="en-NZ"/>
          </a:p>
          <a:p>
            <a:r>
              <a:rPr lang="en-NZ"/>
              <a:t>New Zealand is a net borrower and for the year ended December 2025 it had net international investment liabilities of $197bn, and a current account deficit of $16.3bn.</a:t>
            </a:r>
          </a:p>
          <a:p>
            <a:r>
              <a:rPr lang="en-NZ"/>
              <a:t>That means our cost of and access to capital is tied to investor confidence, and rating agency commentary matters.</a:t>
            </a:r>
          </a:p>
          <a:p>
            <a:r>
              <a:rPr lang="en-NZ"/>
              <a:t>Financial reporting sits in that economic infrastructure, therefore high-quality, comparable reporting supports investor confidence and efficient government borrowing.</a:t>
            </a:r>
          </a:p>
          <a:p>
            <a:r>
              <a:rPr lang="en-NZ"/>
              <a:t>1m</a:t>
            </a:r>
          </a:p>
        </p:txBody>
      </p:sp>
      <p:sp>
        <p:nvSpPr>
          <p:cNvPr id="4" name="Slide Number Placeholder 3"/>
          <p:cNvSpPr>
            <a:spLocks noGrp="1"/>
          </p:cNvSpPr>
          <p:nvPr>
            <p:ph type="sldNum" sz="quarter" idx="5"/>
          </p:nvPr>
        </p:nvSpPr>
        <p:spPr/>
        <p:txBody>
          <a:bodyPr/>
          <a:lstStyle/>
          <a:p>
            <a:fld id="{611CC757-B54C-459A-9095-3A3BD5CD73A7}" type="slidenum">
              <a:rPr lang="en-NZ" smtClean="0"/>
              <a:t>21</a:t>
            </a:fld>
            <a:endParaRPr lang="en-NZ"/>
          </a:p>
        </p:txBody>
      </p:sp>
    </p:spTree>
    <p:extLst>
      <p:ext uri="{BB962C8B-B14F-4D97-AF65-F5344CB8AC3E}">
        <p14:creationId xmlns:p14="http://schemas.microsoft.com/office/powerpoint/2010/main" val="4602985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In that context, reliance on international capital is system-wide, but it isn't even across sectors.</a:t>
            </a:r>
          </a:p>
          <a:p>
            <a:r>
              <a:rPr lang="en-NZ"/>
              <a:t>It is most pronounced for publicly accountable for-profit entities, which engage directly with global markets, and the public sector through sovereign borrowing.</a:t>
            </a:r>
          </a:p>
          <a:p>
            <a:r>
              <a:rPr lang="en-NZ"/>
              <a:t>The NFP or for-purpose sector is largely domestically funded and therefore not as reliant on international capital.</a:t>
            </a:r>
          </a:p>
          <a:p>
            <a:r>
              <a:rPr lang="en-NZ"/>
              <a:t>The question this raises - does the current sector framework reflect those different user needs well enough?</a:t>
            </a:r>
          </a:p>
          <a:p>
            <a:r>
              <a:rPr lang="en-NZ"/>
              <a:t>45s</a:t>
            </a:r>
          </a:p>
        </p:txBody>
      </p:sp>
      <p:sp>
        <p:nvSpPr>
          <p:cNvPr id="4" name="Slide Number Placeholder 3"/>
          <p:cNvSpPr>
            <a:spLocks noGrp="1"/>
          </p:cNvSpPr>
          <p:nvPr>
            <p:ph type="sldNum" sz="quarter" idx="5"/>
          </p:nvPr>
        </p:nvSpPr>
        <p:spPr/>
        <p:txBody>
          <a:bodyPr/>
          <a:lstStyle/>
          <a:p>
            <a:fld id="{611CC757-B54C-459A-9095-3A3BD5CD73A7}" type="slidenum">
              <a:rPr lang="en-NZ" smtClean="0"/>
              <a:t>22</a:t>
            </a:fld>
            <a:endParaRPr lang="en-NZ"/>
          </a:p>
        </p:txBody>
      </p:sp>
    </p:spTree>
    <p:extLst>
      <p:ext uri="{BB962C8B-B14F-4D97-AF65-F5344CB8AC3E}">
        <p14:creationId xmlns:p14="http://schemas.microsoft.com/office/powerpoint/2010/main" val="25981039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Now, moving onto the challenges in the current sector model.</a:t>
            </a:r>
          </a:p>
          <a:p>
            <a:r>
              <a:rPr lang="en-NZ"/>
              <a:t>These challenges come from stakeholder feedback, staff experience and observed pressures.</a:t>
            </a:r>
          </a:p>
          <a:p>
            <a:r>
              <a:rPr lang="en-NZ"/>
              <a:t>Please note, the ASF review may not be able to solve all these challenges but it helps us consider how and if ASF changes can make a difference. </a:t>
            </a:r>
          </a:p>
          <a:p>
            <a:r>
              <a:rPr lang="en-NZ"/>
              <a:t>Now, lets go through the identified challenges. </a:t>
            </a:r>
          </a:p>
          <a:p>
            <a:r>
              <a:rPr lang="en-NZ"/>
              <a:t>Firstly - structural complexity of the ASF – this relates to the sector, tier and standards that intersect, resulting in there being no single clean pathway to consider which framework should be applied</a:t>
            </a:r>
          </a:p>
          <a:p>
            <a:r>
              <a:rPr lang="en-NZ"/>
              <a:t>Secondly, classification difficulties which refers to the sector classification judgement point from the earlier slide.</a:t>
            </a:r>
          </a:p>
          <a:p>
            <a:r>
              <a:rPr lang="en-NZ"/>
              <a:t>Then we have mixed groups where entities in one group falls into different sectors, so multiple frameworks are applied by the different entities that need to be consolidated into one set of financial statements. </a:t>
            </a:r>
          </a:p>
          <a:p>
            <a:r>
              <a:rPr lang="en-NZ"/>
              <a:t>Fourth, we have consequences of misalignment which results in similar entities classified differently. This ultimately gives rise to weakened comparability across those similar entities. </a:t>
            </a:r>
          </a:p>
          <a:p>
            <a:r>
              <a:rPr lang="en-NZ"/>
              <a:t>And lastly we have pace of change with the environment moving faster than preparers and the wider ecosystem can comfortably absorb – and may raise questions around the appropriateness of the sector split. </a:t>
            </a:r>
          </a:p>
          <a:p>
            <a:r>
              <a:rPr lang="en-NZ"/>
              <a:t>This leads us to a polling question – </a:t>
            </a:r>
          </a:p>
          <a:p>
            <a:r>
              <a:rPr lang="en-NZ"/>
              <a:t>1m 30 s</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In your view, what are the biggest practical challenges with the current sector model – you can select up to two. </a:t>
            </a:r>
          </a:p>
          <a:p>
            <a:r>
              <a:rPr lang="en-NZ"/>
              <a:t>Again, please use the QR code on the screen or go to Menti.com and use the code displayed. </a:t>
            </a:r>
          </a:p>
          <a:p>
            <a:r>
              <a:rPr lang="en-NZ"/>
              <a:t>I’ll allow a bit of time to consider and respond to the question. </a:t>
            </a:r>
          </a:p>
          <a:p>
            <a:endParaRPr lang="en-NZ"/>
          </a:p>
          <a:p>
            <a:r>
              <a:rPr lang="en-NZ"/>
              <a:t>Display the feedback and note some of it if needed.</a:t>
            </a:r>
          </a:p>
          <a:p>
            <a:endParaRPr lang="en-NZ"/>
          </a:p>
          <a:p>
            <a:r>
              <a:rPr lang="en-NZ"/>
              <a:t>Thanks for that feedback, it is very useful.</a:t>
            </a:r>
          </a:p>
          <a:p>
            <a:r>
              <a:rPr lang="en-NZ"/>
              <a:t>2m</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E1B86-4C3E-DF2E-0D28-AD7CFD47C1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265B2D-14CE-4E84-D07D-64361E5E92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A789D9-D98D-B25F-56AA-03E445C92883}"/>
              </a:ext>
            </a:extLst>
          </p:cNvPr>
          <p:cNvSpPr>
            <a:spLocks noGrp="1"/>
          </p:cNvSpPr>
          <p:nvPr>
            <p:ph type="body" idx="1"/>
          </p:nvPr>
        </p:nvSpPr>
        <p:spPr/>
        <p:txBody>
          <a:bodyPr/>
          <a:lstStyle/>
          <a:p>
            <a:r>
              <a:rPr lang="en-NZ"/>
              <a:t>In your view, what are the biggest practical challenges with the current sector model – you can select up to two. </a:t>
            </a:r>
          </a:p>
          <a:p>
            <a:r>
              <a:rPr lang="en-NZ"/>
              <a:t>Again, please use the QR code on the screen or go to Menti.com and use the code displayed. </a:t>
            </a:r>
          </a:p>
          <a:p>
            <a:r>
              <a:rPr lang="en-NZ"/>
              <a:t>I’ll allow a bit of time to consider and respond to the question. </a:t>
            </a:r>
          </a:p>
          <a:p>
            <a:endParaRPr lang="en-NZ"/>
          </a:p>
          <a:p>
            <a:r>
              <a:rPr lang="en-NZ"/>
              <a:t>Display the feedback and note some of it if needed.</a:t>
            </a:r>
          </a:p>
          <a:p>
            <a:endParaRPr lang="en-NZ"/>
          </a:p>
          <a:p>
            <a:r>
              <a:rPr lang="en-NZ"/>
              <a:t>Thanks for that feedback, it is very useful.</a:t>
            </a:r>
          </a:p>
          <a:p>
            <a:r>
              <a:rPr lang="en-NZ"/>
              <a:t>2m</a:t>
            </a:r>
          </a:p>
        </p:txBody>
      </p:sp>
      <p:sp>
        <p:nvSpPr>
          <p:cNvPr id="4" name="Slide Number Placeholder 3">
            <a:extLst>
              <a:ext uri="{FF2B5EF4-FFF2-40B4-BE49-F238E27FC236}">
                <a16:creationId xmlns:a16="http://schemas.microsoft.com/office/drawing/2014/main" id="{3049F92F-9E70-2A6F-09BA-DE3907BD9BB1}"/>
              </a:ext>
            </a:extLst>
          </p:cNvPr>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34393819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Now, moving onto the four sector models we identified and assessed as feasible for New Zealand.</a:t>
            </a:r>
          </a:p>
          <a:p>
            <a:r>
              <a:rPr lang="en-NZ"/>
              <a:t>Firstly we have two sectors which keep the current for-profit and PBE split.</a:t>
            </a:r>
          </a:p>
          <a:p>
            <a:r>
              <a:rPr lang="en-NZ"/>
              <a:t>Option 2 – a sector-neutral model which involves a single common framework across all sectors.</a:t>
            </a:r>
          </a:p>
          <a:p>
            <a:r>
              <a:rPr lang="en-NZ"/>
              <a:t>Option 3 - three sectors: separate the for-profit, public sector and NFP or for-purpose entities.</a:t>
            </a:r>
          </a:p>
          <a:p>
            <a:r>
              <a:rPr lang="en-NZ"/>
              <a:t>Lastly, option 4 – a segmentation approach which group entities by nature, function or mandate. For example, separate requirements may apply to central and local government, schools, health, construction, </a:t>
            </a:r>
            <a:r>
              <a:rPr lang="en-NZ" err="1"/>
              <a:t>Maori</a:t>
            </a:r>
            <a:r>
              <a:rPr lang="en-NZ"/>
              <a:t> entities and so on.</a:t>
            </a:r>
          </a:p>
          <a:p>
            <a:r>
              <a:rPr lang="en-NZ"/>
              <a:t>Please note inclusion as an option doesn't imply a preference. No decisions have been made.</a:t>
            </a:r>
          </a:p>
          <a:p>
            <a:r>
              <a:rPr lang="en-NZ" b="1"/>
              <a:t>1m</a:t>
            </a:r>
          </a:p>
          <a:p>
            <a:r>
              <a:rPr lang="en-NZ" b="1"/>
              <a:t>Main drivers behind each option</a:t>
            </a:r>
          </a:p>
          <a:p>
            <a:r>
              <a:rPr lang="en-NZ"/>
              <a:t>Option 1 (two sectors) is driven by stability and continuity. The framework is understood, the standards are bedded in, and PBE reporting stays fit for purpose. The trade-off is that it locks in the complexity we have just described - the boundary judgements, the mixed groups and the classification difficulties do not go away.</a:t>
            </a:r>
          </a:p>
          <a:p>
            <a:r>
              <a:rPr lang="en-NZ"/>
              <a:t>Option 2 (sector-neutral) is driven by simplicity and comparability - one framework, one skill set, easier movement of preparers and auditors across the system. The counterweight is relevance: IFRS alone does not deal with tax revenue, grants, donations or concessionary arrangements, so we would have to build and maintain those adaptations domestically, and transition would be significant.</a:t>
            </a:r>
          </a:p>
          <a:p>
            <a:r>
              <a:rPr lang="en-NZ"/>
              <a:t>Option 3 (three sectors) is driven by conceptual alignment. Public sector entities and for-purpose entities have genuinely different users, funding models and accountability relationships, and splitting them lets the standards speak to each. The cost is another boundary to police, more classification judgement, and a risk of fragmenting the system across three standard-setting workstreams.</a:t>
            </a:r>
          </a:p>
          <a:p>
            <a:r>
              <a:rPr lang="en-NZ"/>
              <a:t>Option 4 (segmentation) is driven by targeting - reporting requirements tailored to the nature, function or mandate of a group of entities, which is closest to how users actually think about schools, councils or health entities. But it is the most complex to maintain, it is the least internationally anchored, and it risks a proliferation of bespoke requirements over time.</a:t>
            </a:r>
          </a:p>
          <a:p>
            <a:r>
              <a:rPr lang="en-NZ"/>
              <a:t>Common thread: every option trades disruption against relevance. There is no option that avoids change - the question is where the effort sits and who carries it.</a:t>
            </a:r>
          </a:p>
          <a:p>
            <a:r>
              <a:rPr lang="en-NZ"/>
              <a:t>2m</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Before we get into the options analysis I want to explain something that often gets missed in the sector-neutral consideration which is depicted on this slide. </a:t>
            </a:r>
          </a:p>
          <a:p>
            <a:endParaRPr lang="en-NZ"/>
          </a:p>
          <a:p>
            <a:r>
              <a:rPr lang="en-NZ"/>
              <a:t>Many IPSAS standards start with an IFRS standard. The IPSASB then applies a public sector lens to fill the gaps, and carries out research and makes adaptation through a due process and international consultation.</a:t>
            </a:r>
          </a:p>
          <a:p>
            <a:r>
              <a:rPr lang="en-NZ"/>
              <a:t>The New Zealand XRB then considers whether the IPSAS requirements are fit for purpose in New Zealand and through further consultation if considered </a:t>
            </a:r>
            <a:r>
              <a:rPr lang="en-NZ" err="1"/>
              <a:t>necessarry</a:t>
            </a:r>
            <a:r>
              <a:rPr lang="en-NZ"/>
              <a:t> makes changes for domestic PBE Standards. </a:t>
            </a:r>
          </a:p>
          <a:p>
            <a:endParaRPr lang="en-NZ"/>
          </a:p>
          <a:p>
            <a:r>
              <a:rPr lang="en-NZ"/>
              <a:t>So if a sector-neutral approach was adopted through applying </a:t>
            </a:r>
            <a:r>
              <a:rPr lang="en-NZ" err="1"/>
              <a:t>IfRS</a:t>
            </a:r>
            <a:r>
              <a:rPr lang="en-NZ"/>
              <a:t> to all entities in NZ, the changes to requirements, to make the standards fit-for-purpose for public benefit entities, isn’t removed, those changes would still need to be made however, the cost and effort to consider and consults on these public benefit entity changes will occur in New Zealand.</a:t>
            </a:r>
          </a:p>
          <a:p>
            <a:r>
              <a:rPr lang="en-NZ"/>
              <a:t>1m</a:t>
            </a:r>
          </a:p>
        </p:txBody>
      </p:sp>
      <p:sp>
        <p:nvSpPr>
          <p:cNvPr id="4" name="Slide Number Placeholder 3"/>
          <p:cNvSpPr>
            <a:spLocks noGrp="1"/>
          </p:cNvSpPr>
          <p:nvPr>
            <p:ph type="sldNum" sz="quarter" idx="5"/>
          </p:nvPr>
        </p:nvSpPr>
        <p:spPr/>
        <p:txBody>
          <a:bodyPr/>
          <a:lstStyle/>
          <a:p>
            <a:fld id="{611CC757-B54C-459A-9095-3A3BD5CD73A7}" type="slidenum">
              <a:rPr lang="en-NZ" smtClean="0"/>
              <a:t>27</a:t>
            </a:fld>
            <a:endParaRPr lang="en-NZ"/>
          </a:p>
        </p:txBody>
      </p:sp>
    </p:spTree>
    <p:extLst>
      <p:ext uri="{BB962C8B-B14F-4D97-AF65-F5344CB8AC3E}">
        <p14:creationId xmlns:p14="http://schemas.microsoft.com/office/powerpoint/2010/main" val="35297856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DAF9C-A294-9915-8057-972ABE7203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2340BD-02DE-DDD2-9738-23B077A419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136C9F-B99D-7826-412E-24E59C07EBA3}"/>
              </a:ext>
            </a:extLst>
          </p:cNvPr>
          <p:cNvSpPr>
            <a:spLocks noGrp="1"/>
          </p:cNvSpPr>
          <p:nvPr>
            <p:ph type="body" idx="1"/>
          </p:nvPr>
        </p:nvSpPr>
        <p:spPr/>
        <p:txBody>
          <a:bodyPr/>
          <a:lstStyle/>
          <a:p>
            <a:r>
              <a:rPr lang="en-NZ"/>
              <a:t>To put this into context, this slides reflects to what extend IPSAS standards mostly align with IFRS but specifically noting that the differences that remain are deliberate and sector-specific.</a:t>
            </a:r>
          </a:p>
          <a:p>
            <a:r>
              <a:rPr lang="en-NZ"/>
              <a:t>As you can see, 7 standards are very closely aligned, 22 are partially aligned with the differences providing context to public sector transactions and for 9 IPSAS standards there isn’t an equivalent IFRS and therefore these fill a gap in PBE reporting requirements. </a:t>
            </a:r>
          </a:p>
          <a:p>
            <a:r>
              <a:rPr lang="en-NZ"/>
              <a:t>45s</a:t>
            </a:r>
          </a:p>
        </p:txBody>
      </p:sp>
      <p:sp>
        <p:nvSpPr>
          <p:cNvPr id="4" name="Slide Number Placeholder 3">
            <a:extLst>
              <a:ext uri="{FF2B5EF4-FFF2-40B4-BE49-F238E27FC236}">
                <a16:creationId xmlns:a16="http://schemas.microsoft.com/office/drawing/2014/main" id="{727BD543-AAC2-41AB-B3B8-38654207942B}"/>
              </a:ext>
            </a:extLst>
          </p:cNvPr>
          <p:cNvSpPr>
            <a:spLocks noGrp="1"/>
          </p:cNvSpPr>
          <p:nvPr>
            <p:ph type="sldNum" sz="quarter" idx="5"/>
          </p:nvPr>
        </p:nvSpPr>
        <p:spPr/>
        <p:txBody>
          <a:bodyPr/>
          <a:lstStyle/>
          <a:p>
            <a:fld id="{611CC757-B54C-459A-9095-3A3BD5CD73A7}" type="slidenum">
              <a:rPr lang="en-NZ" smtClean="0"/>
              <a:t>28</a:t>
            </a:fld>
            <a:endParaRPr lang="en-NZ"/>
          </a:p>
        </p:txBody>
      </p:sp>
    </p:spTree>
    <p:extLst>
      <p:ext uri="{BB962C8B-B14F-4D97-AF65-F5344CB8AC3E}">
        <p14:creationId xmlns:p14="http://schemas.microsoft.com/office/powerpoint/2010/main" val="15306676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BC1710-1E07-8C56-4A3F-A7C098D5C6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2FA7CC-C09F-4F9E-E8AE-8047AD6C5743}"/>
              </a:ext>
            </a:extLst>
          </p:cNvPr>
          <p:cNvSpPr>
            <a:spLocks noGrp="1" noRot="1" noChangeAspect="1"/>
          </p:cNvSpPr>
          <p:nvPr>
            <p:ph type="sldImg"/>
          </p:nvPr>
        </p:nvSpPr>
        <p:spPr/>
        <p:txBody>
          <a:bodyPr/>
          <a:lstStyle/>
          <a:p>
            <a:endParaRPr lang="en-NZ"/>
          </a:p>
        </p:txBody>
      </p:sp>
      <p:sp>
        <p:nvSpPr>
          <p:cNvPr id="3" name="Notes Placeholder 2">
            <a:extLst>
              <a:ext uri="{FF2B5EF4-FFF2-40B4-BE49-F238E27FC236}">
                <a16:creationId xmlns:a16="http://schemas.microsoft.com/office/drawing/2014/main" id="{37F4916B-7584-C30A-9672-2AEA81232ADD}"/>
              </a:ext>
            </a:extLst>
          </p:cNvPr>
          <p:cNvSpPr>
            <a:spLocks noGrp="1"/>
          </p:cNvSpPr>
          <p:nvPr>
            <p:ph type="body" idx="1"/>
          </p:nvPr>
        </p:nvSpPr>
        <p:spPr/>
        <p:txBody>
          <a:bodyPr/>
          <a:lstStyle/>
          <a:p>
            <a:r>
              <a:rPr lang="en-NZ"/>
              <a:t>This brings us to what a move to sector neutrality would actually mean.</a:t>
            </a:r>
          </a:p>
          <a:p>
            <a:r>
              <a:rPr lang="en-NZ"/>
              <a:t>As was evident from the previous slide, alignment between IPSAS and IFRS is strong in the core areas, and the differences that exist are deliberate, for example IPSAS covers non-exchange transactions, tax revenue, grants and concessionary arrangements.</a:t>
            </a:r>
          </a:p>
          <a:p>
            <a:r>
              <a:rPr lang="en-NZ"/>
              <a:t>So IFRS alone would leave gaps under a sector neutral model, and the XRB would need to consult locally to build and maintain domestic adaptations for PBE transactions.</a:t>
            </a:r>
          </a:p>
          <a:p>
            <a:endParaRPr lang="en-NZ"/>
          </a:p>
          <a:p>
            <a:r>
              <a:rPr lang="en-NZ"/>
              <a:t>The real question is where the PBE adaptation effort sits - inside an internationally tested framework, or built and maintained locally.</a:t>
            </a:r>
          </a:p>
          <a:p>
            <a:endParaRPr lang="en-NZ"/>
          </a:p>
          <a:p>
            <a:r>
              <a:rPr lang="en-NZ"/>
              <a:t>1m</a:t>
            </a:r>
          </a:p>
        </p:txBody>
      </p:sp>
      <p:sp>
        <p:nvSpPr>
          <p:cNvPr id="4" name="Slide Number Placeholder 3">
            <a:extLst>
              <a:ext uri="{FF2B5EF4-FFF2-40B4-BE49-F238E27FC236}">
                <a16:creationId xmlns:a16="http://schemas.microsoft.com/office/drawing/2014/main" id="{43942A69-9487-EAED-B985-33F5D99B9003}"/>
              </a:ext>
            </a:extLst>
          </p:cNvPr>
          <p:cNvSpPr>
            <a:spLocks noGrp="1"/>
          </p:cNvSpPr>
          <p:nvPr>
            <p:ph type="sldNum" sz="quarter" idx="5"/>
          </p:nvPr>
        </p:nvSpPr>
        <p:spPr/>
        <p:txBody>
          <a:bodyPr/>
          <a:lstStyle/>
          <a:p>
            <a:fld id="{611CC757-B54C-459A-9095-3A3BD5CD73A7}" type="slidenum">
              <a:rPr lang="en-NZ" smtClean="0"/>
              <a:t>29</a:t>
            </a:fld>
            <a:endParaRPr lang="en-NZ"/>
          </a:p>
        </p:txBody>
      </p:sp>
    </p:spTree>
    <p:extLst>
      <p:ext uri="{BB962C8B-B14F-4D97-AF65-F5344CB8AC3E}">
        <p14:creationId xmlns:p14="http://schemas.microsoft.com/office/powerpoint/2010/main" val="101916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This now brings us to the options analysis of the 4 options</a:t>
            </a:r>
          </a:p>
          <a:p>
            <a:r>
              <a:rPr lang="en-NZ"/>
              <a:t>As noted previously, these are options for the discussion paper, and no decisions have been made, our analysis will keep evolving as we work through the interdependencies.</a:t>
            </a:r>
          </a:p>
          <a:p>
            <a:r>
              <a:rPr lang="en-NZ"/>
              <a:t>We have a red/amber/green analysis of these options, with red indicating significant trade offs and not fit-for-purpose, </a:t>
            </a:r>
            <a:r>
              <a:rPr lang="en-NZ" err="1"/>
              <a:t>ambere</a:t>
            </a:r>
            <a:r>
              <a:rPr lang="en-NZ"/>
              <a:t> being a mixed fit with some trade offs  and green indicating a strong fit. </a:t>
            </a:r>
          </a:p>
          <a:p>
            <a:r>
              <a:rPr lang="en-NZ"/>
              <a:t>We considered pros, cons and trade offs of the different options. The detailed sectors analysis, which is available on our website, sets this out in more detail.  </a:t>
            </a:r>
          </a:p>
          <a:p>
            <a:endParaRPr lang="en-NZ"/>
          </a:p>
          <a:p>
            <a:r>
              <a:rPr lang="en-NZ"/>
              <a:t>But as a summary, we are recommending to include options 1-3 in the discussion paper as viable option but not recommending option 4, I’ll now explain our reasoning – </a:t>
            </a:r>
          </a:p>
          <a:p>
            <a:endParaRPr lang="en-NZ"/>
          </a:p>
          <a:p>
            <a:r>
              <a:rPr lang="en-NZ"/>
              <a:t>For Option 1 - two sectors. This option is well rated on the basis that it is the lowest disruption path but it rates down because it entrenches the existing complexity and limits system-wide efficiencies.</a:t>
            </a:r>
          </a:p>
          <a:p>
            <a:endParaRPr lang="en-NZ"/>
          </a:p>
          <a:p>
            <a:r>
              <a:rPr lang="en-NZ"/>
              <a:t>Option 2 - sector-neutrality. Rates well on framework simplicity, comparability across entities and system-wide capability. But it rates down on relevance for PBE and will have significant transition costs and complexity. </a:t>
            </a:r>
          </a:p>
          <a:p>
            <a:endParaRPr lang="en-NZ"/>
          </a:p>
          <a:p>
            <a:r>
              <a:rPr lang="en-NZ"/>
              <a:t>For the three sector model. It rates well on conceptual alignment: it recognises that the for-profit, public sector and for-purpose entities differ in funding, users and accountability. It rates down because each additional sector is another boundary, another classification test, and another set of requirements to maintain - increasing structural complexity and fragmentation risk.</a:t>
            </a:r>
          </a:p>
          <a:p>
            <a:endParaRPr lang="en-NZ"/>
          </a:p>
          <a:p>
            <a:r>
              <a:rPr lang="en-NZ"/>
              <a:t>Lastly, Option 4 – the segmentation approach. Rates well on targeted requirements to reflect what the entities in the segment actually does. But it rates down hardest on maintainability and international anchoring - bespoke segments are costly to keep current and pull us away from internationally tested frameworks.</a:t>
            </a:r>
          </a:p>
          <a:p>
            <a:r>
              <a:rPr lang="en-NZ"/>
              <a:t>Which ties to our consideration previously mentioned about New Zealand’s reliance on international capital which highlighted that comparability and international alignment carry real weight, particularly for publicly accountable for-profit entities and for sovereign financing. </a:t>
            </a:r>
          </a:p>
          <a:p>
            <a:r>
              <a:rPr lang="en-NZ"/>
              <a:t>This resulted in option 4 not being recommended. </a:t>
            </a:r>
          </a:p>
          <a:p>
            <a:r>
              <a:rPr lang="en-NZ"/>
              <a:t>2m30s</a:t>
            </a:r>
          </a:p>
        </p:txBody>
      </p:sp>
      <p:sp>
        <p:nvSpPr>
          <p:cNvPr id="4" name="Slide Number Placeholder 3"/>
          <p:cNvSpPr>
            <a:spLocks noGrp="1"/>
          </p:cNvSpPr>
          <p:nvPr>
            <p:ph type="sldNum" sz="quarter" idx="5"/>
          </p:nvPr>
        </p:nvSpPr>
        <p:spPr/>
        <p:txBody>
          <a:bodyPr/>
          <a:lstStyle/>
          <a:p>
            <a:fld id="{611CC757-B54C-459A-9095-3A3BD5CD73A7}" type="slidenum">
              <a:rPr lang="en-NZ" smtClean="0"/>
              <a:t>30</a:t>
            </a:fld>
            <a:endParaRPr lang="en-NZ"/>
          </a:p>
        </p:txBody>
      </p:sp>
    </p:spTree>
    <p:extLst>
      <p:ext uri="{BB962C8B-B14F-4D97-AF65-F5344CB8AC3E}">
        <p14:creationId xmlns:p14="http://schemas.microsoft.com/office/powerpoint/2010/main" val="5959714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This brings us to our last sector poll, which asks - </a:t>
            </a:r>
          </a:p>
          <a:p>
            <a:r>
              <a:rPr lang="en-NZ"/>
              <a:t>Which sector structure do you believe would best serve New Zealand in future – </a:t>
            </a:r>
          </a:p>
          <a:p>
            <a:r>
              <a:rPr lang="en-NZ"/>
              <a:t>Again, please use the QR code or number reference to respond. </a:t>
            </a:r>
          </a:p>
          <a:p>
            <a:r>
              <a:rPr lang="en-NZ"/>
              <a:t>I’ll give a minute to respond</a:t>
            </a:r>
          </a:p>
          <a:p>
            <a:endParaRPr lang="en-NZ"/>
          </a:p>
          <a:p>
            <a:r>
              <a:rPr lang="en-NZ"/>
              <a:t>Thanks for your responses.</a:t>
            </a:r>
          </a:p>
          <a:p>
            <a:r>
              <a:rPr lang="en-NZ"/>
              <a:t>2m</a:t>
            </a:r>
          </a:p>
          <a:p>
            <a:endParaRPr lang="en-NZ"/>
          </a:p>
          <a:p>
            <a:r>
              <a:rPr lang="en-NZ"/>
              <a:t>I’ll now hand over to Raveen to cover Tier 1 for-profit entities.</a:t>
            </a:r>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F7704-046A-A8CB-6853-8E307CB2DE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69F4DB-CC96-F04B-A11E-BD18FCE834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0CA209-1EF9-0144-6201-6C7B0F8EB1F7}"/>
              </a:ext>
            </a:extLst>
          </p:cNvPr>
          <p:cNvSpPr>
            <a:spLocks noGrp="1"/>
          </p:cNvSpPr>
          <p:nvPr>
            <p:ph type="body" idx="1"/>
          </p:nvPr>
        </p:nvSpPr>
        <p:spPr/>
        <p:txBody>
          <a:bodyPr/>
          <a:lstStyle/>
          <a:p>
            <a:r>
              <a:rPr lang="en-NZ"/>
              <a:t>This brings us to our last sector poll, which asks - </a:t>
            </a:r>
          </a:p>
          <a:p>
            <a:r>
              <a:rPr lang="en-NZ"/>
              <a:t>Which sector structure do you believe would best serve New Zealand in future – </a:t>
            </a:r>
          </a:p>
          <a:p>
            <a:r>
              <a:rPr lang="en-NZ"/>
              <a:t>Again, please use the QR code or number reference to respond. </a:t>
            </a:r>
          </a:p>
          <a:p>
            <a:r>
              <a:rPr lang="en-NZ"/>
              <a:t>I’ll give a minute to respond</a:t>
            </a:r>
          </a:p>
          <a:p>
            <a:endParaRPr lang="en-NZ"/>
          </a:p>
          <a:p>
            <a:r>
              <a:rPr lang="en-NZ"/>
              <a:t>Thanks for your responses.</a:t>
            </a:r>
          </a:p>
          <a:p>
            <a:r>
              <a:rPr lang="en-NZ"/>
              <a:t>2m</a:t>
            </a:r>
          </a:p>
          <a:p>
            <a:endParaRPr lang="en-NZ"/>
          </a:p>
          <a:p>
            <a:r>
              <a:rPr lang="en-NZ"/>
              <a:t>I’ll now hand over to Raveen to cover Tier 1 for-profit entities.</a:t>
            </a:r>
          </a:p>
        </p:txBody>
      </p:sp>
      <p:sp>
        <p:nvSpPr>
          <p:cNvPr id="4" name="Slide Number Placeholder 3">
            <a:extLst>
              <a:ext uri="{FF2B5EF4-FFF2-40B4-BE49-F238E27FC236}">
                <a16:creationId xmlns:a16="http://schemas.microsoft.com/office/drawing/2014/main" id="{BE66CAB9-F35A-8C14-3367-64F57944C9C5}"/>
              </a:ext>
            </a:extLst>
          </p:cNvPr>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40117513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[Approx. 30 seconds]  SLIDE 29 — Tier 1 for-profit framework</a:t>
            </a:r>
          </a:p>
          <a:p>
            <a:endParaRPr lang="en-US"/>
          </a:p>
          <a:p>
            <a:r>
              <a:rPr lang="en-US"/>
              <a:t>Thanks Leana, so that's the sector-level picture there for you. What I'd like to do now is shift from sectors, into the for-profit framework, starting with Tier 1.</a:t>
            </a:r>
          </a:p>
          <a:p>
            <a:endParaRPr lang="en-US"/>
          </a:p>
          <a:p>
            <a:r>
              <a:rPr lang="en-US"/>
              <a:t>This is where we look at the framework that applies to our largest and most publicly accountable for-profit entities. I'll take you through who actually reports in Tier 1, what the current framework gives us, how that sits internationally, the practical challenges we're hearing about, and then the options we've assessed.</a:t>
            </a:r>
          </a:p>
          <a:p>
            <a:endParaRPr lang="en-US"/>
          </a:p>
          <a:p>
            <a:r>
              <a:rPr lang="en-US"/>
              <a:t>Before I get into it — everything for Tier 1 is already on our website – so the detailed analysis paper, a short video, and a survey. </a:t>
            </a:r>
          </a:p>
          <a:p>
            <a:endParaRPr lang="en-US"/>
          </a:p>
          <a:p>
            <a:r>
              <a:rPr lang="en-US"/>
              <a:t>And one important note I should make up front is that nothing I'm about to show you is a decision at this point. It’s all preliminary staff analysis, and we're sharing it to prompt discussion ahead of the discussion paper that will come out later from May 2027 onwards.</a:t>
            </a:r>
          </a:p>
        </p:txBody>
      </p:sp>
      <p:sp>
        <p:nvSpPr>
          <p:cNvPr id="4" name="Slide Number Placeholder 3"/>
          <p:cNvSpPr>
            <a:spLocks noGrp="1"/>
          </p:cNvSpPr>
          <p:nvPr>
            <p:ph type="sldNum" sz="quarter" idx="5"/>
          </p:nvPr>
        </p:nvSpPr>
        <p:spPr/>
        <p:txBody>
          <a:bodyPr/>
          <a:lstStyle/>
          <a:p>
            <a:fld id="{611CC757-B54C-459A-9095-3A3BD5CD73A7}" type="slidenum">
              <a:rPr lang="en-NZ" smtClean="0"/>
              <a:t>33</a:t>
            </a:fld>
            <a:endParaRPr lang="en-NZ"/>
          </a:p>
        </p:txBody>
      </p:sp>
    </p:spTree>
    <p:extLst>
      <p:ext uri="{BB962C8B-B14F-4D97-AF65-F5344CB8AC3E}">
        <p14:creationId xmlns:p14="http://schemas.microsoft.com/office/powerpoint/2010/main" val="42328145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[Approx. 30 seconds]  SLIDE 30 — For-profit sector</a:t>
            </a:r>
          </a:p>
          <a:p>
            <a:endParaRPr lang="en-US"/>
          </a:p>
          <a:p>
            <a:r>
              <a:rPr lang="en-US"/>
              <a:t>Just to orient us — we’re are looking at element number 3 of the puzzle. Within that, we're zooming into Tier 1 first, and then we'll come back and do the same thing for Tier 2 a bit later on.</a:t>
            </a:r>
          </a:p>
          <a:p>
            <a:endParaRPr lang="en-US"/>
          </a:p>
          <a:p>
            <a:r>
              <a:rPr lang="en-US"/>
              <a:t>The reason tier allocation matters so much is that it determines which suite of standards an entity actually applies….and it's worth remembering that Tier 1 is the default under XRB A1 — entities first start there and step down if they qualify.</a:t>
            </a:r>
          </a:p>
          <a:p>
            <a:endParaRPr lang="en-US"/>
          </a:p>
          <a:p>
            <a:r>
              <a:rPr lang="en-US"/>
              <a:t>So, who's actually in Tier 1?</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159861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NZ"/>
          </a:p>
        </p:txBody>
      </p:sp>
      <p:sp>
        <p:nvSpPr>
          <p:cNvPr id="3" name="Notes Placeholder 2"/>
          <p:cNvSpPr>
            <a:spLocks noGrp="1"/>
          </p:cNvSpPr>
          <p:nvPr>
            <p:ph type="body" idx="1"/>
          </p:nvPr>
        </p:nvSpPr>
        <p:spPr/>
        <p:txBody>
          <a:bodyPr/>
          <a:lstStyle/>
          <a:p>
            <a:r>
              <a:rPr lang="en-US"/>
              <a:t>[Approx. 2 minutes]  SLIDE 31</a:t>
            </a:r>
          </a:p>
          <a:p>
            <a:endParaRPr lang="en-US"/>
          </a:p>
          <a:p>
            <a:r>
              <a:rPr lang="en-US"/>
              <a:t>There are two routes into Tier 1.</a:t>
            </a:r>
          </a:p>
          <a:p>
            <a:endParaRPr lang="en-US"/>
          </a:p>
          <a:p>
            <a:r>
              <a:rPr lang="en-US"/>
              <a:t>The first, and the main one, is public accountability. That captures listed issuers — roughly 180 equity issuers and 144 debt issuers on the NZX. It captures registered banks, of which there are about 27. Licensed insurers, about 84 of those. And managed investment schemes, which are deemed to have public accountability under XRB A1.</a:t>
            </a:r>
          </a:p>
          <a:p>
            <a:endParaRPr lang="en-US"/>
          </a:p>
          <a:p>
            <a:r>
              <a:rPr lang="en-US"/>
              <a:t>The second route is size, and it only applies to the public sector. For-profit public sector entities with total expenses over $33 million report in Tier 1 as well. I want to be clear about why — they're there because they meet the size threshold, not because they have public accountability. And it's only a small number of entities.</a:t>
            </a:r>
          </a:p>
          <a:p>
            <a:endParaRPr lang="en-US"/>
          </a:p>
          <a:p>
            <a:r>
              <a:rPr lang="en-US"/>
              <a:t>So the takeaway is that Tier 1 is a relatively small population by entity count, but it carries a very large share of our economic and regulatory significance. Which is why the framework these entities apply matters so much.</a:t>
            </a:r>
          </a:p>
          <a:p>
            <a:r>
              <a:rPr lang="en-US"/>
              <a:t>Now that we know who's in Tier 1, let's look at what they're actually required to apply.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[Approx. 1.5 minutes]  SLIDE 32</a:t>
            </a:r>
          </a:p>
          <a:p>
            <a:endParaRPr lang="en-US"/>
          </a:p>
          <a:p>
            <a:r>
              <a:rPr lang="en-US"/>
              <a:t>Tier 1 entities apply full NZ IFRS — full recognition, measurement, presentation and disclosure requirements.</a:t>
            </a:r>
          </a:p>
          <a:p>
            <a:endParaRPr lang="en-US"/>
          </a:p>
          <a:p>
            <a:r>
              <a:rPr lang="en-US"/>
              <a:t>For context, and I'll come back to this later, Tier 2 uses exactly the same recognition and measurement, just with reduced disclosures. It’s worth parking that now because it becomes really important in the Tier 2 discussion.</a:t>
            </a:r>
          </a:p>
          <a:p>
            <a:endParaRPr lang="en-US"/>
          </a:p>
          <a:p>
            <a:r>
              <a:rPr lang="en-US" b="1"/>
              <a:t>What does the current framework deliver? … it delivers three things.</a:t>
            </a:r>
          </a:p>
          <a:p>
            <a:r>
              <a:rPr lang="en-US"/>
              <a:t>- Comprehensive reporting — which is appropriate for entities of this scale, with this level of public accountability and regulatory significance.</a:t>
            </a:r>
          </a:p>
          <a:p>
            <a:r>
              <a:rPr lang="en-US"/>
              <a:t>- International comparability — it enables trans-Tasman alignment with Australia and comparability globally.</a:t>
            </a:r>
          </a:p>
          <a:p>
            <a:r>
              <a:rPr lang="en-US"/>
              <a:t>- And decision-useful information — it supports informed investment, lending and stewardship decisions by external users.</a:t>
            </a:r>
          </a:p>
          <a:p>
            <a:endParaRPr lang="en-US"/>
          </a:p>
          <a:p>
            <a:r>
              <a:rPr lang="en-US"/>
              <a:t>That's our benchmark. Every alternative framework option proposed will be considered for these things as well. So the obvious question is — how does that compare with the rest of the world?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NZ"/>
          </a:p>
        </p:txBody>
      </p:sp>
      <p:sp>
        <p:nvSpPr>
          <p:cNvPr id="3" name="Notes Placeholder 2"/>
          <p:cNvSpPr>
            <a:spLocks noGrp="1"/>
          </p:cNvSpPr>
          <p:nvPr>
            <p:ph type="body" idx="1"/>
          </p:nvPr>
        </p:nvSpPr>
        <p:spPr/>
        <p:txBody>
          <a:bodyPr/>
          <a:lstStyle/>
          <a:p>
            <a:r>
              <a:rPr lang="en-US"/>
              <a:t>[Approx. 1 minute]  SLIDE 33</a:t>
            </a:r>
          </a:p>
          <a:p>
            <a:endParaRPr lang="en-US"/>
          </a:p>
          <a:p>
            <a:r>
              <a:rPr lang="en-US"/>
              <a:t>The headline here is that around 161 of the world's roughly 195 jurisdictions require IFRS for domestic public companies.</a:t>
            </a:r>
          </a:p>
          <a:p>
            <a:endParaRPr lang="en-US"/>
          </a:p>
          <a:p>
            <a:r>
              <a:rPr lang="en-US"/>
              <a:t>So IFRS really is the dominant global language of financial reporting, and New Zealand's Tier 1 framework sits squarely in that mainstream. We're not an outlier — we're with the majority.</a:t>
            </a:r>
          </a:p>
          <a:p>
            <a:endParaRPr lang="en-US"/>
          </a:p>
          <a:p>
            <a:endParaRPr lang="en-US"/>
          </a:p>
          <a:p>
            <a:r>
              <a:rPr lang="en-US"/>
              <a:t>Now, global coverage is one thing. But what matters most for New Zealand is who we actually trade with.</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i="1"/>
              <a:t>Just to note the source: our staff put this map together using information from the IASB website.</a:t>
            </a: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933094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NZ"/>
          </a:p>
        </p:txBody>
      </p:sp>
      <p:sp>
        <p:nvSpPr>
          <p:cNvPr id="3" name="Notes Placeholder 2"/>
          <p:cNvSpPr>
            <a:spLocks noGrp="1"/>
          </p:cNvSpPr>
          <p:nvPr>
            <p:ph type="body" idx="1"/>
          </p:nvPr>
        </p:nvSpPr>
        <p:spPr/>
        <p:txBody>
          <a:bodyPr/>
          <a:lstStyle/>
          <a:p>
            <a:r>
              <a:rPr lang="en-US"/>
              <a:t>[Approx. 1.5 minutes]  SLIDE 34 </a:t>
            </a:r>
          </a:p>
          <a:p>
            <a:r>
              <a:rPr lang="en-US" i="1"/>
              <a:t>&gt;&gt; Don't read the table out. Draw out the pattern&lt;&lt;&lt; &gt;&gt;&gt;Source for all of this is Stats NZ and the IASB website&lt;&lt;&lt;</a:t>
            </a:r>
          </a:p>
          <a:p>
            <a:endParaRPr lang="en-US"/>
          </a:p>
          <a:p>
            <a:r>
              <a:rPr lang="en-US"/>
              <a:t>I won't read this table to you — but I do want to pull out the pattern.</a:t>
            </a:r>
          </a:p>
          <a:p>
            <a:endParaRPr lang="en-US"/>
          </a:p>
          <a:p>
            <a:r>
              <a:rPr lang="en-US"/>
              <a:t>Of our top ten trading partners, seven require IFRS outright.</a:t>
            </a:r>
          </a:p>
          <a:p>
            <a:endParaRPr lang="en-US"/>
          </a:p>
          <a:p>
            <a:r>
              <a:rPr lang="en-US"/>
              <a:t>China's national standards are substantially converged with IFRS, and China has committed to adopting IFRS. Already more than 30 percent of their total market cap is producing IFRS-compliant financial statements.</a:t>
            </a:r>
          </a:p>
          <a:p>
            <a:endParaRPr lang="en-US"/>
          </a:p>
          <a:p>
            <a:r>
              <a:rPr lang="en-US"/>
              <a:t>Japan also permits IFRS, Japanese GAAP and US GAAP, and over 40 percent of their market cap is IFRS-compliant.</a:t>
            </a:r>
          </a:p>
          <a:p>
            <a:endParaRPr lang="en-US"/>
          </a:p>
          <a:p>
            <a:r>
              <a:rPr lang="en-US"/>
              <a:t>Which leaves only one — the United States, with US GAAP. That's a genuinely different framework, and it's the one we've assessed as Option B a bit later on.</a:t>
            </a:r>
          </a:p>
          <a:p>
            <a:endParaRPr lang="en-US"/>
          </a:p>
          <a:p>
            <a:r>
              <a:rPr lang="en-US"/>
              <a:t>I'd particularly call out Australia. Trans-Tasman </a:t>
            </a:r>
            <a:r>
              <a:rPr lang="en-US" err="1"/>
              <a:t>harmonisation</a:t>
            </a:r>
            <a:r>
              <a:rPr lang="en-US"/>
              <a:t> is one of the strongest arguments for staying with IFRS, and it's a theme that runs right throughout this analysis.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NZ"/>
          </a:p>
        </p:txBody>
      </p:sp>
      <p:sp>
        <p:nvSpPr>
          <p:cNvPr id="3" name="Notes Placeholder 2"/>
          <p:cNvSpPr>
            <a:spLocks noGrp="1"/>
          </p:cNvSpPr>
          <p:nvPr>
            <p:ph type="body" idx="1"/>
          </p:nvPr>
        </p:nvSpPr>
        <p:spPr/>
        <p:txBody>
          <a:bodyPr/>
          <a:lstStyle/>
          <a:p>
            <a:r>
              <a:rPr lang="en-US"/>
              <a:t>[Approx. 2 minutes]  SLIDE 36</a:t>
            </a:r>
          </a:p>
          <a:p>
            <a:r>
              <a:rPr lang="en-US"/>
              <a:t>Before we go any further, I want to provide some context on the challenges we face for Tier 1. </a:t>
            </a:r>
            <a:br>
              <a:rPr lang="en-US"/>
            </a:br>
            <a:r>
              <a:rPr lang="en-US"/>
              <a:t>I just want to frame this one carefully…</a:t>
            </a:r>
          </a:p>
          <a:p>
            <a:endParaRPr lang="en-US"/>
          </a:p>
          <a:p>
            <a:r>
              <a:rPr lang="en-US"/>
              <a:t>These challenges give us context for whether the framework is still fit for purpose. But I want to be upfront — not all of them can be solved by this review. Part of our job is being honest about what sits beyond its reach, so we can target the things where the framework can genuinely make a difference.</a:t>
            </a:r>
          </a:p>
          <a:p>
            <a:endParaRPr lang="en-US"/>
          </a:p>
          <a:p>
            <a:r>
              <a:rPr lang="en-US"/>
              <a:t>There are four.</a:t>
            </a:r>
          </a:p>
          <a:p>
            <a:endParaRPr lang="en-US"/>
          </a:p>
          <a:p>
            <a:r>
              <a:rPr lang="en-US"/>
              <a:t>- The first is ongoing implementation effort. There's a constant cycle of monitoring and applying new and amended NZ IFRS requirements, and that never really stops.</a:t>
            </a:r>
          </a:p>
          <a:p>
            <a:endParaRPr lang="en-US"/>
          </a:p>
          <a:p>
            <a:r>
              <a:rPr lang="en-US"/>
              <a:t>- The second is complexity and technical judgement. Principles-based standards ask a lot of judgement from preparers, from auditors, and from regulators.</a:t>
            </a:r>
          </a:p>
          <a:p>
            <a:endParaRPr lang="en-US"/>
          </a:p>
          <a:p>
            <a:r>
              <a:rPr lang="en-US"/>
              <a:t>- The third is disclosure quality. The challenge is keeping disclosures entity-specific, material and understandable — rather than long and generic.</a:t>
            </a:r>
          </a:p>
          <a:p>
            <a:endParaRPr lang="en-US"/>
          </a:p>
          <a:p>
            <a:r>
              <a:rPr lang="en-US"/>
              <a:t>- And the fourth is limited domestic flexibility. Staying converged with IFRS limits how much we can tailor or simplify things and still say we comply with IFRS.</a:t>
            </a:r>
          </a:p>
          <a:p>
            <a:endParaRPr lang="en-US"/>
          </a:p>
          <a:p>
            <a:r>
              <a:rPr lang="en-US"/>
              <a:t>Those four are the pressure points that the framework options analysis has to weigh up.</a:t>
            </a:r>
          </a:p>
          <a:p>
            <a:endParaRPr lang="en-US"/>
          </a:p>
          <a:p>
            <a:r>
              <a:rPr lang="en-US"/>
              <a:t>Let's test that against your own experience. Leana and Michelle, over to you.</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[Approx. 1.5 minutes]  SLIDE 37 — Polling question, menti.com</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b="0"/>
              <a:t>Thinking about the challenges we just covered, </a:t>
            </a: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b="1"/>
              <a:t>The question asks: </a:t>
            </a:r>
            <a:r>
              <a:rPr lang="en-US"/>
              <a:t>In your view, what are the biggest practical challenges with the current Tier 1 for-profit framework? (Select up to two).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****I do want to point out that there is one additional challenge in the </a:t>
            </a:r>
            <a:r>
              <a:rPr lang="en-US" err="1"/>
              <a:t>menti</a:t>
            </a:r>
            <a:r>
              <a:rPr lang="en-US"/>
              <a:t> poll which is “challenges are acceptable to maintain international alignment” so what that essentially means if international alignment is important, your willing to accept there will be challenges.****</a:t>
            </a:r>
          </a:p>
          <a:p>
            <a:endParaRPr lang="en-US"/>
          </a:p>
          <a:p>
            <a:r>
              <a:rPr lang="en-US" b="1"/>
              <a:t>Prompt audience:</a:t>
            </a:r>
            <a:endParaRPr lang="en-US"/>
          </a:p>
          <a:p>
            <a:r>
              <a:rPr lang="en-US"/>
              <a:t>Reflect the results back to the room. Where people cluster is genuinely useful evidence for us — it helps us </a:t>
            </a:r>
            <a:r>
              <a:rPr lang="en-US" err="1"/>
              <a:t>prioritise</a:t>
            </a:r>
            <a:r>
              <a:rPr lang="en-US"/>
              <a:t> in the discussion paper.</a:t>
            </a:r>
          </a:p>
          <a:p>
            <a:endParaRPr lang="en-US"/>
          </a:p>
          <a:p>
            <a:r>
              <a:rPr lang="en-US"/>
              <a:t>Hand back: Thank you. So with those challenges in mind, let's look at the options we considered.</a:t>
            </a:r>
          </a:p>
          <a:p>
            <a:endParaRPr lang="en-US"/>
          </a:p>
        </p:txBody>
      </p:sp>
      <p:sp>
        <p:nvSpPr>
          <p:cNvPr id="4" name="Slide Number Placeholder 3"/>
          <p:cNvSpPr>
            <a:spLocks noGrp="1"/>
          </p:cNvSpPr>
          <p:nvPr>
            <p:ph type="sldNum" sz="quarter" idx="5"/>
          </p:nvPr>
        </p:nvSpPr>
        <p:spPr/>
        <p:txBody>
          <a:bodyPr/>
          <a:lstStyle/>
          <a:p>
            <a:fld id="{611CC757-B54C-459A-9095-3A3BD5CD73A7}" type="slidenum">
              <a:rPr lang="en-NZ" smtClean="0"/>
              <a:t>40</a:t>
            </a:fld>
            <a:endParaRPr lang="en-NZ"/>
          </a:p>
        </p:txBody>
      </p:sp>
    </p:spTree>
    <p:extLst>
      <p:ext uri="{BB962C8B-B14F-4D97-AF65-F5344CB8AC3E}">
        <p14:creationId xmlns:p14="http://schemas.microsoft.com/office/powerpoint/2010/main" val="4882589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BA27B-1374-CEE5-B46F-4713994BC5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8B758D-B50E-A9E6-00E8-4EE4F770DB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1FBEAA-B73A-F819-DBF4-2E7326E45C05}"/>
              </a:ext>
            </a:extLst>
          </p:cNvPr>
          <p:cNvSpPr>
            <a:spLocks noGrp="1"/>
          </p:cNvSpPr>
          <p:nvPr>
            <p:ph type="body" idx="1"/>
          </p:nvPr>
        </p:nvSpPr>
        <p:spPr/>
        <p:txBody>
          <a:bodyPr/>
          <a:lstStyle/>
          <a:p>
            <a:r>
              <a:rPr lang="en-US"/>
              <a:t>[Approx. 1.5 minutes]  SLIDE 37 — Polling question, menti.com</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b="0"/>
              <a:t>Thinking about the challenges we just covered, </a:t>
            </a: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b="1"/>
              <a:t>The question asks: </a:t>
            </a:r>
            <a:r>
              <a:rPr lang="en-US"/>
              <a:t>In your view, what are the biggest practical challenges with the current Tier 1 for-profit framework? (Select up to two).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****I do want to point out that there is one additional challenge in the </a:t>
            </a:r>
            <a:r>
              <a:rPr lang="en-US" err="1"/>
              <a:t>menti</a:t>
            </a:r>
            <a:r>
              <a:rPr lang="en-US"/>
              <a:t> poll which is “challenges are acceptable to maintain international alignment” so what that essentially means if international alignment is important, your willing to accept there will be challenges.****</a:t>
            </a:r>
          </a:p>
          <a:p>
            <a:endParaRPr lang="en-US"/>
          </a:p>
          <a:p>
            <a:r>
              <a:rPr lang="en-US" b="1"/>
              <a:t>Prompt audience:</a:t>
            </a:r>
            <a:endParaRPr lang="en-US"/>
          </a:p>
          <a:p>
            <a:r>
              <a:rPr lang="en-US"/>
              <a:t>Reflect the results back to the room. Where people cluster is genuinely useful evidence for us — it helps us </a:t>
            </a:r>
            <a:r>
              <a:rPr lang="en-US" err="1"/>
              <a:t>prioritise</a:t>
            </a:r>
            <a:r>
              <a:rPr lang="en-US"/>
              <a:t> in the discussion paper.</a:t>
            </a:r>
          </a:p>
          <a:p>
            <a:endParaRPr lang="en-US"/>
          </a:p>
          <a:p>
            <a:r>
              <a:rPr lang="en-US"/>
              <a:t>Hand back: Thank you. So with those challenges in mind, let's look at the options we considered.</a:t>
            </a:r>
          </a:p>
          <a:p>
            <a:endParaRPr lang="en-US"/>
          </a:p>
        </p:txBody>
      </p:sp>
      <p:sp>
        <p:nvSpPr>
          <p:cNvPr id="4" name="Slide Number Placeholder 3">
            <a:extLst>
              <a:ext uri="{FF2B5EF4-FFF2-40B4-BE49-F238E27FC236}">
                <a16:creationId xmlns:a16="http://schemas.microsoft.com/office/drawing/2014/main" id="{957660A4-08CE-332E-FC40-D129188FEC50}"/>
              </a:ext>
            </a:extLst>
          </p:cNvPr>
          <p:cNvSpPr>
            <a:spLocks noGrp="1"/>
          </p:cNvSpPr>
          <p:nvPr>
            <p:ph type="sldNum" sz="quarter" idx="5"/>
          </p:nvPr>
        </p:nvSpPr>
        <p:spPr/>
        <p:txBody>
          <a:bodyPr/>
          <a:lstStyle/>
          <a:p>
            <a:fld id="{611CC757-B54C-459A-9095-3A3BD5CD73A7}" type="slidenum">
              <a:rPr lang="en-NZ" smtClean="0"/>
              <a:t>41</a:t>
            </a:fld>
            <a:endParaRPr lang="en-NZ"/>
          </a:p>
        </p:txBody>
      </p:sp>
    </p:spTree>
    <p:extLst>
      <p:ext uri="{BB962C8B-B14F-4D97-AF65-F5344CB8AC3E}">
        <p14:creationId xmlns:p14="http://schemas.microsoft.com/office/powerpoint/2010/main" val="34102478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NZ"/>
          </a:p>
        </p:txBody>
      </p:sp>
      <p:sp>
        <p:nvSpPr>
          <p:cNvPr id="3" name="Notes Placeholder 2"/>
          <p:cNvSpPr>
            <a:spLocks noGrp="1"/>
          </p:cNvSpPr>
          <p:nvPr>
            <p:ph type="body" idx="1"/>
          </p:nvPr>
        </p:nvSpPr>
        <p:spPr/>
        <p:txBody>
          <a:bodyPr/>
          <a:lstStyle/>
          <a:p>
            <a:r>
              <a:rPr lang="en-US"/>
              <a:t>[Approx. 1.5 minutes]  SLIDE 38</a:t>
            </a:r>
          </a:p>
          <a:p>
            <a:endParaRPr lang="en-US"/>
          </a:p>
          <a:p>
            <a:r>
              <a:rPr lang="en-US"/>
              <a:t>We looked at three options for Tier 1.</a:t>
            </a:r>
          </a:p>
          <a:p>
            <a:endParaRPr lang="en-US"/>
          </a:p>
          <a:p>
            <a:r>
              <a:rPr lang="en-US"/>
              <a:t>Option A is IFRS — that's the status quo. IASB standards, with full recognition, measurement, presentation and disclosure.</a:t>
            </a:r>
          </a:p>
          <a:p>
            <a:endParaRPr lang="en-US"/>
          </a:p>
          <a:p>
            <a:r>
              <a:rPr lang="en-US"/>
              <a:t>Option B is US GAAP — the framework used by public companies in the United States, issued by the FASB.</a:t>
            </a:r>
          </a:p>
          <a:p>
            <a:endParaRPr lang="en-US"/>
          </a:p>
          <a:p>
            <a:r>
              <a:rPr lang="en-US"/>
              <a:t>And Option C is locally modified standards — where you take an established international framework as your base and then make targeted modifications for the New Zealand context.</a:t>
            </a:r>
          </a:p>
          <a:p>
            <a:endParaRPr lang="en-US"/>
          </a:p>
          <a:p>
            <a:r>
              <a:rPr lang="en-US"/>
              <a:t>Just to be clear that these are options for discussion. They're not recommendations we're asking you to sign off today.</a:t>
            </a:r>
          </a:p>
          <a:p>
            <a:endParaRPr lang="en-US"/>
          </a:p>
          <a:p>
            <a:r>
              <a:rPr lang="en-US"/>
              <a:t>So how did we get from a long list down to these three?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[Approx. 1.5 minutes]  SLIDE 39 — Framework options: methodology and approach</a:t>
            </a:r>
          </a:p>
          <a:p>
            <a:r>
              <a:rPr lang="en-US"/>
              <a:t>&gt;&gt; Move through this fairly briskly. The point is the credibility of the process, not the detail.</a:t>
            </a:r>
          </a:p>
          <a:p>
            <a:endParaRPr lang="en-US"/>
          </a:p>
          <a:p>
            <a:r>
              <a:rPr lang="en-US"/>
              <a:t>This is the process we followed. I'll move through it fairly quickly — the point is really that this was structured and evidence-based, rather than a view we just arrived at.</a:t>
            </a:r>
          </a:p>
          <a:p>
            <a:endParaRPr lang="en-US"/>
          </a:p>
          <a:p>
            <a:r>
              <a:rPr lang="en-US"/>
              <a:t>We started by understanding the characteristics of the entities in the tiers. Then we looked at the legislative context — the mandates, the constraints, and the drivers for reporting. Third, the information needs of users and preparers. Fourth, international practices and alignment – so what is happening across borders. Fifth, the key challenges with the current standards — which is what we just walked through. Sixth, we then identified and evaluated the viable options against a consistent set of criteria, weighing up the pros, cons and trade-offs. And seventh, we made recommendations for inclusion in the discussion paper.</a:t>
            </a:r>
          </a:p>
          <a:p>
            <a:endParaRPr lang="en-US"/>
          </a:p>
          <a:p>
            <a:r>
              <a:rPr lang="en-US"/>
              <a:t>You'll see exactly the same approach again when we get to Tier 2 — we've applied it consistently across the ASF review.</a:t>
            </a:r>
          </a:p>
          <a:p>
            <a:endParaRPr lang="en-US"/>
          </a:p>
          <a:p>
            <a:r>
              <a:rPr lang="en-US"/>
              <a:t>Step six is where the framework evaluation criteria comes in, so let me show you those now. </a:t>
            </a:r>
          </a:p>
        </p:txBody>
      </p:sp>
      <p:sp>
        <p:nvSpPr>
          <p:cNvPr id="4" name="Slide Number Placeholder 3"/>
          <p:cNvSpPr>
            <a:spLocks noGrp="1"/>
          </p:cNvSpPr>
          <p:nvPr>
            <p:ph type="sldNum" sz="quarter" idx="5"/>
          </p:nvPr>
        </p:nvSpPr>
        <p:spPr/>
        <p:txBody>
          <a:bodyPr/>
          <a:lstStyle/>
          <a:p>
            <a:fld id="{611CC757-B54C-459A-9095-3A3BD5CD73A7}" type="slidenum">
              <a:rPr lang="en-NZ" smtClean="0"/>
              <a:t>43</a:t>
            </a:fld>
            <a:endParaRPr lang="en-NZ"/>
          </a:p>
        </p:txBody>
      </p:sp>
    </p:spTree>
    <p:extLst>
      <p:ext uri="{BB962C8B-B14F-4D97-AF65-F5344CB8AC3E}">
        <p14:creationId xmlns:p14="http://schemas.microsoft.com/office/powerpoint/2010/main" val="29781748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NZ"/>
          </a:p>
        </p:txBody>
      </p:sp>
      <p:sp>
        <p:nvSpPr>
          <p:cNvPr id="3" name="Notes Placeholder 2"/>
          <p:cNvSpPr>
            <a:spLocks noGrp="1"/>
          </p:cNvSpPr>
          <p:nvPr>
            <p:ph type="body" idx="1"/>
          </p:nvPr>
        </p:nvSpPr>
        <p:spPr/>
        <p:txBody>
          <a:bodyPr/>
          <a:lstStyle/>
          <a:p>
            <a:r>
              <a:rPr lang="en-US"/>
              <a:t>[Approx. 1.5 minutes]  SLIDE 40</a:t>
            </a:r>
          </a:p>
          <a:p>
            <a:endParaRPr lang="en-US"/>
          </a:p>
          <a:p>
            <a:r>
              <a:rPr lang="en-US"/>
              <a:t>So once our staff prepared the analysis for the options we considered viable for this tier….each option was evaluated on its benefits and trade-offs, and assessed against the seven key criteria you can see on screen here.</a:t>
            </a:r>
          </a:p>
          <a:p>
            <a:endParaRPr lang="en-US"/>
          </a:p>
          <a:p>
            <a:r>
              <a:rPr lang="en-US"/>
              <a:t>Those criteria are: </a:t>
            </a:r>
          </a:p>
          <a:p>
            <a:r>
              <a:rPr lang="en-US"/>
              <a:t>Technical fitness — is it a coherent suite that can handle complex transactions, developed with user needs in mind. </a:t>
            </a:r>
          </a:p>
          <a:p>
            <a:r>
              <a:rPr lang="en-US"/>
              <a:t>Simplification — does it address preparers' concerns about complexity. </a:t>
            </a:r>
          </a:p>
          <a:p>
            <a:r>
              <a:rPr lang="en-US"/>
              <a:t>International alignment — is it </a:t>
            </a:r>
            <a:r>
              <a:rPr lang="en-US" err="1"/>
              <a:t>recognised</a:t>
            </a:r>
            <a:r>
              <a:rPr lang="en-US"/>
              <a:t> and comparable internationally, and importantly, does it keep us aligned with Australia. </a:t>
            </a:r>
          </a:p>
          <a:p>
            <a:r>
              <a:rPr lang="en-US"/>
              <a:t>Local relevance — can we make local modifications or influence the standards internationally. </a:t>
            </a:r>
          </a:p>
          <a:p>
            <a:r>
              <a:rPr lang="en-US"/>
              <a:t>Ecosystem — the workforce mobility and market considerations. </a:t>
            </a:r>
          </a:p>
          <a:p>
            <a:r>
              <a:rPr lang="en-US"/>
              <a:t>Transition costs — the cost of change for preparers and the wider ecosystem. </a:t>
            </a:r>
          </a:p>
          <a:p>
            <a:r>
              <a:rPr lang="en-US"/>
              <a:t>And ongoing costs — the cost of applying and maintaining the standards over time, including AI-related costs.</a:t>
            </a:r>
          </a:p>
          <a:p>
            <a:endParaRPr lang="en-US"/>
          </a:p>
          <a:p>
            <a:r>
              <a:rPr lang="en-US"/>
              <a:t>The thing I'd note is the balance - these criteria deliberately cover </a:t>
            </a:r>
            <a:r>
              <a:rPr lang="en-US" u="sng"/>
              <a:t>both</a:t>
            </a:r>
            <a:r>
              <a:rPr lang="en-US"/>
              <a:t> what users need and what it costs preparers to deliver it.</a:t>
            </a:r>
          </a:p>
          <a:p>
            <a:endParaRPr lang="en-US"/>
          </a:p>
          <a:p>
            <a:r>
              <a:rPr lang="en-US"/>
              <a:t>Applying those criteria, here's where the analysis has landed.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57A095-CDD7-46E3-4533-2365F8A2D9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B42F86-D7A6-5C0D-932B-D52BA858F0E8}"/>
              </a:ext>
            </a:extLst>
          </p:cNvPr>
          <p:cNvSpPr>
            <a:spLocks noGrp="1" noRot="1" noChangeAspect="1"/>
          </p:cNvSpPr>
          <p:nvPr>
            <p:ph type="sldImg"/>
          </p:nvPr>
        </p:nvSpPr>
        <p:spPr/>
        <p:txBody>
          <a:bodyPr/>
          <a:lstStyle/>
          <a:p>
            <a:endParaRPr lang="en-NZ"/>
          </a:p>
        </p:txBody>
      </p:sp>
      <p:sp>
        <p:nvSpPr>
          <p:cNvPr id="3" name="Notes Placeholder 2">
            <a:extLst>
              <a:ext uri="{FF2B5EF4-FFF2-40B4-BE49-F238E27FC236}">
                <a16:creationId xmlns:a16="http://schemas.microsoft.com/office/drawing/2014/main" id="{D602F0F4-9AFC-D706-DFC2-67DDBE5EFF8B}"/>
              </a:ext>
            </a:extLst>
          </p:cNvPr>
          <p:cNvSpPr>
            <a:spLocks noGrp="1"/>
          </p:cNvSpPr>
          <p:nvPr>
            <p:ph type="body" idx="1"/>
          </p:nvPr>
        </p:nvSpPr>
        <p:spPr/>
        <p:txBody>
          <a:bodyPr/>
          <a:lstStyle/>
          <a:p>
            <a:r>
              <a:rPr lang="en-US"/>
              <a:t>[Approx. 2 minutes]  SLIDE 41</a:t>
            </a:r>
          </a:p>
          <a:p>
            <a:endParaRPr lang="en-US"/>
          </a:p>
          <a:p>
            <a:r>
              <a:rPr lang="en-US" b="1"/>
              <a:t>Caveat first: </a:t>
            </a:r>
            <a:r>
              <a:rPr lang="en-US"/>
              <a:t>This assessment is preliminary. The ratings you're seeing are staff judgements, and we're presenting them to prompt discussion — not as settled conclusions.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If you want the full reasoning behind each of those traffic lights, you can find the detailed options analysis on our ASF webpage – so there you will find the detailed paper, a short video, and the survey as well.</a:t>
            </a:r>
          </a:p>
          <a:p>
            <a:endParaRPr lang="en-US"/>
          </a:p>
          <a:p>
            <a:r>
              <a:rPr lang="en-US"/>
              <a:t>The traffic light dots are a simple scale: strong fit or low concern, mixed fit with medium trade-off concerns, or significant trade-off concerns.</a:t>
            </a:r>
          </a:p>
          <a:p>
            <a:endParaRPr lang="en-US"/>
          </a:p>
          <a:p>
            <a:r>
              <a:rPr lang="en-US"/>
              <a:t>Option A, IFRS, is the recommended option. It's internationally credible, it keeps us </a:t>
            </a:r>
            <a:r>
              <a:rPr lang="en-US" err="1"/>
              <a:t>harmonised</a:t>
            </a:r>
            <a:r>
              <a:rPr lang="en-US"/>
              <a:t> with Australia. The trade-off is that the </a:t>
            </a:r>
            <a:r>
              <a:rPr lang="en-US" err="1"/>
              <a:t>licence</a:t>
            </a:r>
            <a:r>
              <a:rPr lang="en-US"/>
              <a:t> arrangements limit how far we can simplify or modify any of the standards.</a:t>
            </a:r>
          </a:p>
          <a:p>
            <a:endParaRPr lang="en-US"/>
          </a:p>
          <a:p>
            <a:r>
              <a:rPr lang="en-US"/>
              <a:t>Option B, US GAAP, is not recommended. It's used primarily in one jurisdiction, transition costs would be high, and we'd lose our </a:t>
            </a:r>
            <a:r>
              <a:rPr lang="en-US" err="1"/>
              <a:t>harmonisation</a:t>
            </a:r>
            <a:r>
              <a:rPr lang="en-US"/>
              <a:t> with Australia.</a:t>
            </a:r>
          </a:p>
          <a:p>
            <a:endParaRPr lang="en-US"/>
          </a:p>
          <a:p>
            <a:r>
              <a:rPr lang="en-US"/>
              <a:t>Option C, locally modified standards, is also not recommended. Simplification would be possible — that's the genuine upside. But we'd lose international credibility, and both transition and ongoing maintenance costs would be relatively high.</a:t>
            </a:r>
          </a:p>
          <a:p>
            <a:endParaRPr lang="en-US"/>
          </a:p>
          <a:p>
            <a:r>
              <a:rPr lang="en-US"/>
              <a:t>So that’s our preliminary view. Now we'd like yours. </a:t>
            </a:r>
          </a:p>
        </p:txBody>
      </p:sp>
      <p:sp>
        <p:nvSpPr>
          <p:cNvPr id="4" name="Slide Number Placeholder 3">
            <a:extLst>
              <a:ext uri="{FF2B5EF4-FFF2-40B4-BE49-F238E27FC236}">
                <a16:creationId xmlns:a16="http://schemas.microsoft.com/office/drawing/2014/main" id="{D80E5E9D-9A0D-61C0-9C82-E2A2F2669F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0203101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[Approx. 1.5 minutes]  SLIDE 42 — Polling question, menti.com</a:t>
            </a:r>
          </a:p>
          <a:p>
            <a:endParaRPr lang="en-US"/>
          </a:p>
          <a:p>
            <a:endParaRPr lang="en-US"/>
          </a:p>
          <a:p>
            <a:r>
              <a:rPr lang="en-US" b="1"/>
              <a:t>The question asks:</a:t>
            </a:r>
            <a:r>
              <a:rPr lang="en-US"/>
              <a:t> For Tier 1 for-profit entities, which framework would you most support? If you think there is another framework that’s not mentioned here, but we could potentially look at considering, please drop it in the chat for us. We’d be more than happy to consider your feedback. </a:t>
            </a:r>
          </a:p>
          <a:p>
            <a:endParaRPr lang="en-US"/>
          </a:p>
          <a:p>
            <a:r>
              <a:rPr lang="en-US" b="1"/>
              <a:t>Reflecting on the results</a:t>
            </a:r>
          </a:p>
          <a:p>
            <a:endParaRPr lang="en-US"/>
          </a:p>
          <a:p>
            <a:r>
              <a:rPr lang="en-US" b="1"/>
              <a:t>Closing Tier 1: </a:t>
            </a:r>
            <a:r>
              <a:rPr lang="en-US"/>
              <a:t>Just a reminder that the Tier 1 paper, the video and the survey are all on our website, and the feedback that we receive through those, will feed directly into the May 2027 discussion paper.</a:t>
            </a:r>
          </a:p>
          <a:p>
            <a:endParaRPr lang="en-US"/>
          </a:p>
          <a:p>
            <a:r>
              <a:rPr lang="en-US"/>
              <a:t>Transition: That closes out Tier 1. We're now going to move to Tier 2 for-profit — a very different population, and a wider set of options on the table.</a:t>
            </a:r>
          </a:p>
        </p:txBody>
      </p:sp>
      <p:sp>
        <p:nvSpPr>
          <p:cNvPr id="4" name="Slide Number Placeholder 3"/>
          <p:cNvSpPr>
            <a:spLocks noGrp="1"/>
          </p:cNvSpPr>
          <p:nvPr>
            <p:ph type="sldNum" sz="quarter" idx="5"/>
          </p:nvPr>
        </p:nvSpPr>
        <p:spPr/>
        <p:txBody>
          <a:bodyPr/>
          <a:lstStyle/>
          <a:p>
            <a:fld id="{611CC757-B54C-459A-9095-3A3BD5CD73A7}" type="slidenum">
              <a:rPr lang="en-NZ" smtClean="0"/>
              <a:t>46</a:t>
            </a:fld>
            <a:endParaRPr lang="en-NZ"/>
          </a:p>
        </p:txBody>
      </p:sp>
    </p:spTree>
    <p:extLst>
      <p:ext uri="{BB962C8B-B14F-4D97-AF65-F5344CB8AC3E}">
        <p14:creationId xmlns:p14="http://schemas.microsoft.com/office/powerpoint/2010/main" val="202469622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F9909-4446-0371-C93D-3BA8F24172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97C1D9-6A51-5976-1D7E-B9C2174BD9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D08C8D-2DA0-D764-0734-611BBA9E3F11}"/>
              </a:ext>
            </a:extLst>
          </p:cNvPr>
          <p:cNvSpPr>
            <a:spLocks noGrp="1"/>
          </p:cNvSpPr>
          <p:nvPr>
            <p:ph type="body" idx="1"/>
          </p:nvPr>
        </p:nvSpPr>
        <p:spPr/>
        <p:txBody>
          <a:bodyPr/>
          <a:lstStyle/>
          <a:p>
            <a:r>
              <a:rPr lang="en-US"/>
              <a:t>[Approx. 1.5 minutes]  SLIDE 42 — Polling question, menti.com</a:t>
            </a:r>
          </a:p>
          <a:p>
            <a:endParaRPr lang="en-US"/>
          </a:p>
          <a:p>
            <a:endParaRPr lang="en-US"/>
          </a:p>
          <a:p>
            <a:r>
              <a:rPr lang="en-US" b="1"/>
              <a:t>The question asks:</a:t>
            </a:r>
            <a:r>
              <a:rPr lang="en-US"/>
              <a:t> For Tier 1 for-profit entities, which framework would you most support? If you think there is another framework that’s not mentioned here, but we could potentially look at considering, please drop it in the chat for us. We’d be more than happy to consider your feedback. </a:t>
            </a:r>
          </a:p>
          <a:p>
            <a:endParaRPr lang="en-US"/>
          </a:p>
          <a:p>
            <a:r>
              <a:rPr lang="en-US" b="1"/>
              <a:t>Reflecting on the results</a:t>
            </a:r>
          </a:p>
          <a:p>
            <a:endParaRPr lang="en-US"/>
          </a:p>
          <a:p>
            <a:r>
              <a:rPr lang="en-US" b="1"/>
              <a:t>Closing Tier 1: </a:t>
            </a:r>
            <a:r>
              <a:rPr lang="en-US"/>
              <a:t>Just a reminder that the Tier 1 paper, the video and the survey are all on our website, and the feedback that we receive through those, will feed directly into the May 2027 discussion paper.</a:t>
            </a:r>
          </a:p>
          <a:p>
            <a:endParaRPr lang="en-US"/>
          </a:p>
          <a:p>
            <a:r>
              <a:rPr lang="en-US"/>
              <a:t>Transition: That closes out Tier 1. We're now going to move to Tier 2 for-profit — a very different population, and a wider set of options on the table.</a:t>
            </a:r>
          </a:p>
        </p:txBody>
      </p:sp>
      <p:sp>
        <p:nvSpPr>
          <p:cNvPr id="4" name="Slide Number Placeholder 3">
            <a:extLst>
              <a:ext uri="{FF2B5EF4-FFF2-40B4-BE49-F238E27FC236}">
                <a16:creationId xmlns:a16="http://schemas.microsoft.com/office/drawing/2014/main" id="{02DBB2BC-A709-5432-3F5E-C001F6C75C28}"/>
              </a:ext>
            </a:extLst>
          </p:cNvPr>
          <p:cNvSpPr>
            <a:spLocks noGrp="1"/>
          </p:cNvSpPr>
          <p:nvPr>
            <p:ph type="sldNum" sz="quarter" idx="5"/>
          </p:nvPr>
        </p:nvSpPr>
        <p:spPr/>
        <p:txBody>
          <a:bodyPr/>
          <a:lstStyle/>
          <a:p>
            <a:fld id="{611CC757-B54C-459A-9095-3A3BD5CD73A7}" type="slidenum">
              <a:rPr lang="en-NZ" smtClean="0"/>
              <a:t>47</a:t>
            </a:fld>
            <a:endParaRPr lang="en-NZ"/>
          </a:p>
        </p:txBody>
      </p:sp>
    </p:spTree>
    <p:extLst>
      <p:ext uri="{BB962C8B-B14F-4D97-AF65-F5344CB8AC3E}">
        <p14:creationId xmlns:p14="http://schemas.microsoft.com/office/powerpoint/2010/main" val="228589381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[Approx. 30 seconds]  SLIDE 43 — Tier 2 for-profit framework</a:t>
            </a:r>
          </a:p>
          <a:p>
            <a:endParaRPr lang="en-US"/>
          </a:p>
          <a:p>
            <a:r>
              <a:rPr lang="en-US"/>
              <a:t>Right — Tier 2 for-profit.</a:t>
            </a:r>
          </a:p>
          <a:p>
            <a:endParaRPr lang="en-US"/>
          </a:p>
          <a:p>
            <a:r>
              <a:rPr lang="en-US"/>
              <a:t>I'm going to follow exactly the same structure as Tier 1. So I’ll cover who's in the tier, what the current framework delivers, the international context, the practical challenges, and then the options.</a:t>
            </a:r>
          </a:p>
          <a:p>
            <a:endParaRPr lang="en-US"/>
          </a:p>
          <a:p>
            <a:r>
              <a:rPr lang="en-US"/>
              <a:t>I'll flag some key differences now. Tier 2 has four options rather than three, and the population is far more diverse. So this is a conversation where your feedback will truly make a difference. </a:t>
            </a:r>
          </a:p>
        </p:txBody>
      </p:sp>
      <p:sp>
        <p:nvSpPr>
          <p:cNvPr id="4" name="Slide Number Placeholder 3"/>
          <p:cNvSpPr>
            <a:spLocks noGrp="1"/>
          </p:cNvSpPr>
          <p:nvPr>
            <p:ph type="sldNum" sz="quarter" idx="5"/>
          </p:nvPr>
        </p:nvSpPr>
        <p:spPr/>
        <p:txBody>
          <a:bodyPr/>
          <a:lstStyle/>
          <a:p>
            <a:fld id="{611CC757-B54C-459A-9095-3A3BD5CD73A7}" type="slidenum">
              <a:rPr lang="en-NZ" smtClean="0"/>
              <a:t>48</a:t>
            </a:fld>
            <a:endParaRPr lang="en-NZ"/>
          </a:p>
        </p:txBody>
      </p:sp>
    </p:spTree>
    <p:extLst>
      <p:ext uri="{BB962C8B-B14F-4D97-AF65-F5344CB8AC3E}">
        <p14:creationId xmlns:p14="http://schemas.microsoft.com/office/powerpoint/2010/main" val="10858498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[Approx. 30 seconds]  SLIDE 44</a:t>
            </a:r>
          </a:p>
          <a:p>
            <a:endParaRPr lang="en-US"/>
          </a:p>
          <a:p>
            <a:r>
              <a:rPr lang="en-US"/>
              <a:t>Same orientation slide — we're still in the for-profit sector of the ASF review, we've just moved down to Tier 2.</a:t>
            </a:r>
          </a:p>
          <a:p>
            <a:endParaRPr lang="en-US"/>
          </a:p>
          <a:p>
            <a:r>
              <a:rPr lang="en-US"/>
              <a:t>The important thing about Tier 2 is that it's an elective tier. Entities choose into it if they qualify. So before we talk about the framework itself, it's worth understanding how an entity actually gets there.</a:t>
            </a:r>
          </a:p>
          <a:p>
            <a:endParaRPr lang="en-US"/>
          </a:p>
          <a:p>
            <a:r>
              <a:rPr lang="en-US"/>
              <a:t>So, what's the route into Tier 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1598612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NZ"/>
          </a:p>
        </p:txBody>
      </p:sp>
      <p:sp>
        <p:nvSpPr>
          <p:cNvPr id="3" name="Notes Placeholder 2"/>
          <p:cNvSpPr>
            <a:spLocks noGrp="1"/>
          </p:cNvSpPr>
          <p:nvPr>
            <p:ph type="body" idx="1"/>
          </p:nvPr>
        </p:nvSpPr>
        <p:spPr/>
        <p:txBody>
          <a:bodyPr/>
          <a:lstStyle/>
          <a:p>
            <a:r>
              <a:rPr lang="en-US"/>
              <a:t>[Approx. 2 minutes]  SLIDE 45</a:t>
            </a:r>
          </a:p>
          <a:p>
            <a:endParaRPr lang="en-US"/>
          </a:p>
          <a:p>
            <a:r>
              <a:rPr lang="en-US"/>
              <a:t>There are three requirements, and an entity has to meet all three. This is an election, not an automatic allocation.</a:t>
            </a:r>
          </a:p>
          <a:p>
            <a:endParaRPr lang="en-US"/>
          </a:p>
          <a:p>
            <a:r>
              <a:rPr lang="en-US"/>
              <a:t>The first is that they're required to report in the first place by legislation. That's the minimum legislative threshold under the Financial Reporting Act 2013 and the Companies Act 1993 — companies with over $66 million in assets or $33 million in revenue; overseas companies with over $22 million in assets or $11 million in revenue; and companies with more than ten shareholders. And of course other legislation may impose reporting obligations too but these are the main ones. </a:t>
            </a:r>
          </a:p>
          <a:p>
            <a:endParaRPr lang="en-US"/>
          </a:p>
          <a:p>
            <a:r>
              <a:rPr lang="en-US"/>
              <a:t>The second is no public accountability. So no publicly traded instruments, and they're not holding assets in a fiduciary capacity as a primary business for a broad group of outsiders.</a:t>
            </a:r>
          </a:p>
          <a:p>
            <a:endParaRPr lang="en-US"/>
          </a:p>
          <a:p>
            <a:r>
              <a:rPr lang="en-US"/>
              <a:t>And the third is that they're not a large for-profit public sector entity — meaning total expenses are of $33 million or less.</a:t>
            </a:r>
          </a:p>
          <a:p>
            <a:endParaRPr lang="en-US"/>
          </a:p>
          <a:p>
            <a:r>
              <a:rPr lang="en-US"/>
              <a:t>The note at the bottom is worth calling out. Tier 1 is the default allocation under XRB A1, Basis of conclusions Para 8. So entities step down into Tier 2 — they don't land there by default.</a:t>
            </a:r>
          </a:p>
          <a:p>
            <a:r>
              <a:rPr lang="en-US"/>
              <a:t>For those entities that do qualify, here's what they apply.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[Approx. 1.5 minutes]  SLIDE 46</a:t>
            </a:r>
          </a:p>
          <a:p>
            <a:endParaRPr lang="en-US"/>
          </a:p>
          <a:p>
            <a:r>
              <a:rPr lang="en-US"/>
              <a:t>Tier 2 entities apply NZ IFRS RDR — the Reduced Disclosure Regime. That means the same recognition, measurement and presentation requirements as Tier 1, but with reduced disclosure requirements.</a:t>
            </a:r>
          </a:p>
          <a:p>
            <a:endParaRPr lang="en-US"/>
          </a:p>
          <a:p>
            <a:r>
              <a:rPr lang="en-US"/>
              <a:t>Three things it delivers.</a:t>
            </a:r>
          </a:p>
          <a:p>
            <a:r>
              <a:rPr lang="en-US"/>
              <a:t>- Common recognition and measurement with Tier 1 — so the accounting itself doesn't change.</a:t>
            </a:r>
          </a:p>
          <a:p>
            <a:r>
              <a:rPr lang="en-US"/>
              <a:t>- Proportionate reporting — reduced disclosure for entities that don't have public accountability.</a:t>
            </a:r>
          </a:p>
          <a:p>
            <a:r>
              <a:rPr lang="en-US"/>
              <a:t>- And interoperability — so it supports movement between tiers, group reporting and consolidation.</a:t>
            </a:r>
          </a:p>
          <a:p>
            <a:endParaRPr lang="en-US"/>
          </a:p>
          <a:p>
            <a:r>
              <a:rPr lang="en-US"/>
              <a:t>The point I'd really like to </a:t>
            </a:r>
            <a:r>
              <a:rPr lang="en-US" err="1"/>
              <a:t>emphasise</a:t>
            </a:r>
            <a:r>
              <a:rPr lang="en-US"/>
              <a:t>: the relief is on disclosures only – not the underlying accounting recognition and measurement, as that is identical to Tier 1. And this is exactly what's up for debate, because several of the options we'll look at, go further and simplify the recognition and measurement as well.</a:t>
            </a:r>
          </a:p>
          <a:p>
            <a:r>
              <a:rPr lang="en-US"/>
              <a:t>…Now but is that how the rest of the world handles these entities?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NZ"/>
          </a:p>
        </p:txBody>
      </p:sp>
      <p:sp>
        <p:nvSpPr>
          <p:cNvPr id="3" name="Notes Placeholder 2"/>
          <p:cNvSpPr>
            <a:spLocks noGrp="1"/>
          </p:cNvSpPr>
          <p:nvPr>
            <p:ph type="body" idx="1"/>
          </p:nvPr>
        </p:nvSpPr>
        <p:spPr/>
        <p:txBody>
          <a:bodyPr/>
          <a:lstStyle/>
          <a:p>
            <a:r>
              <a:rPr lang="en-US"/>
              <a:t>[Approx. 1.5 minutes]  SLIDE 47</a:t>
            </a:r>
          </a:p>
          <a:p>
            <a:r>
              <a:rPr lang="en-US"/>
              <a:t>&gt;&gt; Again, don't read the table. Land the headline.</a:t>
            </a:r>
          </a:p>
          <a:p>
            <a:endParaRPr lang="en-US"/>
          </a:p>
          <a:p>
            <a:r>
              <a:rPr lang="en-US"/>
              <a:t>Not quite…..</a:t>
            </a:r>
          </a:p>
          <a:p>
            <a:endParaRPr lang="en-US"/>
          </a:p>
          <a:p>
            <a:r>
              <a:rPr lang="en-US"/>
              <a:t>The headline here is that there is no single international model for entities without public accountability.</a:t>
            </a:r>
          </a:p>
          <a:p>
            <a:endParaRPr lang="en-US"/>
          </a:p>
          <a:p>
            <a:r>
              <a:rPr lang="en-US"/>
              <a:t>Australia is our closest comparator. They use Australian Accounting Standards based on IFRS but with simplified disclosures under AASB 1060 — so their approach is largely similar as our, their recognition and measurements are the same, and we both have reduced disclosures, but their reduced disclosures are not necessarily the same as ours. </a:t>
            </a:r>
          </a:p>
          <a:p>
            <a:endParaRPr lang="en-US"/>
          </a:p>
          <a:p>
            <a:r>
              <a:rPr lang="en-US"/>
              <a:t>Just to be clear, what we mean by same recognition and measurement is that your income statement, balance sheet, statement of changes in equity, cash flow statement are all the same, your revenue and expenses are reported the same, and then for reduced disclosures, what we mean by those is that the note disclosure requirements are less in detail or there a less of them.</a:t>
            </a:r>
          </a:p>
          <a:p>
            <a:endParaRPr lang="en-US"/>
          </a:p>
          <a:p>
            <a:r>
              <a:rPr lang="en-US"/>
              <a:t>But after that, approaches really diverge. The UK uses FRS 102, which is based on IFRS for SMEs but modified for the UK and Ireland, plus FRS 101 as a reduced-disclosure option for qualifying group entities based on full IFRS recognition and measurement. Singapore, Malaysia and Thailand each have separate standards for small or non-publicly-accountable entities. Germany relies on Commercial Code requirements. Japan and Korea use domestic GAAP. And the US relies on private company alternatives sitting within US GAAP.</a:t>
            </a:r>
          </a:p>
          <a:p>
            <a:endParaRPr lang="en-US"/>
          </a:p>
          <a:p>
            <a:r>
              <a:rPr lang="en-US"/>
              <a:t>So unlike Tier 1, where international practice points pretty clearly in one direction, here it doesn't. And that's precisely why we've got four options on the table rather than a recommendation.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Against that backdrop, here are the challenges we're hearing about.</a:t>
            </a:r>
          </a:p>
          <a:p>
            <a:endParaRPr lang="en-US"/>
          </a:p>
          <a:p>
            <a:br>
              <a:rPr lang="en-US"/>
            </a:br>
            <a:r>
              <a:rPr lang="en-US"/>
              <a:t>Additional:</a:t>
            </a:r>
          </a:p>
          <a:p>
            <a:r>
              <a:rPr lang="en-US"/>
              <a:t>Source is Stats NZ and our own analysis — it's in Appendix 1 of the Tier 2 paper.</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[Approx. 1.5 minutes]  SLIDE 35 — Polling question, menti.com</a:t>
            </a:r>
            <a:br>
              <a:rPr lang="en-US"/>
            </a:b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b="1"/>
              <a:t>The question asks:</a:t>
            </a:r>
            <a:r>
              <a:rPr lang="en-US"/>
              <a:t> For Tier 2 for-profits, how willing would you to be to accept reduced international and Australia alignment if it resulted in simpler reporting requirements? *So think about this from a user’s perspective, and not just from a preparer perspective*.</a:t>
            </a:r>
          </a:p>
          <a:p>
            <a:endParaRPr lang="en-US"/>
          </a:p>
          <a:p>
            <a:endParaRPr lang="en-US" b="1"/>
          </a:p>
          <a:p>
            <a:r>
              <a:rPr lang="en-US" b="1"/>
              <a:t>A useful prompt is: </a:t>
            </a:r>
            <a:r>
              <a:rPr lang="en-US"/>
              <a:t>This one is about a trade-off, so weigh both sides: what would we give up if NZ stepped away from IFRS — comparability for international investors and lenders, and our </a:t>
            </a:r>
            <a:r>
              <a:rPr lang="en-US" err="1"/>
              <a:t>harmonisation</a:t>
            </a:r>
            <a:r>
              <a:rPr lang="en-US"/>
              <a:t> with Australia — and is simpler reporting worth that? So think about this from a user’s perspective, and not just a preparer’s.</a:t>
            </a:r>
          </a:p>
          <a:p>
            <a:endParaRPr lang="en-US"/>
          </a:p>
          <a:p>
            <a:r>
              <a:rPr lang="en-US"/>
              <a:t>Then reflect the results back. </a:t>
            </a:r>
          </a:p>
          <a:p>
            <a:endParaRPr lang="en-US"/>
          </a:p>
          <a:p>
            <a:r>
              <a:rPr lang="en-US"/>
              <a:t>That leads into the practical challenges we're hearing about.</a:t>
            </a:r>
          </a:p>
        </p:txBody>
      </p:sp>
      <p:sp>
        <p:nvSpPr>
          <p:cNvPr id="4" name="Slide Number Placeholder 3"/>
          <p:cNvSpPr>
            <a:spLocks noGrp="1"/>
          </p:cNvSpPr>
          <p:nvPr>
            <p:ph type="sldNum" sz="quarter" idx="5"/>
          </p:nvPr>
        </p:nvSpPr>
        <p:spPr/>
        <p:txBody>
          <a:bodyPr/>
          <a:lstStyle/>
          <a:p>
            <a:fld id="{611CC757-B54C-459A-9095-3A3BD5CD73A7}" type="slidenum">
              <a:rPr lang="en-NZ" smtClean="0"/>
              <a:t>53</a:t>
            </a:fld>
            <a:endParaRPr lang="en-NZ"/>
          </a:p>
        </p:txBody>
      </p:sp>
    </p:spTree>
    <p:extLst>
      <p:ext uri="{BB962C8B-B14F-4D97-AF65-F5344CB8AC3E}">
        <p14:creationId xmlns:p14="http://schemas.microsoft.com/office/powerpoint/2010/main" val="381799516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AFD3D-070B-78A6-4DD5-EE464BB566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531EA3-5B0B-8CA6-B839-3FC7AF9FE5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B34B96-A43C-FCDD-ADF0-D4E46619D44C}"/>
              </a:ext>
            </a:extLst>
          </p:cNvPr>
          <p:cNvSpPr>
            <a:spLocks noGrp="1"/>
          </p:cNvSpPr>
          <p:nvPr>
            <p:ph type="body" idx="1"/>
          </p:nvPr>
        </p:nvSpPr>
        <p:spPr/>
        <p:txBody>
          <a:bodyPr/>
          <a:lstStyle/>
          <a:p>
            <a:r>
              <a:rPr lang="en-US"/>
              <a:t>[Approx. 1.5 minutes]  SLIDE 35 — Polling question, menti.com</a:t>
            </a:r>
            <a:br>
              <a:rPr lang="en-US"/>
            </a:b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b="1"/>
              <a:t>The question asks:</a:t>
            </a:r>
            <a:r>
              <a:rPr lang="en-US"/>
              <a:t> For Tier 2 for-profits, how willing would you to be to accept reduced international and Australia alignment if it resulted in simpler reporting requirements? *So think about this from a user’s perspective, and not just from a preparer perspective*.</a:t>
            </a:r>
          </a:p>
          <a:p>
            <a:endParaRPr lang="en-US"/>
          </a:p>
          <a:p>
            <a:endParaRPr lang="en-US" b="1"/>
          </a:p>
          <a:p>
            <a:r>
              <a:rPr lang="en-US" b="1"/>
              <a:t>A useful prompt is: </a:t>
            </a:r>
            <a:r>
              <a:rPr lang="en-US"/>
              <a:t>This one is about a trade-off, so weigh both sides: what would we give up if NZ stepped away from IFRS — comparability for international investors and lenders, and our </a:t>
            </a:r>
            <a:r>
              <a:rPr lang="en-US" err="1"/>
              <a:t>harmonisation</a:t>
            </a:r>
            <a:r>
              <a:rPr lang="en-US"/>
              <a:t> with Australia — and is simpler reporting worth that? So think about this from a user’s perspective, and not just a preparer’s.</a:t>
            </a:r>
          </a:p>
          <a:p>
            <a:endParaRPr lang="en-US"/>
          </a:p>
          <a:p>
            <a:r>
              <a:rPr lang="en-US"/>
              <a:t>Then reflect the results back. </a:t>
            </a:r>
          </a:p>
          <a:p>
            <a:endParaRPr lang="en-US"/>
          </a:p>
          <a:p>
            <a:r>
              <a:rPr lang="en-US"/>
              <a:t>That leads into the practical challenges we're hearing about.</a:t>
            </a:r>
          </a:p>
        </p:txBody>
      </p:sp>
      <p:sp>
        <p:nvSpPr>
          <p:cNvPr id="4" name="Slide Number Placeholder 3">
            <a:extLst>
              <a:ext uri="{FF2B5EF4-FFF2-40B4-BE49-F238E27FC236}">
                <a16:creationId xmlns:a16="http://schemas.microsoft.com/office/drawing/2014/main" id="{B0DC0BE4-499E-2C78-BC0B-7EEBFB34F6D8}"/>
              </a:ext>
            </a:extLst>
          </p:cNvPr>
          <p:cNvSpPr>
            <a:spLocks noGrp="1"/>
          </p:cNvSpPr>
          <p:nvPr>
            <p:ph type="sldNum" sz="quarter" idx="5"/>
          </p:nvPr>
        </p:nvSpPr>
        <p:spPr/>
        <p:txBody>
          <a:bodyPr/>
          <a:lstStyle/>
          <a:p>
            <a:fld id="{611CC757-B54C-459A-9095-3A3BD5CD73A7}" type="slidenum">
              <a:rPr lang="en-NZ" smtClean="0"/>
              <a:t>54</a:t>
            </a:fld>
            <a:endParaRPr lang="en-NZ"/>
          </a:p>
        </p:txBody>
      </p:sp>
    </p:spTree>
    <p:extLst>
      <p:ext uri="{BB962C8B-B14F-4D97-AF65-F5344CB8AC3E}">
        <p14:creationId xmlns:p14="http://schemas.microsoft.com/office/powerpoint/2010/main" val="123540551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NZ"/>
          </a:p>
        </p:txBody>
      </p:sp>
      <p:sp>
        <p:nvSpPr>
          <p:cNvPr id="3" name="Notes Placeholder 2"/>
          <p:cNvSpPr>
            <a:spLocks noGrp="1"/>
          </p:cNvSpPr>
          <p:nvPr>
            <p:ph type="body" idx="1"/>
          </p:nvPr>
        </p:nvSpPr>
        <p:spPr/>
        <p:txBody>
          <a:bodyPr/>
          <a:lstStyle/>
          <a:p>
            <a:r>
              <a:rPr lang="en-US"/>
              <a:t>[Approx. 2 minutes]  SLIDE 48</a:t>
            </a:r>
          </a:p>
          <a:p>
            <a:endParaRPr lang="en-US"/>
          </a:p>
          <a:p>
            <a:r>
              <a:rPr lang="en-US"/>
              <a:t>As noted for Tier 1 section, this is context for whether the framework is fit for purpose, and not all these challenges are solvable through this ASF review.</a:t>
            </a:r>
          </a:p>
          <a:p>
            <a:endParaRPr lang="en-US"/>
          </a:p>
          <a:p>
            <a:r>
              <a:rPr lang="en-US"/>
              <a:t>Four challenges again.</a:t>
            </a:r>
          </a:p>
          <a:p>
            <a:r>
              <a:rPr lang="en-US"/>
              <a:t>- First, ongoing implementation and maintenance. Tier 2 entities have to track and apply NZ IFRS changes — and many of those changes were developed with publicly accountable entities in mind, not them.</a:t>
            </a:r>
          </a:p>
          <a:p>
            <a:endParaRPr lang="en-US"/>
          </a:p>
          <a:p>
            <a:r>
              <a:rPr lang="en-US"/>
              <a:t>- Second, recognition and measurement complexity. Tier 2 applies the same recognition and measurement as Tier 1, and for some entities without public accountability that may be more complex than it needs to be.</a:t>
            </a:r>
          </a:p>
          <a:p>
            <a:endParaRPr lang="en-US"/>
          </a:p>
          <a:p>
            <a:r>
              <a:rPr lang="en-US"/>
              <a:t>- Third, the diversity of the Tier 2 population. It's a very broad and varied group, and that makes it genuinely hard to know whether a single model stays proportionate across all of them.</a:t>
            </a:r>
          </a:p>
          <a:p>
            <a:endParaRPr lang="en-US"/>
          </a:p>
          <a:p>
            <a:r>
              <a:rPr lang="en-US"/>
              <a:t>- And fourth, limited domestic flexibility. Because we're aligned to Tier 1 recognition and measurement, our ability to simplify or tailor for Tier 2 is constrained.</a:t>
            </a:r>
          </a:p>
          <a:p>
            <a:endParaRPr lang="en-US"/>
          </a:p>
          <a:p>
            <a:r>
              <a:rPr lang="en-US"/>
              <a:t>If I had to sum up the tension for Tier 2’s, it's: proportionality on one side, interoperability with Tier 1 on the other.</a:t>
            </a: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[Approx. 1.5 minutes]  SLIDE 49 — Polling question, menti.com</a:t>
            </a:r>
          </a:p>
          <a:p>
            <a:endParaRPr lang="en-US"/>
          </a:p>
          <a:p>
            <a:r>
              <a:rPr lang="en-US" b="1"/>
              <a:t>The question asks: </a:t>
            </a:r>
            <a:r>
              <a:rPr lang="en-US" b="0"/>
              <a:t>In your view, what are the biggest practical challenges with the current Tier 2 for-profit framework (Select up to two)</a:t>
            </a:r>
          </a:p>
          <a:p>
            <a:endParaRPr lang="en-US" b="0"/>
          </a:p>
          <a:p>
            <a:pPr marL="0" marR="0" lvl="0" indent="0" algn="l" defTabSz="914400" rtl="0" eaLnBrk="1" fontAlgn="auto" latinLnBrk="0" hangingPunct="1">
              <a:lnSpc>
                <a:spcPct val="100000"/>
              </a:lnSpc>
              <a:spcBef>
                <a:spcPts val="0"/>
              </a:spcBef>
              <a:spcAft>
                <a:spcPts val="0"/>
              </a:spcAft>
              <a:buClrTx/>
              <a:buSzTx/>
              <a:buFontTx/>
              <a:buNone/>
              <a:tabLst/>
              <a:defRPr/>
            </a:pPr>
            <a:r>
              <a:rPr lang="en-US"/>
              <a:t>****I do want to point out that there is one additional challenge in the </a:t>
            </a:r>
            <a:r>
              <a:rPr lang="en-US" err="1"/>
              <a:t>menti</a:t>
            </a:r>
            <a:r>
              <a:rPr lang="en-US"/>
              <a:t> poll which is “challenges are acceptable to maintain international alignment” so what that essentially means if international alignment is important, your willing to accept there will be challenges.****</a:t>
            </a:r>
            <a:endParaRPr lang="en-US" b="1"/>
          </a:p>
          <a:p>
            <a:endParaRPr lang="en-US"/>
          </a:p>
          <a:p>
            <a:r>
              <a:rPr lang="en-US" b="1"/>
              <a:t>Reflect the results: </a:t>
            </a:r>
            <a:r>
              <a:rPr lang="en-US" b="0"/>
              <a:t>So there’s some interesting results there. </a:t>
            </a:r>
            <a:endParaRPr lang="en-US" b="1"/>
          </a:p>
          <a:p>
            <a:endParaRPr lang="en-US"/>
          </a:p>
          <a:p>
            <a:r>
              <a:rPr lang="en-US"/>
              <a:t>Hand back: Thank you. That now takes us straight into the options.</a:t>
            </a:r>
          </a:p>
        </p:txBody>
      </p:sp>
      <p:sp>
        <p:nvSpPr>
          <p:cNvPr id="4" name="Slide Number Placeholder 3"/>
          <p:cNvSpPr>
            <a:spLocks noGrp="1"/>
          </p:cNvSpPr>
          <p:nvPr>
            <p:ph type="sldNum" sz="quarter" idx="5"/>
          </p:nvPr>
        </p:nvSpPr>
        <p:spPr/>
        <p:txBody>
          <a:bodyPr/>
          <a:lstStyle/>
          <a:p>
            <a:fld id="{611CC757-B54C-459A-9095-3A3BD5CD73A7}" type="slidenum">
              <a:rPr lang="en-NZ" smtClean="0"/>
              <a:t>56</a:t>
            </a:fld>
            <a:endParaRPr lang="en-NZ"/>
          </a:p>
        </p:txBody>
      </p:sp>
    </p:spTree>
    <p:extLst>
      <p:ext uri="{BB962C8B-B14F-4D97-AF65-F5344CB8AC3E}">
        <p14:creationId xmlns:p14="http://schemas.microsoft.com/office/powerpoint/2010/main" val="103692989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08167-BEE3-795F-E32D-797A821FF5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BEA9DD-4972-2C4F-728C-33D6641F14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298F88-D9E8-47B4-6183-A2DAE42B16B9}"/>
              </a:ext>
            </a:extLst>
          </p:cNvPr>
          <p:cNvSpPr>
            <a:spLocks noGrp="1"/>
          </p:cNvSpPr>
          <p:nvPr>
            <p:ph type="body" idx="1"/>
          </p:nvPr>
        </p:nvSpPr>
        <p:spPr/>
        <p:txBody>
          <a:bodyPr/>
          <a:lstStyle/>
          <a:p>
            <a:r>
              <a:rPr lang="en-US"/>
              <a:t>[Approx. 1.5 minutes]  SLIDE 49 — Polling question, menti.com</a:t>
            </a:r>
          </a:p>
          <a:p>
            <a:endParaRPr lang="en-US"/>
          </a:p>
          <a:p>
            <a:r>
              <a:rPr lang="en-US" b="1"/>
              <a:t>The question asks: </a:t>
            </a:r>
            <a:r>
              <a:rPr lang="en-US" b="0"/>
              <a:t>In your view, what are the biggest practical challenges with the current Tier 2 for-profit framework (Select up to two)</a:t>
            </a:r>
          </a:p>
          <a:p>
            <a:endParaRPr lang="en-US" b="0"/>
          </a:p>
          <a:p>
            <a:pPr marL="0" marR="0" lvl="0" indent="0" algn="l" defTabSz="914400" rtl="0" eaLnBrk="1" fontAlgn="auto" latinLnBrk="0" hangingPunct="1">
              <a:lnSpc>
                <a:spcPct val="100000"/>
              </a:lnSpc>
              <a:spcBef>
                <a:spcPts val="0"/>
              </a:spcBef>
              <a:spcAft>
                <a:spcPts val="0"/>
              </a:spcAft>
              <a:buClrTx/>
              <a:buSzTx/>
              <a:buFontTx/>
              <a:buNone/>
              <a:tabLst/>
              <a:defRPr/>
            </a:pPr>
            <a:r>
              <a:rPr lang="en-US"/>
              <a:t>****I do want to point out that there is one additional challenge in the </a:t>
            </a:r>
            <a:r>
              <a:rPr lang="en-US" err="1"/>
              <a:t>menti</a:t>
            </a:r>
            <a:r>
              <a:rPr lang="en-US"/>
              <a:t> poll which is “challenges are acceptable to maintain international alignment” so what that essentially means if international alignment is important, your willing to accept there will be challenges.****</a:t>
            </a:r>
            <a:endParaRPr lang="en-US" b="1"/>
          </a:p>
          <a:p>
            <a:endParaRPr lang="en-US"/>
          </a:p>
          <a:p>
            <a:r>
              <a:rPr lang="en-US" b="1"/>
              <a:t>Reflect the results: </a:t>
            </a:r>
            <a:r>
              <a:rPr lang="en-US" b="0"/>
              <a:t>So there’s some interesting results there. </a:t>
            </a:r>
            <a:endParaRPr lang="en-US" b="1"/>
          </a:p>
          <a:p>
            <a:endParaRPr lang="en-US"/>
          </a:p>
          <a:p>
            <a:r>
              <a:rPr lang="en-US"/>
              <a:t>Hand back: Thank you. That now takes us straight into the options.</a:t>
            </a:r>
          </a:p>
        </p:txBody>
      </p:sp>
      <p:sp>
        <p:nvSpPr>
          <p:cNvPr id="4" name="Slide Number Placeholder 3">
            <a:extLst>
              <a:ext uri="{FF2B5EF4-FFF2-40B4-BE49-F238E27FC236}">
                <a16:creationId xmlns:a16="http://schemas.microsoft.com/office/drawing/2014/main" id="{0228374E-A338-602B-C731-B4FCFFBCF27D}"/>
              </a:ext>
            </a:extLst>
          </p:cNvPr>
          <p:cNvSpPr>
            <a:spLocks noGrp="1"/>
          </p:cNvSpPr>
          <p:nvPr>
            <p:ph type="sldNum" sz="quarter" idx="5"/>
          </p:nvPr>
        </p:nvSpPr>
        <p:spPr/>
        <p:txBody>
          <a:bodyPr/>
          <a:lstStyle/>
          <a:p>
            <a:fld id="{611CC757-B54C-459A-9095-3A3BD5CD73A7}" type="slidenum">
              <a:rPr lang="en-NZ" smtClean="0"/>
              <a:t>57</a:t>
            </a:fld>
            <a:endParaRPr lang="en-NZ"/>
          </a:p>
        </p:txBody>
      </p:sp>
    </p:spTree>
    <p:extLst>
      <p:ext uri="{BB962C8B-B14F-4D97-AF65-F5344CB8AC3E}">
        <p14:creationId xmlns:p14="http://schemas.microsoft.com/office/powerpoint/2010/main" val="230353063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NZ"/>
          </a:p>
        </p:txBody>
      </p:sp>
      <p:sp>
        <p:nvSpPr>
          <p:cNvPr id="3" name="Notes Placeholder 2"/>
          <p:cNvSpPr>
            <a:spLocks noGrp="1"/>
          </p:cNvSpPr>
          <p:nvPr>
            <p:ph type="body" idx="1"/>
          </p:nvPr>
        </p:nvSpPr>
        <p:spPr/>
        <p:txBody>
          <a:bodyPr/>
          <a:lstStyle/>
          <a:p>
            <a:r>
              <a:rPr lang="en-US"/>
              <a:t>[Approx. 2 minutes]  SLIDE 50</a:t>
            </a:r>
          </a:p>
          <a:p>
            <a:endParaRPr lang="en-US"/>
          </a:p>
          <a:p>
            <a:r>
              <a:rPr lang="en-US"/>
              <a:t>There are four options here — one more than Tier 1.</a:t>
            </a:r>
          </a:p>
          <a:p>
            <a:endParaRPr lang="en-US"/>
          </a:p>
          <a:p>
            <a:r>
              <a:rPr lang="en-US"/>
              <a:t>Option A is IFRS RDR. That's the status quo: Tier 1 recognition and measurement, with reduced disclosures.</a:t>
            </a:r>
          </a:p>
          <a:p>
            <a:endParaRPr lang="en-US"/>
          </a:p>
          <a:p>
            <a:r>
              <a:rPr lang="en-US"/>
              <a:t>Option B is IFRS 19, Subsidiaries without Public Accountability. That's an IFRS standard giving reduced disclosures to eligible subsidiaries while keeping full IFRS recognition and measurement. The thing to note there is that eligibility is restricted — it only applies to subsidiaries.</a:t>
            </a:r>
          </a:p>
          <a:p>
            <a:endParaRPr lang="en-US"/>
          </a:p>
          <a:p>
            <a:r>
              <a:rPr lang="en-US"/>
              <a:t>Option C is IFRS for SMEs. That's a standalone international standard for entities without public accountability, and importantly it simplifies recognition and measurement, not just disclosures.</a:t>
            </a:r>
          </a:p>
          <a:p>
            <a:endParaRPr lang="en-US"/>
          </a:p>
          <a:p>
            <a:r>
              <a:rPr lang="en-US"/>
              <a:t>And Option D is locally modified standards — an international framework taken as a base with targeted modifications for New Zealand.</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One exclusion worth mentioning is that we didn't assess US GAAP as a Tier 2 option, and the reason being is that it's such a significant departure from our current IFRS-based framework. You'll still see it in the summary table for completeness - I’ll show this soon.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NZ"/>
          </a:p>
        </p:txBody>
      </p:sp>
      <p:sp>
        <p:nvSpPr>
          <p:cNvPr id="3" name="Notes Placeholder 2"/>
          <p:cNvSpPr>
            <a:spLocks noGrp="1"/>
          </p:cNvSpPr>
          <p:nvPr>
            <p:ph type="body" idx="1"/>
          </p:nvPr>
        </p:nvSpPr>
        <p:spPr/>
        <p:txBody>
          <a:bodyPr/>
          <a:lstStyle/>
          <a:p>
            <a:r>
              <a:rPr lang="en-US"/>
              <a:t>[Approx. 1.5 minutes]  SLIDE 51</a:t>
            </a:r>
          </a:p>
          <a:p>
            <a:br>
              <a:rPr lang="en-US"/>
            </a:br>
            <a:r>
              <a:rPr lang="en-US"/>
              <a:t>So similar to the Tier 1, after staff prepared the analysis of the options that were considered viable for this tier, each framework option was then assessed against the key criteria set out in the green table on the screen.</a:t>
            </a:r>
          </a:p>
          <a:p>
            <a:endParaRPr lang="en-US"/>
          </a:p>
          <a:p>
            <a:r>
              <a:rPr lang="en-US"/>
              <a:t>The criteria themselves mirror Tier 1, but with one additional criterion which is the ability to </a:t>
            </a:r>
            <a:r>
              <a:rPr lang="en-US" b="1"/>
              <a:t>“move between tiers”</a:t>
            </a:r>
            <a:r>
              <a:rPr lang="en-US"/>
              <a:t>. By that we mean interoperability with Tier 1, both in accounting terms and in workforce terms.</a:t>
            </a:r>
          </a:p>
          <a:p>
            <a:endParaRPr lang="en-US"/>
          </a:p>
          <a:p>
            <a:r>
              <a:rPr lang="en-US"/>
              <a:t>It is worth explaining why we added that criterion. Entities do not stay still — they grow, they get acquired, and they consolidate into Tier 1 groups. Whatever framework we land on for Tier 2 therefore has to make that movement workable. If it doesn’t, we create a sudden jump in requirements: a point where an entity crossing the Tier 2 threshold has to move to a completely different basis of accounting relatively fast, restating its numbers, retraining its people and absorbing a sudden jump in cost and complexity, rather than making a manageable step up.</a:t>
            </a:r>
          </a:p>
          <a:p>
            <a:endParaRPr lang="en-US"/>
          </a:p>
          <a:p>
            <a:r>
              <a:rPr lang="en-US"/>
              <a:t>With that in mind, let's look at how the options scored.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57A095-CDD7-46E3-4533-2365F8A2D9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B42F86-D7A6-5C0D-932B-D52BA858F0E8}"/>
              </a:ext>
            </a:extLst>
          </p:cNvPr>
          <p:cNvSpPr>
            <a:spLocks noGrp="1" noRot="1" noChangeAspect="1"/>
          </p:cNvSpPr>
          <p:nvPr>
            <p:ph type="sldImg"/>
          </p:nvPr>
        </p:nvSpPr>
        <p:spPr/>
        <p:txBody>
          <a:bodyPr/>
          <a:lstStyle/>
          <a:p>
            <a:endParaRPr lang="en-NZ"/>
          </a:p>
        </p:txBody>
      </p:sp>
      <p:sp>
        <p:nvSpPr>
          <p:cNvPr id="3" name="Notes Placeholder 2">
            <a:extLst>
              <a:ext uri="{FF2B5EF4-FFF2-40B4-BE49-F238E27FC236}">
                <a16:creationId xmlns:a16="http://schemas.microsoft.com/office/drawing/2014/main" id="{D602F0F4-9AFC-D706-DFC2-67DDBE5EFF8B}"/>
              </a:ext>
            </a:extLst>
          </p:cNvPr>
          <p:cNvSpPr>
            <a:spLocks noGrp="1"/>
          </p:cNvSpPr>
          <p:nvPr>
            <p:ph type="body" idx="1"/>
          </p:nvPr>
        </p:nvSpPr>
        <p:spPr/>
        <p:txBody>
          <a:bodyPr/>
          <a:lstStyle/>
          <a:p>
            <a:r>
              <a:rPr lang="en-US"/>
              <a:t>[Approx. 2 minutes]  SLIDE 52</a:t>
            </a:r>
          </a:p>
          <a:p>
            <a:endParaRPr lang="en-US"/>
          </a:p>
          <a:p>
            <a:r>
              <a:rPr lang="en-US" b="1"/>
              <a:t>Same quick caveat</a:t>
            </a:r>
            <a:r>
              <a:rPr lang="en-US"/>
              <a:t>: This assessment is preliminary, The ratings you're seeing are staff judgements, and we're presenting them to prompt discussion — not as settled conclusions.</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If you want the full reasoning behind each of those traffic lights, you can find the detailed options analysis on our ASF webpage – so there you will find the detailed paper, a short video, and the survey as well.</a:t>
            </a:r>
          </a:p>
          <a:p>
            <a:endParaRPr lang="en-US"/>
          </a:p>
          <a:p>
            <a:r>
              <a:rPr lang="en-US"/>
              <a:t>And here's the important difference from Tier 1. Rather than a single recommendation, we're proposing four options be included in the discussion paper.</a:t>
            </a:r>
          </a:p>
          <a:p>
            <a:endParaRPr lang="en-US"/>
          </a:p>
          <a:p>
            <a:r>
              <a:rPr lang="en-US"/>
              <a:t>- Option A, IFRS RDR — internationally credible and interoperable with Tier 1. The trade-off is that </a:t>
            </a:r>
            <a:r>
              <a:rPr lang="en-US" err="1"/>
              <a:t>licence</a:t>
            </a:r>
            <a:r>
              <a:rPr lang="en-US"/>
              <a:t> arrangements limit simplification/modifications to the standards.</a:t>
            </a:r>
          </a:p>
          <a:p>
            <a:endParaRPr lang="en-US"/>
          </a:p>
          <a:p>
            <a:r>
              <a:rPr lang="en-US"/>
              <a:t>- Option B, IFRS 19 — also internationally credible and interoperable, but eligibility is restricted to subsidiaries only, and again </a:t>
            </a:r>
            <a:r>
              <a:rPr lang="en-US" err="1"/>
              <a:t>licence</a:t>
            </a:r>
            <a:r>
              <a:rPr lang="en-US"/>
              <a:t> arrangements limit how far we can simplify or even modify standards.</a:t>
            </a:r>
          </a:p>
          <a:p>
            <a:endParaRPr lang="en-US"/>
          </a:p>
          <a:p>
            <a:r>
              <a:rPr lang="en-US"/>
              <a:t>- Option C, IFRS for SMEs — this one offers genuine simplification of recognition and measurement, and lower ongoing costs. The trade-off is disruption to the current ecosystem.</a:t>
            </a:r>
          </a:p>
          <a:p>
            <a:endParaRPr lang="en-US"/>
          </a:p>
          <a:p>
            <a:r>
              <a:rPr lang="en-US"/>
              <a:t>- Option D, locally modified standards — simplification is possible, but at the cost of international credibility, and with high transition and maintenance costs.</a:t>
            </a:r>
          </a:p>
          <a:p>
            <a:endParaRPr lang="en-US"/>
          </a:p>
          <a:p>
            <a:r>
              <a:rPr lang="en-US"/>
              <a:t>- And Option E, US GAAP, which as I’ve mentioned before is included on this table only for completeness — not recommended. Reasons being, its one jurisdiction mainly applying it, there are high transition costs, and we'd lose our Australian </a:t>
            </a:r>
            <a:r>
              <a:rPr lang="en-US" err="1"/>
              <a:t>harmonisation</a:t>
            </a:r>
            <a:r>
              <a:rPr lang="en-US"/>
              <a:t>.</a:t>
            </a:r>
          </a:p>
          <a:p>
            <a:endParaRPr lang="en-US"/>
          </a:p>
          <a:p>
            <a:r>
              <a:rPr lang="en-US"/>
              <a:t>This is the slide where your feedback will make the most difference, so I'd really encourage you to engage and provide your insights or feedback where possible. </a:t>
            </a:r>
          </a:p>
          <a:p>
            <a:endParaRPr lang="en-US"/>
          </a:p>
          <a:p>
            <a:r>
              <a:rPr lang="en-US"/>
              <a:t>Leana and Michelle — over to you for the last poll.</a:t>
            </a:r>
          </a:p>
          <a:p>
            <a:endParaRPr lang="en-US"/>
          </a:p>
        </p:txBody>
      </p:sp>
      <p:sp>
        <p:nvSpPr>
          <p:cNvPr id="4" name="Slide Number Placeholder 3">
            <a:extLst>
              <a:ext uri="{FF2B5EF4-FFF2-40B4-BE49-F238E27FC236}">
                <a16:creationId xmlns:a16="http://schemas.microsoft.com/office/drawing/2014/main" id="{D80E5E9D-9A0D-61C0-9C82-E2A2F2669F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0203101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[Approx. 1.5 minutes]</a:t>
            </a:r>
          </a:p>
          <a:p>
            <a:endParaRPr lang="en-US"/>
          </a:p>
          <a:p>
            <a:r>
              <a:rPr lang="en-US" b="1"/>
              <a:t>The question asks: </a:t>
            </a:r>
            <a:r>
              <a:rPr lang="en-US" b="0"/>
              <a:t>For Tier 2 entities, which framework would you NOT support?</a:t>
            </a:r>
            <a:endParaRPr lang="en-US"/>
          </a:p>
          <a:p>
            <a:endParaRPr lang="en-US"/>
          </a:p>
          <a:p>
            <a:r>
              <a:rPr lang="en-US"/>
              <a:t>So think about where the framework should go, and not just what's easiest to implement.</a:t>
            </a:r>
          </a:p>
          <a:p>
            <a:endParaRPr lang="en-US"/>
          </a:p>
          <a:p>
            <a:r>
              <a:rPr lang="en-US" b="1"/>
              <a:t>If the room is quiet, a useful prompt is: </a:t>
            </a:r>
            <a:r>
              <a:rPr lang="en-US"/>
              <a:t>this question is deliberately framed the other way round — rather than picking a </a:t>
            </a:r>
            <a:r>
              <a:rPr lang="en-US" err="1"/>
              <a:t>favourite</a:t>
            </a:r>
            <a:r>
              <a:rPr lang="en-US"/>
              <a:t>, think about which of the options you could not live with, and why. Is it the transition cost, the loss of international credibility, the restricted eligibility, or the disruption to the ecosystem?</a:t>
            </a:r>
          </a:p>
          <a:p>
            <a:endParaRPr lang="en-US"/>
          </a:p>
          <a:p>
            <a:r>
              <a:rPr lang="en-US" b="1"/>
              <a:t>Reflect the results back</a:t>
            </a:r>
            <a:r>
              <a:rPr lang="en-US"/>
              <a:t>. If the room is split, say so — that's a genuinely useful finding, and we’ll consider your inputs back into our analysis that feeds into the discussion paper. </a:t>
            </a:r>
          </a:p>
          <a:p>
            <a:endParaRPr lang="en-US"/>
          </a:p>
          <a:p>
            <a:r>
              <a:rPr lang="en-US" b="1"/>
              <a:t>Hand back: </a:t>
            </a:r>
            <a:r>
              <a:rPr lang="en-US"/>
              <a:t>Thank you both. Before we wrap up, let me show you how you can have your say.</a:t>
            </a:r>
          </a:p>
        </p:txBody>
      </p:sp>
      <p:sp>
        <p:nvSpPr>
          <p:cNvPr id="4" name="Slide Number Placeholder 3"/>
          <p:cNvSpPr>
            <a:spLocks noGrp="1"/>
          </p:cNvSpPr>
          <p:nvPr>
            <p:ph type="sldNum" sz="quarter" idx="5"/>
          </p:nvPr>
        </p:nvSpPr>
        <p:spPr/>
        <p:txBody>
          <a:bodyPr/>
          <a:lstStyle/>
          <a:p>
            <a:fld id="{611CC757-B54C-459A-9095-3A3BD5CD73A7}" type="slidenum">
              <a:rPr lang="en-NZ" smtClean="0"/>
              <a:t>61</a:t>
            </a:fld>
            <a:endParaRPr lang="en-NZ"/>
          </a:p>
        </p:txBody>
      </p:sp>
    </p:spTree>
    <p:extLst>
      <p:ext uri="{BB962C8B-B14F-4D97-AF65-F5344CB8AC3E}">
        <p14:creationId xmlns:p14="http://schemas.microsoft.com/office/powerpoint/2010/main" val="67195385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F696B5-F7C3-C296-5819-8EF60B09AB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4DA0F9-710B-8C87-B778-9586D280B2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FDBD0-860C-F5F0-18C4-BABE121D798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F6E0C8D-B36A-497A-B732-07329B61301F}"/>
              </a:ext>
            </a:extLst>
          </p:cNvPr>
          <p:cNvSpPr>
            <a:spLocks noGrp="1"/>
          </p:cNvSpPr>
          <p:nvPr>
            <p:ph type="sldNum" sz="quarter" idx="5"/>
          </p:nvPr>
        </p:nvSpPr>
        <p:spPr/>
        <p:txBody>
          <a:bodyPr/>
          <a:lstStyle/>
          <a:p>
            <a:fld id="{611CC757-B54C-459A-9095-3A3BD5CD73A7}" type="slidenum">
              <a:rPr lang="en-NZ" smtClean="0"/>
              <a:t>62</a:t>
            </a:fld>
            <a:endParaRPr lang="en-NZ"/>
          </a:p>
        </p:txBody>
      </p:sp>
    </p:spTree>
    <p:extLst>
      <p:ext uri="{BB962C8B-B14F-4D97-AF65-F5344CB8AC3E}">
        <p14:creationId xmlns:p14="http://schemas.microsoft.com/office/powerpoint/2010/main" val="7535527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E55E4-106A-C0FD-AB28-4B8FE44A7A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F057A0-2F76-DB63-B885-73FFE3E3FA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016F71-4E35-A39F-22C3-66A903B1DA91}"/>
              </a:ext>
            </a:extLst>
          </p:cNvPr>
          <p:cNvSpPr>
            <a:spLocks noGrp="1"/>
          </p:cNvSpPr>
          <p:nvPr>
            <p:ph type="body" idx="1"/>
          </p:nvPr>
        </p:nvSpPr>
        <p:spPr/>
        <p:txBody>
          <a:bodyPr/>
          <a:lstStyle/>
          <a:p>
            <a:r>
              <a:rPr lang="en-US"/>
              <a:t>[Approx. 1 minute]  SLIDE 54 — Have your say</a:t>
            </a:r>
          </a:p>
          <a:p>
            <a:endParaRPr lang="en-US"/>
          </a:p>
          <a:p>
            <a:r>
              <a:rPr lang="en-US"/>
              <a:t>So to close.</a:t>
            </a:r>
          </a:p>
          <a:p>
            <a:endParaRPr lang="en-US"/>
          </a:p>
          <a:p>
            <a:r>
              <a:rPr lang="en-US"/>
              <a:t>What we've covered today is some of the key issues and considerations we're currently exploring. I want to stress that it's not a final position — we're still working through it.</a:t>
            </a:r>
          </a:p>
          <a:p>
            <a:endParaRPr lang="en-US"/>
          </a:p>
          <a:p>
            <a:r>
              <a:rPr lang="en-US"/>
              <a:t>There are three things we'd really like to know from you. Is our analysis complete? Are there other challenges or opportunities we should be considering? And are there perspectives we may have overlooked?</a:t>
            </a:r>
          </a:p>
          <a:p>
            <a:endParaRPr lang="en-US"/>
          </a:p>
          <a:p>
            <a:r>
              <a:rPr lang="en-US"/>
              <a:t>You can give us feedback at any stage — just scan the QR code on the screen and complete the short survey. It takes a few minutes, and it feeds directly into how we develop the discussion paper.</a:t>
            </a:r>
          </a:p>
          <a:p>
            <a:endParaRPr lang="en-US"/>
          </a:p>
          <a:p>
            <a:r>
              <a:rPr lang="en-US"/>
              <a:t>Everything else is on our dedicated ASF review webpage — the detailed papers, the videos and the surveys for both Tier 1 and Tier 2.</a:t>
            </a:r>
          </a:p>
          <a:p>
            <a:endParaRPr lang="en-US"/>
          </a:p>
          <a:p>
            <a:r>
              <a:rPr lang="en-US"/>
              <a:t>Thank you all for your time this morning. And a big thank you to Leana and Michelle for running the polls for us. I’ll now hand over to Michelle to close out the session. </a:t>
            </a:r>
          </a:p>
        </p:txBody>
      </p:sp>
      <p:sp>
        <p:nvSpPr>
          <p:cNvPr id="4" name="Slide Number Placeholder 3">
            <a:extLst>
              <a:ext uri="{FF2B5EF4-FFF2-40B4-BE49-F238E27FC236}">
                <a16:creationId xmlns:a16="http://schemas.microsoft.com/office/drawing/2014/main" id="{C2115048-6939-BED2-1EF6-2A7ADAA685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1CC757-B54C-459A-9095-3A3BD5CD73A7}"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32202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 name="Picture 2" descr="A picture containing diagram  Description automatically generated">
            <a:extLst>
              <a:ext uri="{FF2B5EF4-FFF2-40B4-BE49-F238E27FC236}">
                <a16:creationId xmlns:a16="http://schemas.microsoft.com/office/drawing/2014/main" id="{20749615-3DEF-C814-3BE1-F02A17BB4F5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5480"/>
          </a:xfrm>
          <a:prstGeom prst="rect">
            <a:avLst/>
          </a:prstGeom>
        </p:spPr>
      </p:pic>
      <p:pic>
        <p:nvPicPr>
          <p:cNvPr id="2" name="Picture 1" descr="A picture containing diagram  Description automatically generated">
            <a:extLst>
              <a:ext uri="{FF2B5EF4-FFF2-40B4-BE49-F238E27FC236}">
                <a16:creationId xmlns:a16="http://schemas.microsoft.com/office/drawing/2014/main" id="{361BE95D-A48B-6AD9-9932-2230A3E26D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5480"/>
          </a:xfrm>
          <a:prstGeom prst="rect">
            <a:avLst/>
          </a:prstGeom>
        </p:spPr>
      </p:pic>
      <p:sp>
        <p:nvSpPr>
          <p:cNvPr id="12" name="Text Placeholder 17">
            <a:extLst>
              <a:ext uri="{FF2B5EF4-FFF2-40B4-BE49-F238E27FC236}">
                <a16:creationId xmlns:a16="http://schemas.microsoft.com/office/drawing/2014/main" id="{BF49D903-1D40-CE05-9D3F-8696D1767E6F}"/>
              </a:ext>
            </a:extLst>
          </p:cNvPr>
          <p:cNvSpPr>
            <a:spLocks noGrp="1"/>
          </p:cNvSpPr>
          <p:nvPr>
            <p:ph type="body" sz="quarter" idx="14" hasCustomPrompt="1"/>
          </p:nvPr>
        </p:nvSpPr>
        <p:spPr>
          <a:xfrm>
            <a:off x="616288" y="3429001"/>
            <a:ext cx="5648219" cy="2483567"/>
          </a:xfrm>
          <a:prstGeom prst="rect">
            <a:avLst/>
          </a:prstGeom>
        </p:spPr>
        <p:txBody>
          <a:bodyPr lIns="0">
            <a:noAutofit/>
          </a:bodyPr>
          <a:lstStyle>
            <a:lvl1pPr marL="0" indent="0">
              <a:buNone/>
              <a:defRPr sz="2400" b="0">
                <a:latin typeface="+mn-lt"/>
                <a:ea typeface="Roboto Thin" panose="02000000000000000000" pitchFamily="2" charset="0"/>
                <a:cs typeface="Roboto Thin" panose="02000000000000000000" pitchFamily="2" charset="0"/>
              </a:defRPr>
            </a:lvl1pPr>
          </a:lstStyle>
          <a:p>
            <a:pPr lvl="0"/>
            <a:r>
              <a:rPr lang="en-US"/>
              <a:t>Your subtitle can go here</a:t>
            </a:r>
          </a:p>
          <a:p>
            <a:pPr lvl="0"/>
            <a:r>
              <a:rPr lang="en-US"/>
              <a:t>Aptos 24pt</a:t>
            </a:r>
          </a:p>
        </p:txBody>
      </p:sp>
      <p:sp>
        <p:nvSpPr>
          <p:cNvPr id="13" name="Title 9">
            <a:extLst>
              <a:ext uri="{FF2B5EF4-FFF2-40B4-BE49-F238E27FC236}">
                <a16:creationId xmlns:a16="http://schemas.microsoft.com/office/drawing/2014/main" id="{5A9EEC99-C87D-572A-5474-3C8BAE33CE8E}"/>
              </a:ext>
            </a:extLst>
          </p:cNvPr>
          <p:cNvSpPr>
            <a:spLocks noGrp="1"/>
          </p:cNvSpPr>
          <p:nvPr>
            <p:ph type="title" hasCustomPrompt="1"/>
          </p:nvPr>
        </p:nvSpPr>
        <p:spPr>
          <a:xfrm>
            <a:off x="616288" y="1904400"/>
            <a:ext cx="7551361" cy="1431447"/>
          </a:xfrm>
        </p:spPr>
        <p:txBody>
          <a:bodyPr lIns="0" anchor="t">
            <a:noAutofit/>
          </a:bodyPr>
          <a:lstStyle>
            <a:lvl1pPr>
              <a:defRPr sz="3200" b="0"/>
            </a:lvl1pPr>
          </a:lstStyle>
          <a:p>
            <a:r>
              <a:rPr lang="en-US"/>
              <a:t>Click to add your title. Aptos 32pt</a:t>
            </a:r>
            <a:endParaRPr lang="en-NZ"/>
          </a:p>
        </p:txBody>
      </p:sp>
    </p:spTree>
    <p:extLst>
      <p:ext uri="{BB962C8B-B14F-4D97-AF65-F5344CB8AC3E}">
        <p14:creationId xmlns:p14="http://schemas.microsoft.com/office/powerpoint/2010/main" val="1330546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layou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B30D2E8-2F07-010A-D690-9D606413C9D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2" name="Picture 1">
            <a:extLst>
              <a:ext uri="{FF2B5EF4-FFF2-40B4-BE49-F238E27FC236}">
                <a16:creationId xmlns:a16="http://schemas.microsoft.com/office/drawing/2014/main" id="{9FAC0EF8-624F-760D-C917-788B5732DF54}"/>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4" name="Picture 3">
            <a:extLst>
              <a:ext uri="{FF2B5EF4-FFF2-40B4-BE49-F238E27FC236}">
                <a16:creationId xmlns:a16="http://schemas.microsoft.com/office/drawing/2014/main" id="{6AFBFBE1-00E7-0846-AB37-32812A0CE491}"/>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802A16F9-4D44-47C7-BF06-FFE7750A8ED4}" type="slidenum">
              <a:rPr lang="en-NZ" altLang="en-US" smtClean="0"/>
              <a:pPr/>
              <a:t>‹#›</a:t>
            </a:fld>
            <a:endParaRPr lang="en-NZ" altLang="en-US"/>
          </a:p>
        </p:txBody>
      </p:sp>
      <p:sp>
        <p:nvSpPr>
          <p:cNvPr id="8" name="Text Placeholder 17">
            <a:extLst>
              <a:ext uri="{FF2B5EF4-FFF2-40B4-BE49-F238E27FC236}">
                <a16:creationId xmlns:a16="http://schemas.microsoft.com/office/drawing/2014/main" id="{D4717D95-265F-FF4E-A0D3-8A10F6ACF63E}"/>
              </a:ext>
            </a:extLst>
          </p:cNvPr>
          <p:cNvSpPr>
            <a:spLocks noGrp="1"/>
          </p:cNvSpPr>
          <p:nvPr>
            <p:ph type="body" sz="quarter" idx="13" hasCustomPrompt="1"/>
          </p:nvPr>
        </p:nvSpPr>
        <p:spPr>
          <a:xfrm>
            <a:off x="646177" y="273878"/>
            <a:ext cx="7707110" cy="846865"/>
          </a:xfrm>
          <a:prstGeom prst="rect">
            <a:avLst/>
          </a:prstGeom>
        </p:spPr>
        <p:txBody>
          <a:bodyPr lIns="0" anchor="b">
            <a:normAutofit/>
          </a:bodyPr>
          <a:lstStyle>
            <a:lvl1pPr marL="0" indent="0" fontAlgn="b">
              <a:lnSpc>
                <a:spcPct val="100000"/>
              </a:lnSpc>
              <a:buNone/>
              <a:defRPr sz="2100" b="1">
                <a:solidFill>
                  <a:schemeClr val="accent1"/>
                </a:solidFill>
                <a:latin typeface="+mj-lt"/>
              </a:defRPr>
            </a:lvl1pPr>
          </a:lstStyle>
          <a:p>
            <a:pPr lvl="0"/>
            <a:r>
              <a:rPr lang="en-US"/>
              <a:t>Add your heading. Aptos 21pt. Can be 2 lines</a:t>
            </a:r>
          </a:p>
        </p:txBody>
      </p:sp>
      <p:sp>
        <p:nvSpPr>
          <p:cNvPr id="7" name="Content Placeholder 6">
            <a:extLst>
              <a:ext uri="{FF2B5EF4-FFF2-40B4-BE49-F238E27FC236}">
                <a16:creationId xmlns:a16="http://schemas.microsoft.com/office/drawing/2014/main" id="{C46093F3-C6C9-B8DA-B620-B96B82AF3DB5}"/>
              </a:ext>
            </a:extLst>
          </p:cNvPr>
          <p:cNvSpPr>
            <a:spLocks noGrp="1"/>
          </p:cNvSpPr>
          <p:nvPr>
            <p:ph sz="quarter" idx="14" hasCustomPrompt="1"/>
          </p:nvPr>
        </p:nvSpPr>
        <p:spPr>
          <a:xfrm>
            <a:off x="646113" y="1611313"/>
            <a:ext cx="10715487" cy="4516437"/>
          </a:xfrm>
        </p:spPr>
        <p:txBody>
          <a:bodyPr lIns="0"/>
          <a:lstStyle>
            <a:lvl1pPr>
              <a:defRPr/>
            </a:lvl1pPr>
          </a:lstStyle>
          <a:p>
            <a:pPr lvl="0"/>
            <a:r>
              <a:rPr lang="en-US"/>
              <a:t>Click to add text</a:t>
            </a:r>
          </a:p>
          <a:p>
            <a:pPr lvl="1"/>
            <a:r>
              <a:rPr lang="en-US"/>
              <a:t>Second level</a:t>
            </a:r>
          </a:p>
          <a:p>
            <a:pPr lvl="2"/>
            <a:r>
              <a:rPr lang="en-US"/>
              <a:t>Third level</a:t>
            </a:r>
          </a:p>
        </p:txBody>
      </p:sp>
    </p:spTree>
    <p:extLst>
      <p:ext uri="{BB962C8B-B14F-4D97-AF65-F5344CB8AC3E}">
        <p14:creationId xmlns:p14="http://schemas.microsoft.com/office/powerpoint/2010/main" val="20552340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Numbered bullet slide mast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B30D2E8-2F07-010A-D690-9D606413C9D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2" name="Picture 1">
            <a:extLst>
              <a:ext uri="{FF2B5EF4-FFF2-40B4-BE49-F238E27FC236}">
                <a16:creationId xmlns:a16="http://schemas.microsoft.com/office/drawing/2014/main" id="{9FAC0EF8-624F-760D-C917-788B5732DF54}"/>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4" name="Picture 3">
            <a:extLst>
              <a:ext uri="{FF2B5EF4-FFF2-40B4-BE49-F238E27FC236}">
                <a16:creationId xmlns:a16="http://schemas.microsoft.com/office/drawing/2014/main" id="{6AFBFBE1-00E7-0846-AB37-32812A0CE491}"/>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802A16F9-4D44-47C7-BF06-FFE7750A8ED4}" type="slidenum">
              <a:rPr lang="en-NZ" altLang="en-US" smtClean="0"/>
              <a:pPr/>
              <a:t>‹#›</a:t>
            </a:fld>
            <a:endParaRPr lang="en-NZ" altLang="en-US"/>
          </a:p>
        </p:txBody>
      </p:sp>
      <p:sp>
        <p:nvSpPr>
          <p:cNvPr id="8" name="Text Placeholder 17">
            <a:extLst>
              <a:ext uri="{FF2B5EF4-FFF2-40B4-BE49-F238E27FC236}">
                <a16:creationId xmlns:a16="http://schemas.microsoft.com/office/drawing/2014/main" id="{D4717D95-265F-FF4E-A0D3-8A10F6ACF63E}"/>
              </a:ext>
            </a:extLst>
          </p:cNvPr>
          <p:cNvSpPr>
            <a:spLocks noGrp="1"/>
          </p:cNvSpPr>
          <p:nvPr>
            <p:ph type="body" sz="quarter" idx="13" hasCustomPrompt="1"/>
          </p:nvPr>
        </p:nvSpPr>
        <p:spPr>
          <a:xfrm>
            <a:off x="646177" y="273878"/>
            <a:ext cx="7707110" cy="846865"/>
          </a:xfrm>
          <a:prstGeom prst="rect">
            <a:avLst/>
          </a:prstGeom>
        </p:spPr>
        <p:txBody>
          <a:bodyPr lIns="0" anchor="b">
            <a:normAutofit/>
          </a:bodyPr>
          <a:lstStyle>
            <a:lvl1pPr marL="0" indent="0" fontAlgn="b">
              <a:lnSpc>
                <a:spcPct val="100000"/>
              </a:lnSpc>
              <a:buNone/>
              <a:defRPr sz="2100" b="1">
                <a:solidFill>
                  <a:schemeClr val="accent1"/>
                </a:solidFill>
                <a:latin typeface="+mj-lt"/>
              </a:defRPr>
            </a:lvl1pPr>
          </a:lstStyle>
          <a:p>
            <a:pPr lvl="0"/>
            <a:r>
              <a:rPr lang="en-US"/>
              <a:t>Add your heading. Aptos 21pt. Can be 2 lines</a:t>
            </a:r>
          </a:p>
        </p:txBody>
      </p:sp>
      <p:sp>
        <p:nvSpPr>
          <p:cNvPr id="7" name="Content Placeholder 6">
            <a:extLst>
              <a:ext uri="{FF2B5EF4-FFF2-40B4-BE49-F238E27FC236}">
                <a16:creationId xmlns:a16="http://schemas.microsoft.com/office/drawing/2014/main" id="{C46093F3-C6C9-B8DA-B620-B96B82AF3DB5}"/>
              </a:ext>
            </a:extLst>
          </p:cNvPr>
          <p:cNvSpPr>
            <a:spLocks noGrp="1"/>
          </p:cNvSpPr>
          <p:nvPr>
            <p:ph sz="quarter" idx="14" hasCustomPrompt="1"/>
          </p:nvPr>
        </p:nvSpPr>
        <p:spPr>
          <a:xfrm>
            <a:off x="646113" y="1611313"/>
            <a:ext cx="10715487" cy="4516437"/>
          </a:xfrm>
        </p:spPr>
        <p:txBody>
          <a:bodyPr lIns="0"/>
          <a:lstStyle>
            <a:lvl1pPr marL="360000" indent="-360000">
              <a:buFont typeface="+mj-lt"/>
              <a:buAutoNum type="arabicPeriod"/>
              <a:defRPr/>
            </a:lvl1pPr>
            <a:lvl2pPr marL="720000" indent="-360000">
              <a:buFont typeface="+mj-lt"/>
              <a:buAutoNum type="alphaLcParenR"/>
              <a:defRPr/>
            </a:lvl2pPr>
            <a:lvl3pPr marL="1080000" indent="-360000">
              <a:buFont typeface="+mj-lt"/>
              <a:buAutoNum type="romanLcPeriod"/>
              <a:defRPr/>
            </a:lvl3pPr>
          </a:lstStyle>
          <a:p>
            <a:pPr lvl="0"/>
            <a:r>
              <a:rPr lang="en-US"/>
              <a:t>Click to add text (numbered bullet points)</a:t>
            </a:r>
          </a:p>
          <a:p>
            <a:pPr lvl="1"/>
            <a:r>
              <a:rPr lang="en-US"/>
              <a:t>Second level</a:t>
            </a:r>
          </a:p>
          <a:p>
            <a:pPr lvl="2"/>
            <a:r>
              <a:rPr lang="en-US"/>
              <a:t>Third level</a:t>
            </a:r>
          </a:p>
        </p:txBody>
      </p:sp>
    </p:spTree>
    <p:extLst>
      <p:ext uri="{BB962C8B-B14F-4D97-AF65-F5344CB8AC3E}">
        <p14:creationId xmlns:p14="http://schemas.microsoft.com/office/powerpoint/2010/main" val="3280977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ection break">
    <p:spTree>
      <p:nvGrpSpPr>
        <p:cNvPr id="1" name=""/>
        <p:cNvGrpSpPr/>
        <p:nvPr/>
      </p:nvGrpSpPr>
      <p:grpSpPr>
        <a:xfrm>
          <a:off x="0" y="0"/>
          <a:ext cx="0" cy="0"/>
          <a:chOff x="0" y="0"/>
          <a:chExt cx="0" cy="0"/>
        </a:xfrm>
      </p:grpSpPr>
      <p:pic>
        <p:nvPicPr>
          <p:cNvPr id="3" name="Picture 2" descr="A green and white background with white lines  AI-generated content may be incorrect.">
            <a:extLst>
              <a:ext uri="{FF2B5EF4-FFF2-40B4-BE49-F238E27FC236}">
                <a16:creationId xmlns:a16="http://schemas.microsoft.com/office/drawing/2014/main" id="{B857E5AF-2F91-7E52-EA73-451AAB334A1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4"/>
            <a:ext cx="12192000" cy="6854952"/>
          </a:xfrm>
          <a:prstGeom prst="rect">
            <a:avLst/>
          </a:prstGeom>
        </p:spPr>
      </p:pic>
      <p:pic>
        <p:nvPicPr>
          <p:cNvPr id="2" name="Picture 1" descr="A green and white background with white lines  AI-generated content may be incorrect.">
            <a:extLst>
              <a:ext uri="{FF2B5EF4-FFF2-40B4-BE49-F238E27FC236}">
                <a16:creationId xmlns:a16="http://schemas.microsoft.com/office/drawing/2014/main" id="{BC18A667-91C5-A39D-7410-01B626E273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24"/>
            <a:ext cx="12192000" cy="6854952"/>
          </a:xfrm>
          <a:prstGeom prst="rect">
            <a:avLst/>
          </a:prstGeom>
        </p:spPr>
      </p:pic>
      <p:pic>
        <p:nvPicPr>
          <p:cNvPr id="4" name="Picture 3" descr="A green and white background with white lines  AI-generated content may be incorrect.">
            <a:extLst>
              <a:ext uri="{FF2B5EF4-FFF2-40B4-BE49-F238E27FC236}">
                <a16:creationId xmlns:a16="http://schemas.microsoft.com/office/drawing/2014/main" id="{86A67142-31D5-75FF-6E55-128ECE561A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24"/>
            <a:ext cx="12192000" cy="6854952"/>
          </a:xfrm>
          <a:prstGeom prst="rect">
            <a:avLst/>
          </a:prstGeom>
        </p:spPr>
      </p:pic>
      <p:sp>
        <p:nvSpPr>
          <p:cNvPr id="5" name="Text Placeholder 17">
            <a:extLst>
              <a:ext uri="{FF2B5EF4-FFF2-40B4-BE49-F238E27FC236}">
                <a16:creationId xmlns:a16="http://schemas.microsoft.com/office/drawing/2014/main" id="{3487D60D-746C-364E-949F-141F075805F2}"/>
              </a:ext>
            </a:extLst>
          </p:cNvPr>
          <p:cNvSpPr>
            <a:spLocks noGrp="1"/>
          </p:cNvSpPr>
          <p:nvPr>
            <p:ph type="body" sz="quarter" idx="13" hasCustomPrompt="1"/>
          </p:nvPr>
        </p:nvSpPr>
        <p:spPr>
          <a:xfrm>
            <a:off x="616289" y="1903141"/>
            <a:ext cx="7551361" cy="1437268"/>
          </a:xfrm>
          <a:prstGeom prst="rect">
            <a:avLst/>
          </a:prstGeom>
        </p:spPr>
        <p:txBody>
          <a:bodyPr lIns="0">
            <a:normAutofit/>
          </a:bodyPr>
          <a:lstStyle>
            <a:lvl1pPr marL="0" indent="0" algn="l" defTabSz="914400" rtl="0" eaLnBrk="1" latinLnBrk="0" hangingPunct="1">
              <a:lnSpc>
                <a:spcPct val="108000"/>
              </a:lnSpc>
              <a:spcBef>
                <a:spcPts val="0"/>
              </a:spcBef>
              <a:spcAft>
                <a:spcPts val="600"/>
              </a:spcAft>
              <a:buClr>
                <a:schemeClr val="accent1"/>
              </a:buClr>
              <a:buFont typeface="Arial" panose="020B0604020202020204" pitchFamily="34" charset="0"/>
              <a:buNone/>
              <a:defRPr lang="en-US" sz="3200" b="0" kern="1200" dirty="0">
                <a:solidFill>
                  <a:schemeClr val="accent1"/>
                </a:solidFill>
                <a:latin typeface="+mj-lt"/>
                <a:ea typeface="+mn-ea"/>
                <a:cs typeface="+mn-cs"/>
              </a:defRPr>
            </a:lvl1pPr>
          </a:lstStyle>
          <a:p>
            <a:pPr marL="0" lvl="0" indent="0" algn="l" defTabSz="914400" rtl="0" eaLnBrk="1" latinLnBrk="0" hangingPunct="1">
              <a:lnSpc>
                <a:spcPct val="108000"/>
              </a:lnSpc>
              <a:spcBef>
                <a:spcPts val="0"/>
              </a:spcBef>
              <a:spcAft>
                <a:spcPts val="600"/>
              </a:spcAft>
              <a:buClr>
                <a:schemeClr val="accent1"/>
              </a:buClr>
              <a:buFont typeface="Arial" panose="020B0604020202020204" pitchFamily="34" charset="0"/>
              <a:buNone/>
            </a:pPr>
            <a:r>
              <a:rPr lang="en-US"/>
              <a:t>Click to add section break</a:t>
            </a:r>
          </a:p>
        </p:txBody>
      </p:sp>
      <p:sp>
        <p:nvSpPr>
          <p:cNvPr id="6" name="Text Placeholder 17">
            <a:extLst>
              <a:ext uri="{FF2B5EF4-FFF2-40B4-BE49-F238E27FC236}">
                <a16:creationId xmlns:a16="http://schemas.microsoft.com/office/drawing/2014/main" id="{9CA492CD-1D9F-C54E-83C7-E83F03B35520}"/>
              </a:ext>
            </a:extLst>
          </p:cNvPr>
          <p:cNvSpPr>
            <a:spLocks noGrp="1"/>
          </p:cNvSpPr>
          <p:nvPr>
            <p:ph type="body" sz="quarter" idx="14" hasCustomPrompt="1"/>
          </p:nvPr>
        </p:nvSpPr>
        <p:spPr>
          <a:xfrm>
            <a:off x="616288" y="3429001"/>
            <a:ext cx="5648219" cy="2483567"/>
          </a:xfrm>
          <a:prstGeom prst="rect">
            <a:avLst/>
          </a:prstGeom>
        </p:spPr>
        <p:txBody>
          <a:bodyPr lIns="0">
            <a:normAutofit/>
          </a:bodyPr>
          <a:lstStyle>
            <a:lvl1pPr marL="0" indent="0">
              <a:buNone/>
              <a:defRPr lang="en-US" sz="2400" b="0" kern="1200" dirty="0">
                <a:solidFill>
                  <a:schemeClr val="tx1"/>
                </a:solidFill>
                <a:latin typeface="+mn-lt"/>
                <a:ea typeface="Roboto Thin" panose="02000000000000000000" pitchFamily="2" charset="0"/>
                <a:cs typeface="Roboto Thin" panose="02000000000000000000" pitchFamily="2" charset="0"/>
              </a:defRPr>
            </a:lvl1pPr>
          </a:lstStyle>
          <a:p>
            <a:pPr lvl="0"/>
            <a:r>
              <a:rPr lang="en-US"/>
              <a:t>Click to edit section break subtitle</a:t>
            </a:r>
          </a:p>
        </p:txBody>
      </p:sp>
    </p:spTree>
    <p:extLst>
      <p:ext uri="{BB962C8B-B14F-4D97-AF65-F5344CB8AC3E}">
        <p14:creationId xmlns:p14="http://schemas.microsoft.com/office/powerpoint/2010/main" val="2908103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lide layout with logo">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AFBFBE1-00E7-0846-AB37-32812A0CE491}"/>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802A16F9-4D44-47C7-BF06-FFE7750A8ED4}" type="slidenum">
              <a:rPr lang="en-NZ" altLang="en-US" smtClean="0"/>
              <a:pPr/>
              <a:t>‹#›</a:t>
            </a:fld>
            <a:endParaRPr lang="en-NZ" altLang="en-US"/>
          </a:p>
        </p:txBody>
      </p:sp>
      <p:pic>
        <p:nvPicPr>
          <p:cNvPr id="2" name="Picture 1" descr="A picture containing diagram  Description automatically generated">
            <a:extLst>
              <a:ext uri="{FF2B5EF4-FFF2-40B4-BE49-F238E27FC236}">
                <a16:creationId xmlns:a16="http://schemas.microsoft.com/office/drawing/2014/main" id="{A5A17637-4912-F471-528F-1A965557885A}"/>
              </a:ext>
            </a:extLst>
          </p:cNvPr>
          <p:cNvPicPr>
            <a:picLocks noChangeAspect="1"/>
          </p:cNvPicPr>
          <p:nvPr/>
        </p:nvPicPr>
        <p:blipFill>
          <a:blip r:embed="rId3">
            <a:extLst>
              <a:ext uri="{28A0092B-C50C-407E-A947-70E740481C1C}">
                <a14:useLocalDpi xmlns:a14="http://schemas.microsoft.com/office/drawing/2010/main" val="0"/>
              </a:ext>
            </a:extLst>
          </a:blip>
          <a:srcRect r="51285" b="83427"/>
          <a:stretch>
            <a:fillRect/>
          </a:stretch>
        </p:blipFill>
        <p:spPr>
          <a:xfrm>
            <a:off x="0" y="-1897"/>
            <a:ext cx="5939367" cy="1136158"/>
          </a:xfrm>
          <a:prstGeom prst="rect">
            <a:avLst/>
          </a:prstGeom>
        </p:spPr>
      </p:pic>
      <p:pic>
        <p:nvPicPr>
          <p:cNvPr id="5" name="Picture 4">
            <a:extLst>
              <a:ext uri="{FF2B5EF4-FFF2-40B4-BE49-F238E27FC236}">
                <a16:creationId xmlns:a16="http://schemas.microsoft.com/office/drawing/2014/main" id="{A2D06754-F0C0-D6FB-A1B6-3542BFB87548}"/>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6" name="Picture 5" descr="A picture containing diagram  Description automatically generated">
            <a:extLst>
              <a:ext uri="{FF2B5EF4-FFF2-40B4-BE49-F238E27FC236}">
                <a16:creationId xmlns:a16="http://schemas.microsoft.com/office/drawing/2014/main" id="{FB2DB2AA-D208-1CB9-683D-2C31A2659786}"/>
              </a:ext>
            </a:extLst>
          </p:cNvPr>
          <p:cNvPicPr>
            <a:picLocks noChangeAspect="1"/>
          </p:cNvPicPr>
          <p:nvPr/>
        </p:nvPicPr>
        <p:blipFill>
          <a:blip r:embed="rId3">
            <a:extLst>
              <a:ext uri="{28A0092B-C50C-407E-A947-70E740481C1C}">
                <a14:useLocalDpi xmlns:a14="http://schemas.microsoft.com/office/drawing/2010/main" val="0"/>
              </a:ext>
            </a:extLst>
          </a:blip>
          <a:srcRect r="51285" b="83427"/>
          <a:stretch>
            <a:fillRect/>
          </a:stretch>
        </p:blipFill>
        <p:spPr>
          <a:xfrm>
            <a:off x="0" y="-1897"/>
            <a:ext cx="5939367" cy="1136158"/>
          </a:xfrm>
          <a:prstGeom prst="rect">
            <a:avLst/>
          </a:prstGeom>
        </p:spPr>
      </p:pic>
      <p:pic>
        <p:nvPicPr>
          <p:cNvPr id="7" name="Picture 6">
            <a:extLst>
              <a:ext uri="{FF2B5EF4-FFF2-40B4-BE49-F238E27FC236}">
                <a16:creationId xmlns:a16="http://schemas.microsoft.com/office/drawing/2014/main" id="{9ADC98EA-1E0B-4140-FA91-8D4B4B17A99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8" name="Picture 7" descr="A picture containing diagram  Description automatically generated">
            <a:extLst>
              <a:ext uri="{FF2B5EF4-FFF2-40B4-BE49-F238E27FC236}">
                <a16:creationId xmlns:a16="http://schemas.microsoft.com/office/drawing/2014/main" id="{276860BB-3311-76C3-D726-596ED1C45387}"/>
              </a:ext>
            </a:extLst>
          </p:cNvPr>
          <p:cNvPicPr>
            <a:picLocks noChangeAspect="1"/>
          </p:cNvPicPr>
          <p:nvPr userDrawn="1"/>
        </p:nvPicPr>
        <p:blipFill>
          <a:blip r:embed="rId3">
            <a:extLst>
              <a:ext uri="{28A0092B-C50C-407E-A947-70E740481C1C}">
                <a14:useLocalDpi xmlns:a14="http://schemas.microsoft.com/office/drawing/2010/main" val="0"/>
              </a:ext>
            </a:extLst>
          </a:blip>
          <a:srcRect r="51285" b="83427"/>
          <a:stretch>
            <a:fillRect/>
          </a:stretch>
        </p:blipFill>
        <p:spPr>
          <a:xfrm>
            <a:off x="0" y="-1897"/>
            <a:ext cx="5939367" cy="1136158"/>
          </a:xfrm>
          <a:prstGeom prst="rect">
            <a:avLst/>
          </a:prstGeom>
        </p:spPr>
      </p:pic>
      <p:sp>
        <p:nvSpPr>
          <p:cNvPr id="10" name="Content Placeholder 6">
            <a:extLst>
              <a:ext uri="{FF2B5EF4-FFF2-40B4-BE49-F238E27FC236}">
                <a16:creationId xmlns:a16="http://schemas.microsoft.com/office/drawing/2014/main" id="{28FE5712-FDE8-A91B-FD3F-BFEDBB288D93}"/>
              </a:ext>
            </a:extLst>
          </p:cNvPr>
          <p:cNvSpPr>
            <a:spLocks noGrp="1"/>
          </p:cNvSpPr>
          <p:nvPr>
            <p:ph sz="quarter" idx="14" hasCustomPrompt="1"/>
          </p:nvPr>
        </p:nvSpPr>
        <p:spPr>
          <a:xfrm>
            <a:off x="646113" y="1611313"/>
            <a:ext cx="10715487" cy="4516437"/>
          </a:xfrm>
        </p:spPr>
        <p:txBody>
          <a:bodyPr lIns="0"/>
          <a:lstStyle>
            <a:lvl1pPr marL="360000" marR="0" indent="-360000" algn="l" defTabSz="914400" rtl="0" eaLnBrk="1" fontAlgn="auto" latinLnBrk="0" hangingPunct="1">
              <a:lnSpc>
                <a:spcPct val="108000"/>
              </a:lnSpc>
              <a:spcBef>
                <a:spcPts val="0"/>
              </a:spcBef>
              <a:spcAft>
                <a:spcPts val="600"/>
              </a:spcAft>
              <a:buClr>
                <a:schemeClr val="accent1"/>
              </a:buClr>
              <a:buSzTx/>
              <a:buFont typeface="Arial" panose="020B0604020202020204" pitchFamily="34" charset="0"/>
              <a:buChar char="•"/>
              <a:tabLst/>
              <a:defRPr/>
            </a:lvl1pPr>
          </a:lstStyle>
          <a:p>
            <a:pPr marL="360000" marR="0" lvl="0" indent="-360000" algn="l" defTabSz="914400" rtl="0" eaLnBrk="1" fontAlgn="auto" latinLnBrk="0" hangingPunct="1">
              <a:lnSpc>
                <a:spcPct val="108000"/>
              </a:lnSpc>
              <a:spcBef>
                <a:spcPts val="0"/>
              </a:spcBef>
              <a:spcAft>
                <a:spcPts val="600"/>
              </a:spcAft>
              <a:buClr>
                <a:schemeClr val="accent1"/>
              </a:buClr>
              <a:buSzTx/>
              <a:buFont typeface="Arial" panose="020B0604020202020204" pitchFamily="34" charset="0"/>
              <a:buChar char="•"/>
              <a:tabLst/>
              <a:defRPr/>
            </a:pPr>
            <a:r>
              <a:rPr lang="en-US"/>
              <a:t>Click to add text - </a:t>
            </a:r>
            <a:r>
              <a:rPr kumimoji="0" lang="en-US" sz="2000" b="0" i="0" u="none" strike="noStrike" kern="1200" cap="none" spc="0" normalizeH="0" baseline="0" noProof="0">
                <a:ln>
                  <a:noFill/>
                </a:ln>
                <a:solidFill>
                  <a:srgbClr val="000000"/>
                </a:solidFill>
                <a:effectLst/>
                <a:uLnTx/>
                <a:uFillTx/>
                <a:latin typeface="+mn-lt"/>
                <a:ea typeface="+mn-ea"/>
                <a:cs typeface="+mn-cs"/>
              </a:rPr>
              <a:t>Click to add your text. Only use this slide if you don’t have a heading or use it as a final slide with contact details</a:t>
            </a:r>
          </a:p>
          <a:p>
            <a:pPr lvl="1"/>
            <a:r>
              <a:rPr lang="en-US"/>
              <a:t>Second level</a:t>
            </a:r>
          </a:p>
          <a:p>
            <a:pPr lvl="2"/>
            <a:r>
              <a:rPr lang="en-US"/>
              <a:t>Third level</a:t>
            </a:r>
          </a:p>
        </p:txBody>
      </p:sp>
    </p:spTree>
    <p:extLst>
      <p:ext uri="{BB962C8B-B14F-4D97-AF65-F5344CB8AC3E}">
        <p14:creationId xmlns:p14="http://schemas.microsoft.com/office/powerpoint/2010/main" val="2160004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5DD3619A-09F5-45D7-9AE0-1FCCB4A65B05}" type="slidenum">
              <a:rPr lang="en-NZ" smtClean="0"/>
              <a:t>‹#›</a:t>
            </a:fld>
            <a:endParaRPr lang="en-NZ"/>
          </a:p>
        </p:txBody>
      </p:sp>
      <p:sp>
        <p:nvSpPr>
          <p:cNvPr id="8" name="Text Placeholder 17">
            <a:extLst>
              <a:ext uri="{FF2B5EF4-FFF2-40B4-BE49-F238E27FC236}">
                <a16:creationId xmlns:a16="http://schemas.microsoft.com/office/drawing/2014/main" id="{D4717D95-265F-FF4E-A0D3-8A10F6ACF63E}"/>
              </a:ext>
            </a:extLst>
          </p:cNvPr>
          <p:cNvSpPr>
            <a:spLocks noGrp="1"/>
          </p:cNvSpPr>
          <p:nvPr>
            <p:ph type="body" sz="quarter" idx="13" hasCustomPrompt="1"/>
          </p:nvPr>
        </p:nvSpPr>
        <p:spPr>
          <a:xfrm>
            <a:off x="646177" y="273878"/>
            <a:ext cx="10715422" cy="846865"/>
          </a:xfrm>
          <a:prstGeom prst="rect">
            <a:avLst/>
          </a:prstGeom>
        </p:spPr>
        <p:txBody>
          <a:bodyPr lIns="0" anchor="b">
            <a:noAutofit/>
          </a:bodyPr>
          <a:lstStyle>
            <a:lvl1pPr marL="0" indent="0" fontAlgn="b">
              <a:lnSpc>
                <a:spcPct val="100000"/>
              </a:lnSpc>
              <a:buNone/>
              <a:defRPr sz="2100" b="1">
                <a:solidFill>
                  <a:schemeClr val="accent1"/>
                </a:solidFill>
                <a:latin typeface="+mj-lt"/>
              </a:defRPr>
            </a:lvl1pPr>
          </a:lstStyle>
          <a:p>
            <a:pPr lvl="0"/>
            <a:r>
              <a:rPr lang="en-US"/>
              <a:t>Add your heading. Aptos 21pt. Use this layout only if you need the entire slide</a:t>
            </a:r>
          </a:p>
        </p:txBody>
      </p:sp>
      <p:sp>
        <p:nvSpPr>
          <p:cNvPr id="4" name="Content Placeholder 6">
            <a:extLst>
              <a:ext uri="{FF2B5EF4-FFF2-40B4-BE49-F238E27FC236}">
                <a16:creationId xmlns:a16="http://schemas.microsoft.com/office/drawing/2014/main" id="{35207AAE-C3DA-7A5F-E61E-17EC2A0DAE8D}"/>
              </a:ext>
            </a:extLst>
          </p:cNvPr>
          <p:cNvSpPr>
            <a:spLocks noGrp="1"/>
          </p:cNvSpPr>
          <p:nvPr>
            <p:ph sz="quarter" idx="14" hasCustomPrompt="1"/>
          </p:nvPr>
        </p:nvSpPr>
        <p:spPr>
          <a:xfrm>
            <a:off x="646113" y="1611313"/>
            <a:ext cx="10715487" cy="4516437"/>
          </a:xfrm>
        </p:spPr>
        <p:txBody>
          <a:bodyPr lIns="0"/>
          <a:lstStyle>
            <a:lvl1pPr>
              <a:defRPr>
                <a:solidFill>
                  <a:schemeClr val="tx1"/>
                </a:solidFill>
              </a:defRPr>
            </a:lvl1pPr>
            <a:lvl2pPr>
              <a:defRPr>
                <a:solidFill>
                  <a:schemeClr val="tx1"/>
                </a:solidFill>
              </a:defRPr>
            </a:lvl2pPr>
            <a:lvl3pPr>
              <a:defRPr>
                <a:solidFill>
                  <a:schemeClr val="tx1"/>
                </a:solidFill>
              </a:defRPr>
            </a:lvl3pPr>
          </a:lstStyle>
          <a:p>
            <a:pPr lvl="0"/>
            <a:r>
              <a:rPr lang="en-US"/>
              <a:t>Click to add text</a:t>
            </a:r>
          </a:p>
          <a:p>
            <a:pPr lvl="1"/>
            <a:r>
              <a:rPr lang="en-US"/>
              <a:t>Second level</a:t>
            </a:r>
          </a:p>
          <a:p>
            <a:pPr lvl="2"/>
            <a:r>
              <a:rPr lang="en-US"/>
              <a:t>Third level</a:t>
            </a:r>
          </a:p>
        </p:txBody>
      </p:sp>
    </p:spTree>
    <p:extLst>
      <p:ext uri="{BB962C8B-B14F-4D97-AF65-F5344CB8AC3E}">
        <p14:creationId xmlns:p14="http://schemas.microsoft.com/office/powerpoint/2010/main" val="432634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1_video cover with hero image">
    <p:spTree>
      <p:nvGrpSpPr>
        <p:cNvPr id="1" name=""/>
        <p:cNvGrpSpPr/>
        <p:nvPr/>
      </p:nvGrpSpPr>
      <p:grpSpPr>
        <a:xfrm>
          <a:off x="0" y="0"/>
          <a:ext cx="0" cy="0"/>
          <a:chOff x="0" y="0"/>
          <a:chExt cx="0" cy="0"/>
        </a:xfrm>
      </p:grpSpPr>
      <p:sp>
        <p:nvSpPr>
          <p:cNvPr id="5" name="Text Placeholder 17">
            <a:extLst>
              <a:ext uri="{FF2B5EF4-FFF2-40B4-BE49-F238E27FC236}">
                <a16:creationId xmlns:a16="http://schemas.microsoft.com/office/drawing/2014/main" id="{3487D60D-746C-364E-949F-141F075805F2}"/>
              </a:ext>
            </a:extLst>
          </p:cNvPr>
          <p:cNvSpPr>
            <a:spLocks noGrp="1"/>
          </p:cNvSpPr>
          <p:nvPr>
            <p:ph type="body" sz="quarter" idx="13" hasCustomPrompt="1"/>
          </p:nvPr>
        </p:nvSpPr>
        <p:spPr>
          <a:xfrm>
            <a:off x="616289" y="1903141"/>
            <a:ext cx="7551361" cy="1437268"/>
          </a:xfrm>
          <a:prstGeom prst="rect">
            <a:avLst/>
          </a:prstGeom>
        </p:spPr>
        <p:txBody>
          <a:bodyPr lIns="0">
            <a:normAutofit/>
          </a:bodyPr>
          <a:lstStyle>
            <a:lvl1pPr marL="0" indent="0" algn="l" defTabSz="914400" rtl="0" eaLnBrk="1" latinLnBrk="0" hangingPunct="1">
              <a:lnSpc>
                <a:spcPct val="108000"/>
              </a:lnSpc>
              <a:spcBef>
                <a:spcPts val="0"/>
              </a:spcBef>
              <a:spcAft>
                <a:spcPts val="600"/>
              </a:spcAft>
              <a:buClr>
                <a:schemeClr val="accent1"/>
              </a:buClr>
              <a:buFont typeface="Arial" panose="020B0604020202020204" pitchFamily="34" charset="0"/>
              <a:buNone/>
              <a:defRPr lang="en-US" sz="3200" b="0" kern="1200" dirty="0">
                <a:solidFill>
                  <a:srgbClr val="FFFFFF"/>
                </a:solidFill>
                <a:latin typeface="+mj-lt"/>
                <a:ea typeface="+mn-ea"/>
                <a:cs typeface="Aptos Serif" panose="02020604070405020304" pitchFamily="18" charset="0"/>
              </a:defRPr>
            </a:lvl1pPr>
          </a:lstStyle>
          <a:p>
            <a:pPr marL="0" lvl="0" indent="0" algn="l" defTabSz="914400" rtl="0" eaLnBrk="1" latinLnBrk="0" hangingPunct="1">
              <a:lnSpc>
                <a:spcPct val="108000"/>
              </a:lnSpc>
              <a:spcBef>
                <a:spcPts val="0"/>
              </a:spcBef>
              <a:spcAft>
                <a:spcPts val="600"/>
              </a:spcAft>
              <a:buClr>
                <a:schemeClr val="accent1"/>
              </a:buClr>
              <a:buFont typeface="Arial" panose="020B0604020202020204" pitchFamily="34" charset="0"/>
              <a:buNone/>
            </a:pPr>
            <a:r>
              <a:rPr lang="en-US"/>
              <a:t>Click to add  title</a:t>
            </a:r>
          </a:p>
        </p:txBody>
      </p:sp>
      <p:sp>
        <p:nvSpPr>
          <p:cNvPr id="6" name="Text Placeholder 17">
            <a:extLst>
              <a:ext uri="{FF2B5EF4-FFF2-40B4-BE49-F238E27FC236}">
                <a16:creationId xmlns:a16="http://schemas.microsoft.com/office/drawing/2014/main" id="{9CA492CD-1D9F-C54E-83C7-E83F03B35520}"/>
              </a:ext>
            </a:extLst>
          </p:cNvPr>
          <p:cNvSpPr>
            <a:spLocks noGrp="1"/>
          </p:cNvSpPr>
          <p:nvPr>
            <p:ph type="body" sz="quarter" idx="14" hasCustomPrompt="1"/>
          </p:nvPr>
        </p:nvSpPr>
        <p:spPr>
          <a:xfrm>
            <a:off x="616288" y="3429001"/>
            <a:ext cx="5648219" cy="1391919"/>
          </a:xfrm>
          <a:prstGeom prst="rect">
            <a:avLst/>
          </a:prstGeom>
        </p:spPr>
        <p:txBody>
          <a:bodyPr lIns="0">
            <a:normAutofit/>
          </a:bodyPr>
          <a:lstStyle>
            <a:lvl1pPr marL="0" indent="0">
              <a:buNone/>
              <a:defRPr lang="en-US" sz="2400" b="0" kern="1200" dirty="0">
                <a:solidFill>
                  <a:srgbClr val="FFFFFF"/>
                </a:solidFill>
                <a:latin typeface="+mn-lt"/>
                <a:ea typeface="Roboto Thin" panose="02000000000000000000" pitchFamily="2" charset="0"/>
                <a:cs typeface="Roboto Thin" panose="02000000000000000000" pitchFamily="2" charset="0"/>
              </a:defRPr>
            </a:lvl1pPr>
          </a:lstStyle>
          <a:p>
            <a:pPr lvl="0"/>
            <a:r>
              <a:rPr lang="en-US"/>
              <a:t>subtitle</a:t>
            </a:r>
          </a:p>
        </p:txBody>
      </p:sp>
      <p:sp>
        <p:nvSpPr>
          <p:cNvPr id="9" name="Text Placeholder 17">
            <a:extLst>
              <a:ext uri="{FF2B5EF4-FFF2-40B4-BE49-F238E27FC236}">
                <a16:creationId xmlns:a16="http://schemas.microsoft.com/office/drawing/2014/main" id="{5F523CCE-B402-FAED-763B-5915F15FD080}"/>
              </a:ext>
            </a:extLst>
          </p:cNvPr>
          <p:cNvSpPr>
            <a:spLocks noGrp="1"/>
          </p:cNvSpPr>
          <p:nvPr>
            <p:ph type="body" sz="quarter" idx="16" hasCustomPrompt="1"/>
          </p:nvPr>
        </p:nvSpPr>
        <p:spPr>
          <a:xfrm>
            <a:off x="616288" y="5266175"/>
            <a:ext cx="5648219" cy="540266"/>
          </a:xfrm>
          <a:prstGeom prst="rect">
            <a:avLst/>
          </a:prstGeom>
        </p:spPr>
        <p:txBody>
          <a:bodyPr lIns="0">
            <a:normAutofit/>
          </a:bodyPr>
          <a:lstStyle>
            <a:lvl1pPr marL="0" indent="0">
              <a:buNone/>
              <a:defRPr lang="en-US" sz="2000" b="0" kern="1200" dirty="0">
                <a:solidFill>
                  <a:srgbClr val="FFFFFF"/>
                </a:solidFill>
                <a:latin typeface="+mn-lt"/>
                <a:ea typeface="Roboto Thin" panose="02000000000000000000" pitchFamily="2" charset="0"/>
                <a:cs typeface="Roboto Thin" panose="02000000000000000000" pitchFamily="2" charset="0"/>
              </a:defRPr>
            </a:lvl1pPr>
          </a:lstStyle>
          <a:p>
            <a:pPr lvl="0"/>
            <a:r>
              <a:rPr lang="en-US"/>
              <a:t>date</a:t>
            </a:r>
          </a:p>
        </p:txBody>
      </p:sp>
    </p:spTree>
    <p:extLst>
      <p:ext uri="{BB962C8B-B14F-4D97-AF65-F5344CB8AC3E}">
        <p14:creationId xmlns:p14="http://schemas.microsoft.com/office/powerpoint/2010/main" val="457343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 name="Picture 2" descr="A picture containing diagram  Description automatically generated">
            <a:extLst>
              <a:ext uri="{FF2B5EF4-FFF2-40B4-BE49-F238E27FC236}">
                <a16:creationId xmlns:a16="http://schemas.microsoft.com/office/drawing/2014/main" id="{20749615-3DEF-C814-3BE1-F02A17BB4F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5480"/>
          </a:xfrm>
          <a:prstGeom prst="rect">
            <a:avLst/>
          </a:prstGeom>
        </p:spPr>
      </p:pic>
      <p:pic>
        <p:nvPicPr>
          <p:cNvPr id="2" name="Picture 1" descr="A picture containing diagram  Description automatically generated">
            <a:extLst>
              <a:ext uri="{FF2B5EF4-FFF2-40B4-BE49-F238E27FC236}">
                <a16:creationId xmlns:a16="http://schemas.microsoft.com/office/drawing/2014/main" id="{361BE95D-A48B-6AD9-9932-2230A3E26D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5480"/>
          </a:xfrm>
          <a:prstGeom prst="rect">
            <a:avLst/>
          </a:prstGeom>
        </p:spPr>
      </p:pic>
      <p:sp>
        <p:nvSpPr>
          <p:cNvPr id="12" name="Text Placeholder 17">
            <a:extLst>
              <a:ext uri="{FF2B5EF4-FFF2-40B4-BE49-F238E27FC236}">
                <a16:creationId xmlns:a16="http://schemas.microsoft.com/office/drawing/2014/main" id="{BF49D903-1D40-CE05-9D3F-8696D1767E6F}"/>
              </a:ext>
            </a:extLst>
          </p:cNvPr>
          <p:cNvSpPr>
            <a:spLocks noGrp="1"/>
          </p:cNvSpPr>
          <p:nvPr>
            <p:ph type="body" sz="quarter" idx="14" hasCustomPrompt="1"/>
          </p:nvPr>
        </p:nvSpPr>
        <p:spPr>
          <a:xfrm>
            <a:off x="616288" y="3429001"/>
            <a:ext cx="5648219" cy="2483567"/>
          </a:xfrm>
          <a:prstGeom prst="rect">
            <a:avLst/>
          </a:prstGeom>
        </p:spPr>
        <p:txBody>
          <a:bodyPr lIns="0">
            <a:noAutofit/>
          </a:bodyPr>
          <a:lstStyle>
            <a:lvl1pPr marL="0" indent="0">
              <a:buNone/>
              <a:defRPr sz="2400" b="0">
                <a:latin typeface="+mn-lt"/>
                <a:ea typeface="Roboto Thin" panose="02000000000000000000" pitchFamily="2" charset="0"/>
                <a:cs typeface="Roboto Thin" panose="02000000000000000000" pitchFamily="2" charset="0"/>
              </a:defRPr>
            </a:lvl1pPr>
          </a:lstStyle>
          <a:p>
            <a:pPr lvl="0"/>
            <a:r>
              <a:rPr lang="en-US"/>
              <a:t>Your subtitle can go here</a:t>
            </a:r>
          </a:p>
          <a:p>
            <a:pPr lvl="0"/>
            <a:r>
              <a:rPr lang="en-US"/>
              <a:t>Aptos 24pt</a:t>
            </a:r>
          </a:p>
        </p:txBody>
      </p:sp>
      <p:sp>
        <p:nvSpPr>
          <p:cNvPr id="13" name="Title 9">
            <a:extLst>
              <a:ext uri="{FF2B5EF4-FFF2-40B4-BE49-F238E27FC236}">
                <a16:creationId xmlns:a16="http://schemas.microsoft.com/office/drawing/2014/main" id="{5A9EEC99-C87D-572A-5474-3C8BAE33CE8E}"/>
              </a:ext>
            </a:extLst>
          </p:cNvPr>
          <p:cNvSpPr>
            <a:spLocks noGrp="1"/>
          </p:cNvSpPr>
          <p:nvPr>
            <p:ph type="title" hasCustomPrompt="1"/>
          </p:nvPr>
        </p:nvSpPr>
        <p:spPr>
          <a:xfrm>
            <a:off x="616288" y="1904400"/>
            <a:ext cx="7551361" cy="1431447"/>
          </a:xfrm>
        </p:spPr>
        <p:txBody>
          <a:bodyPr lIns="0" anchor="t">
            <a:noAutofit/>
          </a:bodyPr>
          <a:lstStyle>
            <a:lvl1pPr>
              <a:defRPr sz="3200" b="0"/>
            </a:lvl1pPr>
          </a:lstStyle>
          <a:p>
            <a:r>
              <a:rPr lang="en-US"/>
              <a:t>Click to add your title. Aptos 32pt</a:t>
            </a:r>
            <a:endParaRPr lang="en-NZ"/>
          </a:p>
        </p:txBody>
      </p:sp>
      <p:pic>
        <p:nvPicPr>
          <p:cNvPr id="4" name="Picture 3" descr="A picture containing diagram  Description automatically generated">
            <a:extLst>
              <a:ext uri="{FF2B5EF4-FFF2-40B4-BE49-F238E27FC236}">
                <a16:creationId xmlns:a16="http://schemas.microsoft.com/office/drawing/2014/main" id="{34B6F572-F8F9-EFCE-DC77-C6085232DD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5480"/>
          </a:xfrm>
          <a:prstGeom prst="rect">
            <a:avLst/>
          </a:prstGeom>
        </p:spPr>
      </p:pic>
    </p:spTree>
    <p:extLst>
      <p:ext uri="{BB962C8B-B14F-4D97-AF65-F5344CB8AC3E}">
        <p14:creationId xmlns:p14="http://schemas.microsoft.com/office/powerpoint/2010/main" val="1265834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layou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B30D2E8-2F07-010A-D690-9D606413C9D0}"/>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972387"/>
          </a:xfrm>
          <a:prstGeom prst="rect">
            <a:avLst/>
          </a:prstGeom>
        </p:spPr>
      </p:pic>
      <p:pic>
        <p:nvPicPr>
          <p:cNvPr id="2" name="Picture 1">
            <a:extLst>
              <a:ext uri="{FF2B5EF4-FFF2-40B4-BE49-F238E27FC236}">
                <a16:creationId xmlns:a16="http://schemas.microsoft.com/office/drawing/2014/main" id="{9FAC0EF8-624F-760D-C917-788B5732DF54}"/>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972387"/>
          </a:xfrm>
          <a:prstGeom prst="rect">
            <a:avLst/>
          </a:prstGeom>
        </p:spPr>
      </p:pic>
      <p:pic>
        <p:nvPicPr>
          <p:cNvPr id="4" name="Picture 3">
            <a:extLst>
              <a:ext uri="{FF2B5EF4-FFF2-40B4-BE49-F238E27FC236}">
                <a16:creationId xmlns:a16="http://schemas.microsoft.com/office/drawing/2014/main" id="{6AFBFBE1-00E7-0846-AB37-32812A0CE491}"/>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972387"/>
          </a:xfrm>
          <a:prstGeom prst="rect">
            <a:avLst/>
          </a:prstGeom>
        </p:spPr>
      </p:pic>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802A16F9-4D44-47C7-BF06-FFE7750A8ED4}" type="slidenum">
              <a:rPr lang="en-NZ" altLang="en-US" smtClean="0"/>
              <a:pPr/>
              <a:t>‹#›</a:t>
            </a:fld>
            <a:endParaRPr lang="en-NZ" altLang="en-US"/>
          </a:p>
        </p:txBody>
      </p:sp>
      <p:sp>
        <p:nvSpPr>
          <p:cNvPr id="8" name="Text Placeholder 17">
            <a:extLst>
              <a:ext uri="{FF2B5EF4-FFF2-40B4-BE49-F238E27FC236}">
                <a16:creationId xmlns:a16="http://schemas.microsoft.com/office/drawing/2014/main" id="{D4717D95-265F-FF4E-A0D3-8A10F6ACF63E}"/>
              </a:ext>
            </a:extLst>
          </p:cNvPr>
          <p:cNvSpPr>
            <a:spLocks noGrp="1"/>
          </p:cNvSpPr>
          <p:nvPr>
            <p:ph type="body" sz="quarter" idx="13" hasCustomPrompt="1"/>
          </p:nvPr>
        </p:nvSpPr>
        <p:spPr>
          <a:xfrm>
            <a:off x="646177" y="273878"/>
            <a:ext cx="7707110" cy="846865"/>
          </a:xfrm>
          <a:prstGeom prst="rect">
            <a:avLst/>
          </a:prstGeom>
        </p:spPr>
        <p:txBody>
          <a:bodyPr lIns="0" anchor="b">
            <a:normAutofit/>
          </a:bodyPr>
          <a:lstStyle>
            <a:lvl1pPr marL="0" indent="0" fontAlgn="b">
              <a:lnSpc>
                <a:spcPct val="100000"/>
              </a:lnSpc>
              <a:buNone/>
              <a:defRPr sz="2100" b="1">
                <a:solidFill>
                  <a:schemeClr val="accent1"/>
                </a:solidFill>
                <a:latin typeface="+mj-lt"/>
              </a:defRPr>
            </a:lvl1pPr>
          </a:lstStyle>
          <a:p>
            <a:pPr lvl="0"/>
            <a:r>
              <a:rPr lang="en-US"/>
              <a:t>Add your heading. Aptos 21pt. Can be 2 lines</a:t>
            </a:r>
          </a:p>
        </p:txBody>
      </p:sp>
      <p:sp>
        <p:nvSpPr>
          <p:cNvPr id="7" name="Content Placeholder 6">
            <a:extLst>
              <a:ext uri="{FF2B5EF4-FFF2-40B4-BE49-F238E27FC236}">
                <a16:creationId xmlns:a16="http://schemas.microsoft.com/office/drawing/2014/main" id="{C46093F3-C6C9-B8DA-B620-B96B82AF3DB5}"/>
              </a:ext>
            </a:extLst>
          </p:cNvPr>
          <p:cNvSpPr>
            <a:spLocks noGrp="1"/>
          </p:cNvSpPr>
          <p:nvPr>
            <p:ph sz="quarter" idx="14" hasCustomPrompt="1"/>
          </p:nvPr>
        </p:nvSpPr>
        <p:spPr>
          <a:xfrm>
            <a:off x="646113" y="1611313"/>
            <a:ext cx="10715487" cy="4516437"/>
          </a:xfrm>
        </p:spPr>
        <p:txBody>
          <a:bodyPr lIns="0"/>
          <a:lstStyle>
            <a:lvl1pPr>
              <a:defRPr/>
            </a:lvl1pPr>
          </a:lstStyle>
          <a:p>
            <a:pPr lvl="0"/>
            <a:r>
              <a:rPr lang="en-US"/>
              <a:t>Click to add text</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23C6865A-2440-3B9D-A825-F320EA33DEB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1"/>
            <a:ext cx="10304313" cy="972386"/>
          </a:xfrm>
          <a:prstGeom prst="rect">
            <a:avLst/>
          </a:prstGeom>
        </p:spPr>
      </p:pic>
    </p:spTree>
    <p:extLst>
      <p:ext uri="{BB962C8B-B14F-4D97-AF65-F5344CB8AC3E}">
        <p14:creationId xmlns:p14="http://schemas.microsoft.com/office/powerpoint/2010/main" val="3949584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Numbered bullet slide mast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B30D2E8-2F07-010A-D690-9D606413C9D0}"/>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2" name="Picture 1">
            <a:extLst>
              <a:ext uri="{FF2B5EF4-FFF2-40B4-BE49-F238E27FC236}">
                <a16:creationId xmlns:a16="http://schemas.microsoft.com/office/drawing/2014/main" id="{9FAC0EF8-624F-760D-C917-788B5732DF54}"/>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4" name="Picture 3">
            <a:extLst>
              <a:ext uri="{FF2B5EF4-FFF2-40B4-BE49-F238E27FC236}">
                <a16:creationId xmlns:a16="http://schemas.microsoft.com/office/drawing/2014/main" id="{6AFBFBE1-00E7-0846-AB37-32812A0CE491}"/>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802A16F9-4D44-47C7-BF06-FFE7750A8ED4}" type="slidenum">
              <a:rPr lang="en-NZ" altLang="en-US" smtClean="0"/>
              <a:pPr/>
              <a:t>‹#›</a:t>
            </a:fld>
            <a:endParaRPr lang="en-NZ" altLang="en-US"/>
          </a:p>
        </p:txBody>
      </p:sp>
      <p:sp>
        <p:nvSpPr>
          <p:cNvPr id="8" name="Text Placeholder 17">
            <a:extLst>
              <a:ext uri="{FF2B5EF4-FFF2-40B4-BE49-F238E27FC236}">
                <a16:creationId xmlns:a16="http://schemas.microsoft.com/office/drawing/2014/main" id="{D4717D95-265F-FF4E-A0D3-8A10F6ACF63E}"/>
              </a:ext>
            </a:extLst>
          </p:cNvPr>
          <p:cNvSpPr>
            <a:spLocks noGrp="1"/>
          </p:cNvSpPr>
          <p:nvPr>
            <p:ph type="body" sz="quarter" idx="13" hasCustomPrompt="1"/>
          </p:nvPr>
        </p:nvSpPr>
        <p:spPr>
          <a:xfrm>
            <a:off x="646177" y="273878"/>
            <a:ext cx="7707110" cy="846865"/>
          </a:xfrm>
          <a:prstGeom prst="rect">
            <a:avLst/>
          </a:prstGeom>
        </p:spPr>
        <p:txBody>
          <a:bodyPr lIns="0" anchor="b">
            <a:normAutofit/>
          </a:bodyPr>
          <a:lstStyle>
            <a:lvl1pPr marL="0" indent="0" fontAlgn="b">
              <a:lnSpc>
                <a:spcPct val="100000"/>
              </a:lnSpc>
              <a:buNone/>
              <a:defRPr sz="2100" b="1">
                <a:solidFill>
                  <a:schemeClr val="accent1"/>
                </a:solidFill>
                <a:latin typeface="+mj-lt"/>
              </a:defRPr>
            </a:lvl1pPr>
          </a:lstStyle>
          <a:p>
            <a:pPr lvl="0"/>
            <a:r>
              <a:rPr lang="en-US"/>
              <a:t>Add your heading. Aptos 21pt. Can be 2 lines</a:t>
            </a:r>
          </a:p>
        </p:txBody>
      </p:sp>
      <p:sp>
        <p:nvSpPr>
          <p:cNvPr id="7" name="Content Placeholder 6">
            <a:extLst>
              <a:ext uri="{FF2B5EF4-FFF2-40B4-BE49-F238E27FC236}">
                <a16:creationId xmlns:a16="http://schemas.microsoft.com/office/drawing/2014/main" id="{C46093F3-C6C9-B8DA-B620-B96B82AF3DB5}"/>
              </a:ext>
            </a:extLst>
          </p:cNvPr>
          <p:cNvSpPr>
            <a:spLocks noGrp="1"/>
          </p:cNvSpPr>
          <p:nvPr>
            <p:ph sz="quarter" idx="14" hasCustomPrompt="1"/>
          </p:nvPr>
        </p:nvSpPr>
        <p:spPr>
          <a:xfrm>
            <a:off x="646113" y="1611313"/>
            <a:ext cx="10715487" cy="4516437"/>
          </a:xfrm>
        </p:spPr>
        <p:txBody>
          <a:bodyPr lIns="0"/>
          <a:lstStyle>
            <a:lvl1pPr marL="360000" indent="-360000">
              <a:buFont typeface="+mj-lt"/>
              <a:buAutoNum type="arabicPeriod"/>
              <a:defRPr/>
            </a:lvl1pPr>
            <a:lvl2pPr marL="720000" indent="-360000">
              <a:buFont typeface="+mj-lt"/>
              <a:buAutoNum type="alphaLcParenR"/>
              <a:defRPr/>
            </a:lvl2pPr>
            <a:lvl3pPr marL="1080000" indent="-360000">
              <a:buFont typeface="+mj-lt"/>
              <a:buAutoNum type="romanLcPeriod"/>
              <a:defRPr/>
            </a:lvl3pPr>
          </a:lstStyle>
          <a:p>
            <a:pPr lvl="0"/>
            <a:r>
              <a:rPr lang="en-US"/>
              <a:t>Click to add text (numbered bullet points)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8BCE9DD9-B889-FD68-E1A1-5926EF1513C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1"/>
            <a:ext cx="10304313" cy="967926"/>
          </a:xfrm>
          <a:prstGeom prst="rect">
            <a:avLst/>
          </a:prstGeom>
        </p:spPr>
      </p:pic>
    </p:spTree>
    <p:extLst>
      <p:ext uri="{BB962C8B-B14F-4D97-AF65-F5344CB8AC3E}">
        <p14:creationId xmlns:p14="http://schemas.microsoft.com/office/powerpoint/2010/main" val="2597716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ection break">
    <p:spTree>
      <p:nvGrpSpPr>
        <p:cNvPr id="1" name=""/>
        <p:cNvGrpSpPr/>
        <p:nvPr/>
      </p:nvGrpSpPr>
      <p:grpSpPr>
        <a:xfrm>
          <a:off x="0" y="0"/>
          <a:ext cx="0" cy="0"/>
          <a:chOff x="0" y="0"/>
          <a:chExt cx="0" cy="0"/>
        </a:xfrm>
      </p:grpSpPr>
      <p:pic>
        <p:nvPicPr>
          <p:cNvPr id="3" name="Picture 2" descr="A green and white background with white lines  AI-generated content may be incorrect.">
            <a:extLst>
              <a:ext uri="{FF2B5EF4-FFF2-40B4-BE49-F238E27FC236}">
                <a16:creationId xmlns:a16="http://schemas.microsoft.com/office/drawing/2014/main" id="{B857E5AF-2F91-7E52-EA73-451AAB334A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24"/>
            <a:ext cx="12192000" cy="6854952"/>
          </a:xfrm>
          <a:prstGeom prst="rect">
            <a:avLst/>
          </a:prstGeom>
        </p:spPr>
      </p:pic>
      <p:pic>
        <p:nvPicPr>
          <p:cNvPr id="2" name="Picture 1" descr="A green and white background with white lines  AI-generated content may be incorrect.">
            <a:extLst>
              <a:ext uri="{FF2B5EF4-FFF2-40B4-BE49-F238E27FC236}">
                <a16:creationId xmlns:a16="http://schemas.microsoft.com/office/drawing/2014/main" id="{BC18A667-91C5-A39D-7410-01B626E273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24"/>
            <a:ext cx="12192000" cy="6854952"/>
          </a:xfrm>
          <a:prstGeom prst="rect">
            <a:avLst/>
          </a:prstGeom>
        </p:spPr>
      </p:pic>
      <p:pic>
        <p:nvPicPr>
          <p:cNvPr id="4" name="Picture 3" descr="A green and white background with white lines  AI-generated content may be incorrect.">
            <a:extLst>
              <a:ext uri="{FF2B5EF4-FFF2-40B4-BE49-F238E27FC236}">
                <a16:creationId xmlns:a16="http://schemas.microsoft.com/office/drawing/2014/main" id="{86A67142-31D5-75FF-6E55-128ECE561A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24"/>
            <a:ext cx="12192000" cy="6854952"/>
          </a:xfrm>
          <a:prstGeom prst="rect">
            <a:avLst/>
          </a:prstGeom>
        </p:spPr>
      </p:pic>
      <p:sp>
        <p:nvSpPr>
          <p:cNvPr id="5" name="Text Placeholder 17">
            <a:extLst>
              <a:ext uri="{FF2B5EF4-FFF2-40B4-BE49-F238E27FC236}">
                <a16:creationId xmlns:a16="http://schemas.microsoft.com/office/drawing/2014/main" id="{3487D60D-746C-364E-949F-141F075805F2}"/>
              </a:ext>
            </a:extLst>
          </p:cNvPr>
          <p:cNvSpPr>
            <a:spLocks noGrp="1"/>
          </p:cNvSpPr>
          <p:nvPr>
            <p:ph type="body" sz="quarter" idx="13" hasCustomPrompt="1"/>
          </p:nvPr>
        </p:nvSpPr>
        <p:spPr>
          <a:xfrm>
            <a:off x="616289" y="1903141"/>
            <a:ext cx="7551361" cy="1437268"/>
          </a:xfrm>
          <a:prstGeom prst="rect">
            <a:avLst/>
          </a:prstGeom>
        </p:spPr>
        <p:txBody>
          <a:bodyPr lIns="0">
            <a:normAutofit/>
          </a:bodyPr>
          <a:lstStyle>
            <a:lvl1pPr marL="0" indent="0" algn="l" defTabSz="914400" rtl="0" eaLnBrk="1" latinLnBrk="0" hangingPunct="1">
              <a:lnSpc>
                <a:spcPct val="108000"/>
              </a:lnSpc>
              <a:spcBef>
                <a:spcPts val="0"/>
              </a:spcBef>
              <a:spcAft>
                <a:spcPts val="600"/>
              </a:spcAft>
              <a:buClr>
                <a:schemeClr val="accent1"/>
              </a:buClr>
              <a:buFont typeface="Arial" panose="020B0604020202020204" pitchFamily="34" charset="0"/>
              <a:buNone/>
              <a:defRPr lang="en-US" sz="3200" b="0" kern="1200" dirty="0">
                <a:solidFill>
                  <a:schemeClr val="accent1"/>
                </a:solidFill>
                <a:latin typeface="+mj-lt"/>
                <a:ea typeface="+mn-ea"/>
                <a:cs typeface="+mn-cs"/>
              </a:defRPr>
            </a:lvl1pPr>
          </a:lstStyle>
          <a:p>
            <a:pPr marL="0" lvl="0" indent="0" algn="l" defTabSz="914400" rtl="0" eaLnBrk="1" latinLnBrk="0" hangingPunct="1">
              <a:lnSpc>
                <a:spcPct val="108000"/>
              </a:lnSpc>
              <a:spcBef>
                <a:spcPts val="0"/>
              </a:spcBef>
              <a:spcAft>
                <a:spcPts val="600"/>
              </a:spcAft>
              <a:buClr>
                <a:schemeClr val="accent1"/>
              </a:buClr>
              <a:buFont typeface="Arial" panose="020B0604020202020204" pitchFamily="34" charset="0"/>
              <a:buNone/>
            </a:pPr>
            <a:r>
              <a:rPr lang="en-US"/>
              <a:t>Click to add section break</a:t>
            </a:r>
          </a:p>
        </p:txBody>
      </p:sp>
      <p:sp>
        <p:nvSpPr>
          <p:cNvPr id="6" name="Text Placeholder 17">
            <a:extLst>
              <a:ext uri="{FF2B5EF4-FFF2-40B4-BE49-F238E27FC236}">
                <a16:creationId xmlns:a16="http://schemas.microsoft.com/office/drawing/2014/main" id="{9CA492CD-1D9F-C54E-83C7-E83F03B35520}"/>
              </a:ext>
            </a:extLst>
          </p:cNvPr>
          <p:cNvSpPr>
            <a:spLocks noGrp="1"/>
          </p:cNvSpPr>
          <p:nvPr>
            <p:ph type="body" sz="quarter" idx="14" hasCustomPrompt="1"/>
          </p:nvPr>
        </p:nvSpPr>
        <p:spPr>
          <a:xfrm>
            <a:off x="616288" y="3429001"/>
            <a:ext cx="5648219" cy="2483567"/>
          </a:xfrm>
          <a:prstGeom prst="rect">
            <a:avLst/>
          </a:prstGeom>
        </p:spPr>
        <p:txBody>
          <a:bodyPr lIns="0">
            <a:normAutofit/>
          </a:bodyPr>
          <a:lstStyle>
            <a:lvl1pPr marL="0" indent="0">
              <a:buNone/>
              <a:defRPr lang="en-US" sz="2400" b="0" kern="1200" dirty="0">
                <a:solidFill>
                  <a:schemeClr val="tx1"/>
                </a:solidFill>
                <a:latin typeface="+mn-lt"/>
                <a:ea typeface="Roboto Thin" panose="02000000000000000000" pitchFamily="2" charset="0"/>
                <a:cs typeface="Roboto Thin" panose="02000000000000000000" pitchFamily="2" charset="0"/>
              </a:defRPr>
            </a:lvl1pPr>
          </a:lstStyle>
          <a:p>
            <a:pPr lvl="0"/>
            <a:r>
              <a:rPr lang="en-US"/>
              <a:t>Click to edit section break subtitle</a:t>
            </a:r>
          </a:p>
        </p:txBody>
      </p:sp>
      <p:pic>
        <p:nvPicPr>
          <p:cNvPr id="7" name="Picture 6" descr="A green and white background with white lines  AI-generated content may be incorrect.">
            <a:extLst>
              <a:ext uri="{FF2B5EF4-FFF2-40B4-BE49-F238E27FC236}">
                <a16:creationId xmlns:a16="http://schemas.microsoft.com/office/drawing/2014/main" id="{57D2A283-F018-DD46-420A-5A0E8817701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4"/>
            <a:ext cx="12192000" cy="6854952"/>
          </a:xfrm>
          <a:prstGeom prst="rect">
            <a:avLst/>
          </a:prstGeom>
        </p:spPr>
      </p:pic>
    </p:spTree>
    <p:extLst>
      <p:ext uri="{BB962C8B-B14F-4D97-AF65-F5344CB8AC3E}">
        <p14:creationId xmlns:p14="http://schemas.microsoft.com/office/powerpoint/2010/main" val="33085840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layout with logo">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AFBFBE1-00E7-0846-AB37-32812A0CE491}"/>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802A16F9-4D44-47C7-BF06-FFE7750A8ED4}" type="slidenum">
              <a:rPr lang="en-NZ" altLang="en-US" smtClean="0"/>
              <a:pPr/>
              <a:t>‹#›</a:t>
            </a:fld>
            <a:endParaRPr lang="en-NZ" altLang="en-US"/>
          </a:p>
        </p:txBody>
      </p:sp>
      <p:pic>
        <p:nvPicPr>
          <p:cNvPr id="2" name="Picture 1" descr="A picture containing diagram  Description automatically generated">
            <a:extLst>
              <a:ext uri="{FF2B5EF4-FFF2-40B4-BE49-F238E27FC236}">
                <a16:creationId xmlns:a16="http://schemas.microsoft.com/office/drawing/2014/main" id="{A5A17637-4912-F471-528F-1A965557885A}"/>
              </a:ext>
            </a:extLst>
          </p:cNvPr>
          <p:cNvPicPr>
            <a:picLocks noChangeAspect="1"/>
          </p:cNvPicPr>
          <p:nvPr/>
        </p:nvPicPr>
        <p:blipFill>
          <a:blip r:embed="rId3">
            <a:extLst>
              <a:ext uri="{28A0092B-C50C-407E-A947-70E740481C1C}">
                <a14:useLocalDpi xmlns:a14="http://schemas.microsoft.com/office/drawing/2010/main" val="0"/>
              </a:ext>
            </a:extLst>
          </a:blip>
          <a:srcRect r="51285" b="83427"/>
          <a:stretch>
            <a:fillRect/>
          </a:stretch>
        </p:blipFill>
        <p:spPr>
          <a:xfrm>
            <a:off x="0" y="-1897"/>
            <a:ext cx="5939367" cy="1136158"/>
          </a:xfrm>
          <a:prstGeom prst="rect">
            <a:avLst/>
          </a:prstGeom>
        </p:spPr>
      </p:pic>
      <p:pic>
        <p:nvPicPr>
          <p:cNvPr id="5" name="Picture 4">
            <a:extLst>
              <a:ext uri="{FF2B5EF4-FFF2-40B4-BE49-F238E27FC236}">
                <a16:creationId xmlns:a16="http://schemas.microsoft.com/office/drawing/2014/main" id="{A2D06754-F0C0-D6FB-A1B6-3542BFB87548}"/>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6" name="Picture 5" descr="A picture containing diagram  Description automatically generated">
            <a:extLst>
              <a:ext uri="{FF2B5EF4-FFF2-40B4-BE49-F238E27FC236}">
                <a16:creationId xmlns:a16="http://schemas.microsoft.com/office/drawing/2014/main" id="{FB2DB2AA-D208-1CB9-683D-2C31A2659786}"/>
              </a:ext>
            </a:extLst>
          </p:cNvPr>
          <p:cNvPicPr>
            <a:picLocks noChangeAspect="1"/>
          </p:cNvPicPr>
          <p:nvPr/>
        </p:nvPicPr>
        <p:blipFill>
          <a:blip r:embed="rId3">
            <a:extLst>
              <a:ext uri="{28A0092B-C50C-407E-A947-70E740481C1C}">
                <a14:useLocalDpi xmlns:a14="http://schemas.microsoft.com/office/drawing/2010/main" val="0"/>
              </a:ext>
            </a:extLst>
          </a:blip>
          <a:srcRect r="51285" b="83427"/>
          <a:stretch>
            <a:fillRect/>
          </a:stretch>
        </p:blipFill>
        <p:spPr>
          <a:xfrm>
            <a:off x="0" y="-1897"/>
            <a:ext cx="5939367" cy="1136158"/>
          </a:xfrm>
          <a:prstGeom prst="rect">
            <a:avLst/>
          </a:prstGeom>
        </p:spPr>
      </p:pic>
      <p:pic>
        <p:nvPicPr>
          <p:cNvPr id="7" name="Picture 6">
            <a:extLst>
              <a:ext uri="{FF2B5EF4-FFF2-40B4-BE49-F238E27FC236}">
                <a16:creationId xmlns:a16="http://schemas.microsoft.com/office/drawing/2014/main" id="{9ADC98EA-1E0B-4140-FA91-8D4B4B17A998}"/>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8" name="Picture 7" descr="A picture containing diagram  Description automatically generated">
            <a:extLst>
              <a:ext uri="{FF2B5EF4-FFF2-40B4-BE49-F238E27FC236}">
                <a16:creationId xmlns:a16="http://schemas.microsoft.com/office/drawing/2014/main" id="{276860BB-3311-76C3-D726-596ED1C45387}"/>
              </a:ext>
            </a:extLst>
          </p:cNvPr>
          <p:cNvPicPr>
            <a:picLocks noChangeAspect="1"/>
          </p:cNvPicPr>
          <p:nvPr/>
        </p:nvPicPr>
        <p:blipFill>
          <a:blip r:embed="rId3">
            <a:extLst>
              <a:ext uri="{28A0092B-C50C-407E-A947-70E740481C1C}">
                <a14:useLocalDpi xmlns:a14="http://schemas.microsoft.com/office/drawing/2010/main" val="0"/>
              </a:ext>
            </a:extLst>
          </a:blip>
          <a:srcRect r="51285" b="83427"/>
          <a:stretch>
            <a:fillRect/>
          </a:stretch>
        </p:blipFill>
        <p:spPr>
          <a:xfrm>
            <a:off x="0" y="-1897"/>
            <a:ext cx="5939367" cy="1136158"/>
          </a:xfrm>
          <a:prstGeom prst="rect">
            <a:avLst/>
          </a:prstGeom>
        </p:spPr>
      </p:pic>
      <p:sp>
        <p:nvSpPr>
          <p:cNvPr id="10" name="Content Placeholder 6">
            <a:extLst>
              <a:ext uri="{FF2B5EF4-FFF2-40B4-BE49-F238E27FC236}">
                <a16:creationId xmlns:a16="http://schemas.microsoft.com/office/drawing/2014/main" id="{28FE5712-FDE8-A91B-FD3F-BFEDBB288D93}"/>
              </a:ext>
            </a:extLst>
          </p:cNvPr>
          <p:cNvSpPr>
            <a:spLocks noGrp="1"/>
          </p:cNvSpPr>
          <p:nvPr>
            <p:ph sz="quarter" idx="14" hasCustomPrompt="1"/>
          </p:nvPr>
        </p:nvSpPr>
        <p:spPr>
          <a:xfrm>
            <a:off x="646113" y="1611313"/>
            <a:ext cx="10715487" cy="4516437"/>
          </a:xfrm>
        </p:spPr>
        <p:txBody>
          <a:bodyPr lIns="0"/>
          <a:lstStyle>
            <a:lvl1pPr marL="360000" marR="0" indent="-360000" algn="l" defTabSz="914400" rtl="0" eaLnBrk="1" fontAlgn="auto" latinLnBrk="0" hangingPunct="1">
              <a:lnSpc>
                <a:spcPct val="108000"/>
              </a:lnSpc>
              <a:spcBef>
                <a:spcPts val="0"/>
              </a:spcBef>
              <a:spcAft>
                <a:spcPts val="600"/>
              </a:spcAft>
              <a:buClr>
                <a:schemeClr val="accent1"/>
              </a:buClr>
              <a:buSzTx/>
              <a:buFont typeface="Arial" panose="020B0604020202020204" pitchFamily="34" charset="0"/>
              <a:buChar char="•"/>
              <a:tabLst/>
              <a:defRPr/>
            </a:lvl1pPr>
          </a:lstStyle>
          <a:p>
            <a:pPr marL="360000" marR="0" lvl="0" indent="-360000" algn="l" defTabSz="914400" rtl="0" eaLnBrk="1" fontAlgn="auto" latinLnBrk="0" hangingPunct="1">
              <a:lnSpc>
                <a:spcPct val="108000"/>
              </a:lnSpc>
              <a:spcBef>
                <a:spcPts val="0"/>
              </a:spcBef>
              <a:spcAft>
                <a:spcPts val="600"/>
              </a:spcAft>
              <a:buClr>
                <a:schemeClr val="accent1"/>
              </a:buClr>
              <a:buSzTx/>
              <a:buFont typeface="Arial" panose="020B0604020202020204" pitchFamily="34" charset="0"/>
              <a:buChar char="•"/>
              <a:tabLst/>
              <a:defRPr/>
            </a:pPr>
            <a:r>
              <a:rPr lang="en-US"/>
              <a:t>Click to add text - </a:t>
            </a:r>
            <a:r>
              <a:rPr kumimoji="0" lang="en-US" sz="2000" b="0" i="0" u="none" strike="noStrike" kern="1200" cap="none" spc="0" normalizeH="0" baseline="0" noProof="0">
                <a:ln>
                  <a:noFill/>
                </a:ln>
                <a:solidFill>
                  <a:srgbClr val="000000"/>
                </a:solidFill>
                <a:effectLst/>
                <a:uLnTx/>
                <a:uFillTx/>
                <a:latin typeface="+mn-lt"/>
                <a:ea typeface="+mn-ea"/>
                <a:cs typeface="+mn-cs"/>
              </a:rPr>
              <a:t>Click to add your text. Only use this slide if you don’t have a heading or use it as a final slide with contact details</a:t>
            </a:r>
          </a:p>
          <a:p>
            <a:pPr lvl="1"/>
            <a:r>
              <a:rPr lang="en-US"/>
              <a:t>Second level</a:t>
            </a:r>
          </a:p>
          <a:p>
            <a:pPr lvl="2"/>
            <a:r>
              <a:rPr lang="en-US"/>
              <a:t>Third level</a:t>
            </a:r>
          </a:p>
        </p:txBody>
      </p:sp>
      <p:pic>
        <p:nvPicPr>
          <p:cNvPr id="9" name="Picture 8">
            <a:extLst>
              <a:ext uri="{FF2B5EF4-FFF2-40B4-BE49-F238E27FC236}">
                <a16:creationId xmlns:a16="http://schemas.microsoft.com/office/drawing/2014/main" id="{A0B076DE-5B89-8D42-55DA-0FA862BC1B5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11" name="Picture 10" descr="A picture containing diagram  Description automatically generated">
            <a:extLst>
              <a:ext uri="{FF2B5EF4-FFF2-40B4-BE49-F238E27FC236}">
                <a16:creationId xmlns:a16="http://schemas.microsoft.com/office/drawing/2014/main" id="{A82659AD-5EB4-52D6-384C-928B7C8D2434}"/>
              </a:ext>
            </a:extLst>
          </p:cNvPr>
          <p:cNvPicPr>
            <a:picLocks noChangeAspect="1"/>
          </p:cNvPicPr>
          <p:nvPr userDrawn="1"/>
        </p:nvPicPr>
        <p:blipFill>
          <a:blip r:embed="rId3">
            <a:extLst>
              <a:ext uri="{28A0092B-C50C-407E-A947-70E740481C1C}">
                <a14:useLocalDpi xmlns:a14="http://schemas.microsoft.com/office/drawing/2010/main" val="0"/>
              </a:ext>
            </a:extLst>
          </a:blip>
          <a:srcRect r="51285" b="83427"/>
          <a:stretch>
            <a:fillRect/>
          </a:stretch>
        </p:blipFill>
        <p:spPr>
          <a:xfrm>
            <a:off x="0" y="-1897"/>
            <a:ext cx="5939367" cy="1136158"/>
          </a:xfrm>
          <a:prstGeom prst="rect">
            <a:avLst/>
          </a:prstGeom>
        </p:spPr>
      </p:pic>
    </p:spTree>
    <p:extLst>
      <p:ext uri="{BB962C8B-B14F-4D97-AF65-F5344CB8AC3E}">
        <p14:creationId xmlns:p14="http://schemas.microsoft.com/office/powerpoint/2010/main" val="4267245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Blank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5DD3619A-09F5-45D7-9AE0-1FCCB4A65B05}" type="slidenum">
              <a:rPr lang="en-NZ" smtClean="0"/>
              <a:t>‹#›</a:t>
            </a:fld>
            <a:endParaRPr lang="en-NZ"/>
          </a:p>
        </p:txBody>
      </p:sp>
      <p:sp>
        <p:nvSpPr>
          <p:cNvPr id="8" name="Text Placeholder 17">
            <a:extLst>
              <a:ext uri="{FF2B5EF4-FFF2-40B4-BE49-F238E27FC236}">
                <a16:creationId xmlns:a16="http://schemas.microsoft.com/office/drawing/2014/main" id="{D4717D95-265F-FF4E-A0D3-8A10F6ACF63E}"/>
              </a:ext>
            </a:extLst>
          </p:cNvPr>
          <p:cNvSpPr>
            <a:spLocks noGrp="1"/>
          </p:cNvSpPr>
          <p:nvPr>
            <p:ph type="body" sz="quarter" idx="13" hasCustomPrompt="1"/>
          </p:nvPr>
        </p:nvSpPr>
        <p:spPr>
          <a:xfrm>
            <a:off x="646177" y="273878"/>
            <a:ext cx="10715422" cy="846865"/>
          </a:xfrm>
          <a:prstGeom prst="rect">
            <a:avLst/>
          </a:prstGeom>
        </p:spPr>
        <p:txBody>
          <a:bodyPr lIns="0" anchor="b">
            <a:noAutofit/>
          </a:bodyPr>
          <a:lstStyle>
            <a:lvl1pPr marL="0" indent="0" fontAlgn="b">
              <a:lnSpc>
                <a:spcPct val="100000"/>
              </a:lnSpc>
              <a:buNone/>
              <a:defRPr sz="2100" b="1">
                <a:solidFill>
                  <a:schemeClr val="accent1"/>
                </a:solidFill>
                <a:latin typeface="+mj-lt"/>
              </a:defRPr>
            </a:lvl1pPr>
          </a:lstStyle>
          <a:p>
            <a:pPr lvl="0"/>
            <a:r>
              <a:rPr lang="en-US"/>
              <a:t>Add your heading. Aptos 21pt. Use this layout only if you need the entire slide</a:t>
            </a:r>
          </a:p>
        </p:txBody>
      </p:sp>
      <p:sp>
        <p:nvSpPr>
          <p:cNvPr id="4" name="Content Placeholder 6">
            <a:extLst>
              <a:ext uri="{FF2B5EF4-FFF2-40B4-BE49-F238E27FC236}">
                <a16:creationId xmlns:a16="http://schemas.microsoft.com/office/drawing/2014/main" id="{35207AAE-C3DA-7A5F-E61E-17EC2A0DAE8D}"/>
              </a:ext>
            </a:extLst>
          </p:cNvPr>
          <p:cNvSpPr>
            <a:spLocks noGrp="1"/>
          </p:cNvSpPr>
          <p:nvPr>
            <p:ph sz="quarter" idx="14" hasCustomPrompt="1"/>
          </p:nvPr>
        </p:nvSpPr>
        <p:spPr>
          <a:xfrm>
            <a:off x="646113" y="1611313"/>
            <a:ext cx="10715487" cy="4516437"/>
          </a:xfrm>
        </p:spPr>
        <p:txBody>
          <a:bodyPr lIns="0"/>
          <a:lstStyle>
            <a:lvl1pPr>
              <a:defRPr>
                <a:solidFill>
                  <a:schemeClr val="tx1"/>
                </a:solidFill>
              </a:defRPr>
            </a:lvl1pPr>
            <a:lvl2pPr>
              <a:defRPr>
                <a:solidFill>
                  <a:schemeClr val="tx1"/>
                </a:solidFill>
              </a:defRPr>
            </a:lvl2pPr>
            <a:lvl3pPr>
              <a:defRPr>
                <a:solidFill>
                  <a:schemeClr val="tx1"/>
                </a:solidFill>
              </a:defRPr>
            </a:lvl3pPr>
          </a:lstStyle>
          <a:p>
            <a:pPr lvl="0"/>
            <a:r>
              <a:rPr lang="en-US"/>
              <a:t>Click to add text</a:t>
            </a:r>
          </a:p>
          <a:p>
            <a:pPr lvl="1"/>
            <a:r>
              <a:rPr lang="en-US"/>
              <a:t>Second level</a:t>
            </a:r>
          </a:p>
          <a:p>
            <a:pPr lvl="2"/>
            <a:r>
              <a:rPr lang="en-US"/>
              <a:t>Third level</a:t>
            </a:r>
          </a:p>
        </p:txBody>
      </p:sp>
    </p:spTree>
    <p:extLst>
      <p:ext uri="{BB962C8B-B14F-4D97-AF65-F5344CB8AC3E}">
        <p14:creationId xmlns:p14="http://schemas.microsoft.com/office/powerpoint/2010/main" val="42843301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AFBFBE1-00E7-0846-AB37-32812A0CE49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0" r="3344"/>
          <a:stretch/>
        </p:blipFill>
        <p:spPr>
          <a:xfrm>
            <a:off x="240000" y="0"/>
            <a:ext cx="11952000" cy="1134261"/>
          </a:xfrm>
          <a:prstGeom prst="rect">
            <a:avLst/>
          </a:prstGeom>
        </p:spPr>
      </p:pic>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p:txBody>
          <a:bodyPr/>
          <a:lstStyle/>
          <a:p>
            <a:fld id="{802A16F9-4D44-47C7-BF06-FFE7750A8ED4}" type="slidenum">
              <a:rPr lang="en-NZ" altLang="en-US" smtClean="0"/>
              <a:pPr/>
              <a:t>‹#›</a:t>
            </a:fld>
            <a:endParaRPr lang="en-NZ" altLang="en-US"/>
          </a:p>
        </p:txBody>
      </p:sp>
      <p:sp>
        <p:nvSpPr>
          <p:cNvPr id="8" name="Text Placeholder 17">
            <a:extLst>
              <a:ext uri="{FF2B5EF4-FFF2-40B4-BE49-F238E27FC236}">
                <a16:creationId xmlns:a16="http://schemas.microsoft.com/office/drawing/2014/main" id="{D4717D95-265F-FF4E-A0D3-8A10F6ACF63E}"/>
              </a:ext>
            </a:extLst>
          </p:cNvPr>
          <p:cNvSpPr>
            <a:spLocks noGrp="1"/>
          </p:cNvSpPr>
          <p:nvPr>
            <p:ph type="body" sz="quarter" idx="13"/>
          </p:nvPr>
        </p:nvSpPr>
        <p:spPr>
          <a:xfrm>
            <a:off x="694946" y="549121"/>
            <a:ext cx="5652340" cy="641943"/>
          </a:xfrm>
          <a:prstGeom prst="rect">
            <a:avLst/>
          </a:prstGeom>
        </p:spPr>
        <p:txBody>
          <a:bodyPr/>
          <a:lstStyle>
            <a:lvl1pPr marL="0" indent="0" fontAlgn="b">
              <a:lnSpc>
                <a:spcPct val="100000"/>
              </a:lnSpc>
              <a:buNone/>
              <a:defRPr sz="2800" b="1"/>
            </a:lvl1pPr>
          </a:lstStyle>
          <a:p>
            <a:pPr lvl="0"/>
            <a:r>
              <a:rPr lang="en-US"/>
              <a:t>Click to edit Master text styles</a:t>
            </a:r>
          </a:p>
        </p:txBody>
      </p:sp>
      <p:sp>
        <p:nvSpPr>
          <p:cNvPr id="9" name="Content Placeholder 2">
            <a:extLst>
              <a:ext uri="{FF2B5EF4-FFF2-40B4-BE49-F238E27FC236}">
                <a16:creationId xmlns:a16="http://schemas.microsoft.com/office/drawing/2014/main" id="{6DA228D1-1781-9C42-A1B2-D17D81893723}"/>
              </a:ext>
            </a:extLst>
          </p:cNvPr>
          <p:cNvSpPr>
            <a:spLocks noGrp="1"/>
          </p:cNvSpPr>
          <p:nvPr>
            <p:ph idx="1"/>
          </p:nvPr>
        </p:nvSpPr>
        <p:spPr>
          <a:xfrm>
            <a:off x="646177" y="1563330"/>
            <a:ext cx="8143863" cy="4745551"/>
          </a:xfrm>
          <a:prstGeom prst="rect">
            <a:avLst/>
          </a:prstGeom>
        </p:spPr>
        <p:txBody>
          <a:bodyPr/>
          <a:lstStyle>
            <a:lvl1pPr marL="359991" marR="0" indent="-359991" algn="l" defTabSz="359991" rtl="0" eaLnBrk="1" fontAlgn="auto" latinLnBrk="0" hangingPunct="1">
              <a:lnSpc>
                <a:spcPct val="110000"/>
              </a:lnSpc>
              <a:spcBef>
                <a:spcPts val="200"/>
              </a:spcBef>
              <a:spcAft>
                <a:spcPts val="400"/>
              </a:spcAft>
              <a:buClr>
                <a:srgbClr val="8CB252"/>
              </a:buClr>
              <a:buSzTx/>
              <a:buFont typeface="Arial" pitchFamily="34" charset="0"/>
              <a:buChar char="•"/>
              <a:tabLst/>
              <a:defRPr sz="1867" b="0" i="0">
                <a:solidFill>
                  <a:srgbClr val="404040"/>
                </a:solidFill>
                <a:latin typeface="+mn-lt"/>
                <a:ea typeface="Open Sans" panose="020B0606030504020204" pitchFamily="34" charset="0"/>
                <a:cs typeface="Open Sans" panose="020B0606030504020204" pitchFamily="34" charset="0"/>
              </a:defRPr>
            </a:lvl1pPr>
            <a:lvl2pPr marL="719982" marR="0" indent="-359991" algn="l" defTabSz="359991" rtl="0" eaLnBrk="1" fontAlgn="auto" latinLnBrk="0" hangingPunct="1">
              <a:lnSpc>
                <a:spcPct val="110000"/>
              </a:lnSpc>
              <a:spcBef>
                <a:spcPts val="200"/>
              </a:spcBef>
              <a:spcAft>
                <a:spcPts val="400"/>
              </a:spcAft>
              <a:buClr>
                <a:schemeClr val="bg2"/>
              </a:buClr>
              <a:buSzTx/>
              <a:buFont typeface="Arial" pitchFamily="34" charset="0"/>
              <a:buChar char="–"/>
              <a:tabLst/>
              <a:defRPr kumimoji="0" lang="en-US" sz="1600" b="0" i="0" u="none" strike="noStrike" kern="1200" cap="none" spc="0" normalizeH="0" baseline="0" noProof="0">
                <a:ln>
                  <a:noFill/>
                </a:ln>
                <a:solidFill>
                  <a:srgbClr val="404040"/>
                </a:solidFill>
                <a:effectLst/>
                <a:uLnTx/>
                <a:uFillTx/>
                <a:latin typeface="+mn-lt"/>
                <a:ea typeface="Open Sans" panose="020B0606030504020204" pitchFamily="34" charset="0"/>
                <a:cs typeface="Open Sans" panose="020B0606030504020204" pitchFamily="34" charset="0"/>
              </a:defRPr>
            </a:lvl2pPr>
            <a:lvl3pPr marL="1079973" marR="0" indent="-359991" algn="l" defTabSz="359991" rtl="0" eaLnBrk="1" fontAlgn="auto" latinLnBrk="0" hangingPunct="1">
              <a:lnSpc>
                <a:spcPct val="110000"/>
              </a:lnSpc>
              <a:spcBef>
                <a:spcPts val="0"/>
              </a:spcBef>
              <a:spcAft>
                <a:spcPts val="400"/>
              </a:spcAft>
              <a:buClrTx/>
              <a:buSzTx/>
              <a:buFont typeface="Arial" pitchFamily="34" charset="0"/>
              <a:buChar char="•"/>
              <a:tabLst/>
              <a:defRPr kumimoji="0" lang="en-US" sz="1600" b="0" i="0" u="none" strike="noStrike" kern="1200" cap="none" spc="0" normalizeH="0" baseline="0" noProof="0">
                <a:ln>
                  <a:noFill/>
                </a:ln>
                <a:solidFill>
                  <a:srgbClr val="404040"/>
                </a:solidFill>
                <a:effectLst/>
                <a:uLnTx/>
                <a:uFillTx/>
                <a:latin typeface="+mn-lt"/>
                <a:ea typeface="Open Sans" panose="020B0606030504020204" pitchFamily="34" charset="0"/>
                <a:cs typeface="Open Sans" panose="020B0606030504020204" pitchFamily="34" charset="0"/>
              </a:defRPr>
            </a:lvl3pPr>
            <a:lvl4pPr marL="1439964" marR="0" indent="-359991" algn="l" defTabSz="359991" rtl="0" eaLnBrk="1" fontAlgn="auto" latinLnBrk="0" hangingPunct="1">
              <a:lnSpc>
                <a:spcPct val="110000"/>
              </a:lnSpc>
              <a:spcBef>
                <a:spcPts val="0"/>
              </a:spcBef>
              <a:spcAft>
                <a:spcPts val="400"/>
              </a:spcAft>
              <a:buClrTx/>
              <a:buSzTx/>
              <a:buFont typeface="Arial" pitchFamily="34" charset="0"/>
              <a:buChar char="–"/>
              <a:tabLst/>
              <a:defRPr kumimoji="0" lang="en-US" sz="1600" b="0" i="0" u="none" strike="noStrike" kern="1200" cap="none" spc="0" normalizeH="0" baseline="0" noProof="0">
                <a:ln>
                  <a:noFill/>
                </a:ln>
                <a:solidFill>
                  <a:srgbClr val="404040"/>
                </a:solidFill>
                <a:effectLst/>
                <a:uLnTx/>
                <a:uFillTx/>
                <a:latin typeface="+mn-lt"/>
                <a:ea typeface="Open Sans" panose="020B0606030504020204" pitchFamily="34" charset="0"/>
                <a:cs typeface="Open Sans" panose="020B0606030504020204" pitchFamily="34" charset="0"/>
              </a:defRPr>
            </a:lvl4pPr>
            <a:lvl5pPr marL="1799955" marR="0" indent="-359991" algn="l" defTabSz="359991" rtl="0" eaLnBrk="1" fontAlgn="auto" latinLnBrk="0" hangingPunct="1">
              <a:lnSpc>
                <a:spcPct val="110000"/>
              </a:lnSpc>
              <a:spcBef>
                <a:spcPts val="0"/>
              </a:spcBef>
              <a:spcAft>
                <a:spcPts val="400"/>
              </a:spcAft>
              <a:buClrTx/>
              <a:buSzTx/>
              <a:buFont typeface="Arial" pitchFamily="34" charset="0"/>
              <a:buChar char="»"/>
              <a:tabLst/>
              <a:defRPr kumimoji="0" lang="en-NZ" sz="1600" b="0" i="0" u="none" strike="noStrike" kern="1200" cap="none" spc="0" normalizeH="0" baseline="0" noProof="0">
                <a:ln>
                  <a:noFill/>
                </a:ln>
                <a:solidFill>
                  <a:srgbClr val="404040"/>
                </a:solidFill>
                <a:effectLst/>
                <a:uLnTx/>
                <a:uFillTx/>
                <a:latin typeface="+mn-lt"/>
                <a:ea typeface="Open Sans" panose="020B0606030504020204" pitchFamily="34" charset="0"/>
                <a:cs typeface="Open Sans" panose="020B0606030504020204" pitchFamily="34"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NZ" noProof="0"/>
          </a:p>
        </p:txBody>
      </p:sp>
    </p:spTree>
    <p:extLst>
      <p:ext uri="{BB962C8B-B14F-4D97-AF65-F5344CB8AC3E}">
        <p14:creationId xmlns:p14="http://schemas.microsoft.com/office/powerpoint/2010/main" val="40943731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87484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3154005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1_video cover with hero image">
    <p:spTree>
      <p:nvGrpSpPr>
        <p:cNvPr id="1" name=""/>
        <p:cNvGrpSpPr/>
        <p:nvPr/>
      </p:nvGrpSpPr>
      <p:grpSpPr>
        <a:xfrm>
          <a:off x="0" y="0"/>
          <a:ext cx="0" cy="0"/>
          <a:chOff x="0" y="0"/>
          <a:chExt cx="0" cy="0"/>
        </a:xfrm>
      </p:grpSpPr>
      <p:sp>
        <p:nvSpPr>
          <p:cNvPr id="5" name="Text Placeholder 17">
            <a:extLst>
              <a:ext uri="{FF2B5EF4-FFF2-40B4-BE49-F238E27FC236}">
                <a16:creationId xmlns:a16="http://schemas.microsoft.com/office/drawing/2014/main" id="{3487D60D-746C-364E-949F-141F075805F2}"/>
              </a:ext>
            </a:extLst>
          </p:cNvPr>
          <p:cNvSpPr>
            <a:spLocks noGrp="1"/>
          </p:cNvSpPr>
          <p:nvPr>
            <p:ph type="body" sz="quarter" idx="13" hasCustomPrompt="1"/>
          </p:nvPr>
        </p:nvSpPr>
        <p:spPr>
          <a:xfrm>
            <a:off x="616289" y="1903141"/>
            <a:ext cx="7551361" cy="1437268"/>
          </a:xfrm>
          <a:prstGeom prst="rect">
            <a:avLst/>
          </a:prstGeom>
        </p:spPr>
        <p:txBody>
          <a:bodyPr lIns="0">
            <a:normAutofit/>
          </a:bodyPr>
          <a:lstStyle>
            <a:lvl1pPr marL="0" indent="0" algn="l" defTabSz="914400" rtl="0" eaLnBrk="1" latinLnBrk="0" hangingPunct="1">
              <a:lnSpc>
                <a:spcPct val="108000"/>
              </a:lnSpc>
              <a:spcBef>
                <a:spcPts val="0"/>
              </a:spcBef>
              <a:spcAft>
                <a:spcPts val="600"/>
              </a:spcAft>
              <a:buClr>
                <a:schemeClr val="accent1"/>
              </a:buClr>
              <a:buFont typeface="Arial" panose="020B0604020202020204" pitchFamily="34" charset="0"/>
              <a:buNone/>
              <a:defRPr lang="en-US" sz="3200" b="0" kern="1200" dirty="0">
                <a:solidFill>
                  <a:srgbClr val="FFFFFF"/>
                </a:solidFill>
                <a:latin typeface="+mj-lt"/>
                <a:ea typeface="+mn-ea"/>
                <a:cs typeface="Aptos Serif" panose="02020604070405020304" pitchFamily="18" charset="0"/>
              </a:defRPr>
            </a:lvl1pPr>
          </a:lstStyle>
          <a:p>
            <a:pPr marL="0" lvl="0" indent="0" algn="l" defTabSz="914400" rtl="0" eaLnBrk="1" latinLnBrk="0" hangingPunct="1">
              <a:lnSpc>
                <a:spcPct val="108000"/>
              </a:lnSpc>
              <a:spcBef>
                <a:spcPts val="0"/>
              </a:spcBef>
              <a:spcAft>
                <a:spcPts val="600"/>
              </a:spcAft>
              <a:buClr>
                <a:schemeClr val="accent1"/>
              </a:buClr>
              <a:buFont typeface="Arial" panose="020B0604020202020204" pitchFamily="34" charset="0"/>
              <a:buNone/>
            </a:pPr>
            <a:r>
              <a:rPr lang="en-US"/>
              <a:t>Click to add  title</a:t>
            </a:r>
          </a:p>
        </p:txBody>
      </p:sp>
      <p:sp>
        <p:nvSpPr>
          <p:cNvPr id="6" name="Text Placeholder 17">
            <a:extLst>
              <a:ext uri="{FF2B5EF4-FFF2-40B4-BE49-F238E27FC236}">
                <a16:creationId xmlns:a16="http://schemas.microsoft.com/office/drawing/2014/main" id="{9CA492CD-1D9F-C54E-83C7-E83F03B35520}"/>
              </a:ext>
            </a:extLst>
          </p:cNvPr>
          <p:cNvSpPr>
            <a:spLocks noGrp="1"/>
          </p:cNvSpPr>
          <p:nvPr>
            <p:ph type="body" sz="quarter" idx="14" hasCustomPrompt="1"/>
          </p:nvPr>
        </p:nvSpPr>
        <p:spPr>
          <a:xfrm>
            <a:off x="616288" y="3429001"/>
            <a:ext cx="5648219" cy="1391919"/>
          </a:xfrm>
          <a:prstGeom prst="rect">
            <a:avLst/>
          </a:prstGeom>
        </p:spPr>
        <p:txBody>
          <a:bodyPr lIns="0">
            <a:normAutofit/>
          </a:bodyPr>
          <a:lstStyle>
            <a:lvl1pPr marL="0" indent="0">
              <a:buNone/>
              <a:defRPr lang="en-US" sz="2400" b="0" kern="1200" dirty="0">
                <a:solidFill>
                  <a:srgbClr val="FFFFFF"/>
                </a:solidFill>
                <a:latin typeface="+mn-lt"/>
                <a:ea typeface="Roboto Thin" panose="02000000000000000000" pitchFamily="2" charset="0"/>
                <a:cs typeface="Roboto Thin" panose="02000000000000000000" pitchFamily="2" charset="0"/>
              </a:defRPr>
            </a:lvl1pPr>
          </a:lstStyle>
          <a:p>
            <a:pPr lvl="0"/>
            <a:r>
              <a:rPr lang="en-US"/>
              <a:t>subtitle</a:t>
            </a:r>
          </a:p>
        </p:txBody>
      </p:sp>
      <p:sp>
        <p:nvSpPr>
          <p:cNvPr id="9" name="Text Placeholder 17">
            <a:extLst>
              <a:ext uri="{FF2B5EF4-FFF2-40B4-BE49-F238E27FC236}">
                <a16:creationId xmlns:a16="http://schemas.microsoft.com/office/drawing/2014/main" id="{5F523CCE-B402-FAED-763B-5915F15FD080}"/>
              </a:ext>
            </a:extLst>
          </p:cNvPr>
          <p:cNvSpPr>
            <a:spLocks noGrp="1"/>
          </p:cNvSpPr>
          <p:nvPr>
            <p:ph type="body" sz="quarter" idx="16" hasCustomPrompt="1"/>
          </p:nvPr>
        </p:nvSpPr>
        <p:spPr>
          <a:xfrm>
            <a:off x="616288" y="5266175"/>
            <a:ext cx="5648219" cy="540266"/>
          </a:xfrm>
          <a:prstGeom prst="rect">
            <a:avLst/>
          </a:prstGeom>
        </p:spPr>
        <p:txBody>
          <a:bodyPr lIns="0">
            <a:normAutofit/>
          </a:bodyPr>
          <a:lstStyle>
            <a:lvl1pPr marL="0" indent="0">
              <a:buNone/>
              <a:defRPr lang="en-US" sz="1600" b="0" kern="1200" dirty="0">
                <a:solidFill>
                  <a:srgbClr val="FFFFFF"/>
                </a:solidFill>
                <a:latin typeface="+mn-lt"/>
                <a:ea typeface="Roboto Thin" panose="02000000000000000000" pitchFamily="2" charset="0"/>
                <a:cs typeface="Roboto Thin" panose="02000000000000000000" pitchFamily="2" charset="0"/>
              </a:defRPr>
            </a:lvl1pPr>
          </a:lstStyle>
          <a:p>
            <a:pPr lvl="0"/>
            <a:r>
              <a:rPr lang="en-US"/>
              <a:t>date</a:t>
            </a:r>
          </a:p>
        </p:txBody>
      </p:sp>
    </p:spTree>
    <p:extLst>
      <p:ext uri="{BB962C8B-B14F-4D97-AF65-F5344CB8AC3E}">
        <p14:creationId xmlns:p14="http://schemas.microsoft.com/office/powerpoint/2010/main" val="8576644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 name="Picture 2" descr="A picture containing diagram  Description automatically generated">
            <a:extLst>
              <a:ext uri="{FF2B5EF4-FFF2-40B4-BE49-F238E27FC236}">
                <a16:creationId xmlns:a16="http://schemas.microsoft.com/office/drawing/2014/main" id="{20749615-3DEF-C814-3BE1-F02A17BB4F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5480"/>
          </a:xfrm>
          <a:prstGeom prst="rect">
            <a:avLst/>
          </a:prstGeom>
        </p:spPr>
      </p:pic>
      <p:pic>
        <p:nvPicPr>
          <p:cNvPr id="2" name="Picture 1" descr="A picture containing diagram  Description automatically generated">
            <a:extLst>
              <a:ext uri="{FF2B5EF4-FFF2-40B4-BE49-F238E27FC236}">
                <a16:creationId xmlns:a16="http://schemas.microsoft.com/office/drawing/2014/main" id="{361BE95D-A48B-6AD9-9932-2230A3E26D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5480"/>
          </a:xfrm>
          <a:prstGeom prst="rect">
            <a:avLst/>
          </a:prstGeom>
        </p:spPr>
      </p:pic>
      <p:sp>
        <p:nvSpPr>
          <p:cNvPr id="12" name="Text Placeholder 17">
            <a:extLst>
              <a:ext uri="{FF2B5EF4-FFF2-40B4-BE49-F238E27FC236}">
                <a16:creationId xmlns:a16="http://schemas.microsoft.com/office/drawing/2014/main" id="{BF49D903-1D40-CE05-9D3F-8696D1767E6F}"/>
              </a:ext>
            </a:extLst>
          </p:cNvPr>
          <p:cNvSpPr>
            <a:spLocks noGrp="1"/>
          </p:cNvSpPr>
          <p:nvPr>
            <p:ph type="body" sz="quarter" idx="14" hasCustomPrompt="1"/>
          </p:nvPr>
        </p:nvSpPr>
        <p:spPr>
          <a:xfrm>
            <a:off x="616288" y="3429001"/>
            <a:ext cx="5648219" cy="2483567"/>
          </a:xfrm>
          <a:prstGeom prst="rect">
            <a:avLst/>
          </a:prstGeom>
        </p:spPr>
        <p:txBody>
          <a:bodyPr lIns="0">
            <a:noAutofit/>
          </a:bodyPr>
          <a:lstStyle>
            <a:lvl1pPr marL="0" indent="0">
              <a:buNone/>
              <a:defRPr sz="2400" b="0">
                <a:latin typeface="+mn-lt"/>
                <a:ea typeface="Roboto Thin" panose="02000000000000000000" pitchFamily="2" charset="0"/>
                <a:cs typeface="Roboto Thin" panose="02000000000000000000" pitchFamily="2" charset="0"/>
              </a:defRPr>
            </a:lvl1pPr>
          </a:lstStyle>
          <a:p>
            <a:pPr lvl="0"/>
            <a:r>
              <a:rPr lang="en-US"/>
              <a:t>Your subtitle can go here</a:t>
            </a:r>
          </a:p>
          <a:p>
            <a:pPr lvl="0"/>
            <a:r>
              <a:rPr lang="en-US"/>
              <a:t>Aptos 24pt</a:t>
            </a:r>
          </a:p>
        </p:txBody>
      </p:sp>
      <p:sp>
        <p:nvSpPr>
          <p:cNvPr id="13" name="Title 9">
            <a:extLst>
              <a:ext uri="{FF2B5EF4-FFF2-40B4-BE49-F238E27FC236}">
                <a16:creationId xmlns:a16="http://schemas.microsoft.com/office/drawing/2014/main" id="{5A9EEC99-C87D-572A-5474-3C8BAE33CE8E}"/>
              </a:ext>
            </a:extLst>
          </p:cNvPr>
          <p:cNvSpPr>
            <a:spLocks noGrp="1"/>
          </p:cNvSpPr>
          <p:nvPr>
            <p:ph type="title" hasCustomPrompt="1"/>
          </p:nvPr>
        </p:nvSpPr>
        <p:spPr>
          <a:xfrm>
            <a:off x="616288" y="1904400"/>
            <a:ext cx="7551361" cy="1431447"/>
          </a:xfrm>
        </p:spPr>
        <p:txBody>
          <a:bodyPr lIns="0" anchor="t">
            <a:noAutofit/>
          </a:bodyPr>
          <a:lstStyle>
            <a:lvl1pPr>
              <a:defRPr sz="3200" b="0"/>
            </a:lvl1pPr>
          </a:lstStyle>
          <a:p>
            <a:r>
              <a:rPr lang="en-US"/>
              <a:t>Click to add your title. Aptos 32pt</a:t>
            </a:r>
            <a:endParaRPr lang="en-NZ"/>
          </a:p>
        </p:txBody>
      </p:sp>
      <p:pic>
        <p:nvPicPr>
          <p:cNvPr id="4" name="Picture 3" descr="A picture containing diagram  Description automatically generated">
            <a:extLst>
              <a:ext uri="{FF2B5EF4-FFF2-40B4-BE49-F238E27FC236}">
                <a16:creationId xmlns:a16="http://schemas.microsoft.com/office/drawing/2014/main" id="{34B6F572-F8F9-EFCE-DC77-C6085232DD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5480"/>
          </a:xfrm>
          <a:prstGeom prst="rect">
            <a:avLst/>
          </a:prstGeom>
        </p:spPr>
      </p:pic>
    </p:spTree>
    <p:extLst>
      <p:ext uri="{BB962C8B-B14F-4D97-AF65-F5344CB8AC3E}">
        <p14:creationId xmlns:p14="http://schemas.microsoft.com/office/powerpoint/2010/main" val="30609328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Slide layou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3C6865A-2440-3B9D-A825-F320EA33DEB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5" name="Picture 4">
            <a:extLst>
              <a:ext uri="{FF2B5EF4-FFF2-40B4-BE49-F238E27FC236}">
                <a16:creationId xmlns:a16="http://schemas.microsoft.com/office/drawing/2014/main" id="{1B30D2E8-2F07-010A-D690-9D606413C9D0}"/>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2" name="Picture 1">
            <a:extLst>
              <a:ext uri="{FF2B5EF4-FFF2-40B4-BE49-F238E27FC236}">
                <a16:creationId xmlns:a16="http://schemas.microsoft.com/office/drawing/2014/main" id="{9FAC0EF8-624F-760D-C917-788B5732DF54}"/>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4" name="Picture 3">
            <a:extLst>
              <a:ext uri="{FF2B5EF4-FFF2-40B4-BE49-F238E27FC236}">
                <a16:creationId xmlns:a16="http://schemas.microsoft.com/office/drawing/2014/main" id="{6AFBFBE1-00E7-0846-AB37-32812A0CE491}"/>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802A16F9-4D44-47C7-BF06-FFE7750A8ED4}" type="slidenum">
              <a:rPr lang="en-NZ" altLang="en-US" smtClean="0"/>
              <a:pPr/>
              <a:t>‹#›</a:t>
            </a:fld>
            <a:endParaRPr lang="en-NZ" altLang="en-US"/>
          </a:p>
        </p:txBody>
      </p:sp>
      <p:sp>
        <p:nvSpPr>
          <p:cNvPr id="8" name="Text Placeholder 17">
            <a:extLst>
              <a:ext uri="{FF2B5EF4-FFF2-40B4-BE49-F238E27FC236}">
                <a16:creationId xmlns:a16="http://schemas.microsoft.com/office/drawing/2014/main" id="{D4717D95-265F-FF4E-A0D3-8A10F6ACF63E}"/>
              </a:ext>
            </a:extLst>
          </p:cNvPr>
          <p:cNvSpPr>
            <a:spLocks noGrp="1"/>
          </p:cNvSpPr>
          <p:nvPr>
            <p:ph type="body" sz="quarter" idx="13" hasCustomPrompt="1"/>
          </p:nvPr>
        </p:nvSpPr>
        <p:spPr>
          <a:xfrm>
            <a:off x="646177" y="273878"/>
            <a:ext cx="7707110" cy="846865"/>
          </a:xfrm>
          <a:prstGeom prst="rect">
            <a:avLst/>
          </a:prstGeom>
        </p:spPr>
        <p:txBody>
          <a:bodyPr lIns="0" anchor="b">
            <a:noAutofit/>
          </a:bodyPr>
          <a:lstStyle>
            <a:lvl1pPr marL="0" indent="0" fontAlgn="b">
              <a:lnSpc>
                <a:spcPct val="100000"/>
              </a:lnSpc>
              <a:buNone/>
              <a:defRPr sz="2400" b="1">
                <a:solidFill>
                  <a:schemeClr val="accent1"/>
                </a:solidFill>
                <a:latin typeface="+mj-lt"/>
              </a:defRPr>
            </a:lvl1pPr>
          </a:lstStyle>
          <a:p>
            <a:pPr lvl="0"/>
            <a:r>
              <a:rPr lang="en-US"/>
              <a:t>Add your heading. Aptos 24pt. Can be 2 lines</a:t>
            </a:r>
          </a:p>
        </p:txBody>
      </p:sp>
      <p:sp>
        <p:nvSpPr>
          <p:cNvPr id="7" name="Content Placeholder 6">
            <a:extLst>
              <a:ext uri="{FF2B5EF4-FFF2-40B4-BE49-F238E27FC236}">
                <a16:creationId xmlns:a16="http://schemas.microsoft.com/office/drawing/2014/main" id="{C46093F3-C6C9-B8DA-B620-B96B82AF3DB5}"/>
              </a:ext>
            </a:extLst>
          </p:cNvPr>
          <p:cNvSpPr>
            <a:spLocks noGrp="1"/>
          </p:cNvSpPr>
          <p:nvPr>
            <p:ph sz="quarter" idx="14" hasCustomPrompt="1"/>
          </p:nvPr>
        </p:nvSpPr>
        <p:spPr>
          <a:xfrm>
            <a:off x="646113" y="1611313"/>
            <a:ext cx="10715487" cy="4516437"/>
          </a:xfrm>
        </p:spPr>
        <p:txBody>
          <a:bodyPr lIns="0">
            <a:noAutofit/>
          </a:bodyPr>
          <a:lstStyle>
            <a:lvl1pPr>
              <a:defRPr sz="2400"/>
            </a:lvl1pPr>
            <a:lvl2pPr>
              <a:defRPr sz="2400"/>
            </a:lvl2pPr>
            <a:lvl3pPr>
              <a:defRPr sz="2400"/>
            </a:lvl3pPr>
          </a:lstStyle>
          <a:p>
            <a:pPr lvl="0"/>
            <a:r>
              <a:rPr lang="en-US"/>
              <a:t>Click to add text. 24pt text but no less than 14pt</a:t>
            </a:r>
          </a:p>
          <a:p>
            <a:pPr lvl="1"/>
            <a:r>
              <a:rPr lang="en-US"/>
              <a:t>Second level</a:t>
            </a:r>
          </a:p>
          <a:p>
            <a:pPr lvl="2"/>
            <a:r>
              <a:rPr lang="en-US"/>
              <a:t>Third level</a:t>
            </a:r>
          </a:p>
        </p:txBody>
      </p:sp>
    </p:spTree>
    <p:extLst>
      <p:ext uri="{BB962C8B-B14F-4D97-AF65-F5344CB8AC3E}">
        <p14:creationId xmlns:p14="http://schemas.microsoft.com/office/powerpoint/2010/main" val="26705821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Numbered bullet slide master">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BCE9DD9-B889-FD68-E1A1-5926EF1513C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5" name="Picture 4">
            <a:extLst>
              <a:ext uri="{FF2B5EF4-FFF2-40B4-BE49-F238E27FC236}">
                <a16:creationId xmlns:a16="http://schemas.microsoft.com/office/drawing/2014/main" id="{1B30D2E8-2F07-010A-D690-9D606413C9D0}"/>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2" name="Picture 1">
            <a:extLst>
              <a:ext uri="{FF2B5EF4-FFF2-40B4-BE49-F238E27FC236}">
                <a16:creationId xmlns:a16="http://schemas.microsoft.com/office/drawing/2014/main" id="{9FAC0EF8-624F-760D-C917-788B5732DF54}"/>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4" name="Picture 3">
            <a:extLst>
              <a:ext uri="{FF2B5EF4-FFF2-40B4-BE49-F238E27FC236}">
                <a16:creationId xmlns:a16="http://schemas.microsoft.com/office/drawing/2014/main" id="{6AFBFBE1-00E7-0846-AB37-32812A0CE491}"/>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802A16F9-4D44-47C7-BF06-FFE7750A8ED4}" type="slidenum">
              <a:rPr lang="en-NZ" altLang="en-US" smtClean="0"/>
              <a:pPr/>
              <a:t>‹#›</a:t>
            </a:fld>
            <a:endParaRPr lang="en-NZ" altLang="en-US"/>
          </a:p>
        </p:txBody>
      </p:sp>
      <p:sp>
        <p:nvSpPr>
          <p:cNvPr id="8" name="Text Placeholder 17">
            <a:extLst>
              <a:ext uri="{FF2B5EF4-FFF2-40B4-BE49-F238E27FC236}">
                <a16:creationId xmlns:a16="http://schemas.microsoft.com/office/drawing/2014/main" id="{D4717D95-265F-FF4E-A0D3-8A10F6ACF63E}"/>
              </a:ext>
            </a:extLst>
          </p:cNvPr>
          <p:cNvSpPr>
            <a:spLocks noGrp="1"/>
          </p:cNvSpPr>
          <p:nvPr>
            <p:ph type="body" sz="quarter" idx="13" hasCustomPrompt="1"/>
          </p:nvPr>
        </p:nvSpPr>
        <p:spPr>
          <a:xfrm>
            <a:off x="646177" y="273878"/>
            <a:ext cx="7707110" cy="846865"/>
          </a:xfrm>
          <a:prstGeom prst="rect">
            <a:avLst/>
          </a:prstGeom>
        </p:spPr>
        <p:txBody>
          <a:bodyPr lIns="0" anchor="b">
            <a:noAutofit/>
          </a:bodyPr>
          <a:lstStyle>
            <a:lvl1pPr marL="0" indent="0" fontAlgn="b">
              <a:lnSpc>
                <a:spcPct val="100000"/>
              </a:lnSpc>
              <a:buNone/>
              <a:defRPr sz="2400" b="1">
                <a:solidFill>
                  <a:schemeClr val="accent1"/>
                </a:solidFill>
                <a:latin typeface="+mj-lt"/>
              </a:defRPr>
            </a:lvl1pPr>
          </a:lstStyle>
          <a:p>
            <a:pPr lvl="0"/>
            <a:r>
              <a:rPr lang="en-US"/>
              <a:t>Add your heading. Aptos 24pt. Can be 2 lines</a:t>
            </a:r>
          </a:p>
        </p:txBody>
      </p:sp>
      <p:sp>
        <p:nvSpPr>
          <p:cNvPr id="7" name="Content Placeholder 6">
            <a:extLst>
              <a:ext uri="{FF2B5EF4-FFF2-40B4-BE49-F238E27FC236}">
                <a16:creationId xmlns:a16="http://schemas.microsoft.com/office/drawing/2014/main" id="{C46093F3-C6C9-B8DA-B620-B96B82AF3DB5}"/>
              </a:ext>
            </a:extLst>
          </p:cNvPr>
          <p:cNvSpPr>
            <a:spLocks noGrp="1"/>
          </p:cNvSpPr>
          <p:nvPr>
            <p:ph sz="quarter" idx="14" hasCustomPrompt="1"/>
          </p:nvPr>
        </p:nvSpPr>
        <p:spPr>
          <a:xfrm>
            <a:off x="646113" y="1611313"/>
            <a:ext cx="10715487" cy="4516437"/>
          </a:xfrm>
        </p:spPr>
        <p:txBody>
          <a:bodyPr lIns="0">
            <a:noAutofit/>
          </a:bodyPr>
          <a:lstStyle>
            <a:lvl1pPr marL="360000" indent="-360000">
              <a:buFont typeface="+mj-lt"/>
              <a:buAutoNum type="arabicPeriod"/>
              <a:defRPr sz="2400"/>
            </a:lvl1pPr>
            <a:lvl2pPr marL="720000" indent="-360000">
              <a:buFont typeface="+mj-lt"/>
              <a:buAutoNum type="alphaLcParenR"/>
              <a:defRPr sz="2400"/>
            </a:lvl2pPr>
            <a:lvl3pPr marL="1080000" indent="-360000">
              <a:buFont typeface="+mj-lt"/>
              <a:buAutoNum type="romanLcPeriod"/>
              <a:defRPr sz="2400"/>
            </a:lvl3pPr>
          </a:lstStyle>
          <a:p>
            <a:pPr lvl="0"/>
            <a:r>
              <a:rPr lang="en-US"/>
              <a:t>Click to add text (numbered bullet points)</a:t>
            </a:r>
          </a:p>
          <a:p>
            <a:pPr lvl="1"/>
            <a:r>
              <a:rPr lang="en-US"/>
              <a:t>Second level</a:t>
            </a:r>
          </a:p>
          <a:p>
            <a:pPr lvl="2"/>
            <a:r>
              <a:rPr lang="en-US"/>
              <a:t>Third level</a:t>
            </a:r>
          </a:p>
        </p:txBody>
      </p:sp>
    </p:spTree>
    <p:extLst>
      <p:ext uri="{BB962C8B-B14F-4D97-AF65-F5344CB8AC3E}">
        <p14:creationId xmlns:p14="http://schemas.microsoft.com/office/powerpoint/2010/main" val="18331458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section break">
    <p:spTree>
      <p:nvGrpSpPr>
        <p:cNvPr id="1" name=""/>
        <p:cNvGrpSpPr/>
        <p:nvPr/>
      </p:nvGrpSpPr>
      <p:grpSpPr>
        <a:xfrm>
          <a:off x="0" y="0"/>
          <a:ext cx="0" cy="0"/>
          <a:chOff x="0" y="0"/>
          <a:chExt cx="0" cy="0"/>
        </a:xfrm>
      </p:grpSpPr>
      <p:pic>
        <p:nvPicPr>
          <p:cNvPr id="3" name="Picture 2" descr="A green and white background with white lines  AI-generated content may be incorrect.">
            <a:extLst>
              <a:ext uri="{FF2B5EF4-FFF2-40B4-BE49-F238E27FC236}">
                <a16:creationId xmlns:a16="http://schemas.microsoft.com/office/drawing/2014/main" id="{B857E5AF-2F91-7E52-EA73-451AAB334A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24"/>
            <a:ext cx="12192000" cy="6854952"/>
          </a:xfrm>
          <a:prstGeom prst="rect">
            <a:avLst/>
          </a:prstGeom>
        </p:spPr>
      </p:pic>
      <p:pic>
        <p:nvPicPr>
          <p:cNvPr id="2" name="Picture 1" descr="A green and white background with white lines  AI-generated content may be incorrect.">
            <a:extLst>
              <a:ext uri="{FF2B5EF4-FFF2-40B4-BE49-F238E27FC236}">
                <a16:creationId xmlns:a16="http://schemas.microsoft.com/office/drawing/2014/main" id="{BC18A667-91C5-A39D-7410-01B626E273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24"/>
            <a:ext cx="12192000" cy="6854952"/>
          </a:xfrm>
          <a:prstGeom prst="rect">
            <a:avLst/>
          </a:prstGeom>
        </p:spPr>
      </p:pic>
      <p:pic>
        <p:nvPicPr>
          <p:cNvPr id="4" name="Picture 3" descr="A green and white background with white lines  AI-generated content may be incorrect.">
            <a:extLst>
              <a:ext uri="{FF2B5EF4-FFF2-40B4-BE49-F238E27FC236}">
                <a16:creationId xmlns:a16="http://schemas.microsoft.com/office/drawing/2014/main" id="{86A67142-31D5-75FF-6E55-128ECE561A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24"/>
            <a:ext cx="12192000" cy="6854952"/>
          </a:xfrm>
          <a:prstGeom prst="rect">
            <a:avLst/>
          </a:prstGeom>
        </p:spPr>
      </p:pic>
      <p:sp>
        <p:nvSpPr>
          <p:cNvPr id="5" name="Text Placeholder 17">
            <a:extLst>
              <a:ext uri="{FF2B5EF4-FFF2-40B4-BE49-F238E27FC236}">
                <a16:creationId xmlns:a16="http://schemas.microsoft.com/office/drawing/2014/main" id="{3487D60D-746C-364E-949F-141F075805F2}"/>
              </a:ext>
            </a:extLst>
          </p:cNvPr>
          <p:cNvSpPr>
            <a:spLocks noGrp="1"/>
          </p:cNvSpPr>
          <p:nvPr>
            <p:ph type="body" sz="quarter" idx="13" hasCustomPrompt="1"/>
          </p:nvPr>
        </p:nvSpPr>
        <p:spPr>
          <a:xfrm>
            <a:off x="616289" y="1903141"/>
            <a:ext cx="7551361" cy="1437268"/>
          </a:xfrm>
          <a:prstGeom prst="rect">
            <a:avLst/>
          </a:prstGeom>
        </p:spPr>
        <p:txBody>
          <a:bodyPr lIns="0">
            <a:normAutofit/>
          </a:bodyPr>
          <a:lstStyle>
            <a:lvl1pPr marL="0" indent="0" algn="l" defTabSz="914400" rtl="0" eaLnBrk="1" latinLnBrk="0" hangingPunct="1">
              <a:lnSpc>
                <a:spcPct val="108000"/>
              </a:lnSpc>
              <a:spcBef>
                <a:spcPts val="0"/>
              </a:spcBef>
              <a:spcAft>
                <a:spcPts val="600"/>
              </a:spcAft>
              <a:buClr>
                <a:schemeClr val="accent1"/>
              </a:buClr>
              <a:buFont typeface="Arial" panose="020B0604020202020204" pitchFamily="34" charset="0"/>
              <a:buNone/>
              <a:defRPr lang="en-US" sz="3200" b="0" kern="1200" dirty="0">
                <a:solidFill>
                  <a:schemeClr val="accent1"/>
                </a:solidFill>
                <a:latin typeface="+mj-lt"/>
                <a:ea typeface="+mn-ea"/>
                <a:cs typeface="+mn-cs"/>
              </a:defRPr>
            </a:lvl1pPr>
          </a:lstStyle>
          <a:p>
            <a:pPr marL="0" lvl="0" indent="0" algn="l" defTabSz="914400" rtl="0" eaLnBrk="1" latinLnBrk="0" hangingPunct="1">
              <a:lnSpc>
                <a:spcPct val="108000"/>
              </a:lnSpc>
              <a:spcBef>
                <a:spcPts val="0"/>
              </a:spcBef>
              <a:spcAft>
                <a:spcPts val="600"/>
              </a:spcAft>
              <a:buClr>
                <a:schemeClr val="accent1"/>
              </a:buClr>
              <a:buFont typeface="Arial" panose="020B0604020202020204" pitchFamily="34" charset="0"/>
              <a:buNone/>
            </a:pPr>
            <a:r>
              <a:rPr lang="en-US"/>
              <a:t>Click to add section break</a:t>
            </a:r>
          </a:p>
        </p:txBody>
      </p:sp>
      <p:sp>
        <p:nvSpPr>
          <p:cNvPr id="6" name="Text Placeholder 17">
            <a:extLst>
              <a:ext uri="{FF2B5EF4-FFF2-40B4-BE49-F238E27FC236}">
                <a16:creationId xmlns:a16="http://schemas.microsoft.com/office/drawing/2014/main" id="{9CA492CD-1D9F-C54E-83C7-E83F03B35520}"/>
              </a:ext>
            </a:extLst>
          </p:cNvPr>
          <p:cNvSpPr>
            <a:spLocks noGrp="1"/>
          </p:cNvSpPr>
          <p:nvPr>
            <p:ph type="body" sz="quarter" idx="14" hasCustomPrompt="1"/>
          </p:nvPr>
        </p:nvSpPr>
        <p:spPr>
          <a:xfrm>
            <a:off x="616288" y="3429001"/>
            <a:ext cx="5648219" cy="2483567"/>
          </a:xfrm>
          <a:prstGeom prst="rect">
            <a:avLst/>
          </a:prstGeom>
        </p:spPr>
        <p:txBody>
          <a:bodyPr lIns="0">
            <a:normAutofit/>
          </a:bodyPr>
          <a:lstStyle>
            <a:lvl1pPr marL="0" indent="0">
              <a:buNone/>
              <a:defRPr lang="en-US" sz="2400" b="0" kern="1200" dirty="0">
                <a:solidFill>
                  <a:schemeClr val="tx1"/>
                </a:solidFill>
                <a:latin typeface="+mn-lt"/>
                <a:ea typeface="Roboto Thin" panose="02000000000000000000" pitchFamily="2" charset="0"/>
                <a:cs typeface="Roboto Thin" panose="02000000000000000000" pitchFamily="2" charset="0"/>
              </a:defRPr>
            </a:lvl1pPr>
          </a:lstStyle>
          <a:p>
            <a:pPr lvl="0"/>
            <a:r>
              <a:rPr lang="en-US"/>
              <a:t>Click to edit section break subtitle</a:t>
            </a:r>
          </a:p>
        </p:txBody>
      </p:sp>
      <p:pic>
        <p:nvPicPr>
          <p:cNvPr id="7" name="Picture 6" descr="A green and white background with white lines  AI-generated content may be incorrect.">
            <a:extLst>
              <a:ext uri="{FF2B5EF4-FFF2-40B4-BE49-F238E27FC236}">
                <a16:creationId xmlns:a16="http://schemas.microsoft.com/office/drawing/2014/main" id="{57D2A283-F018-DD46-420A-5A0E8817701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4"/>
            <a:ext cx="12192000" cy="6854952"/>
          </a:xfrm>
          <a:prstGeom prst="rect">
            <a:avLst/>
          </a:prstGeom>
        </p:spPr>
      </p:pic>
    </p:spTree>
    <p:extLst>
      <p:ext uri="{BB962C8B-B14F-4D97-AF65-F5344CB8AC3E}">
        <p14:creationId xmlns:p14="http://schemas.microsoft.com/office/powerpoint/2010/main" val="3485878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Slide layout with logo">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AFBFBE1-00E7-0846-AB37-32812A0CE491}"/>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802A16F9-4D44-47C7-BF06-FFE7750A8ED4}" type="slidenum">
              <a:rPr lang="en-NZ" altLang="en-US" smtClean="0"/>
              <a:pPr/>
              <a:t>‹#›</a:t>
            </a:fld>
            <a:endParaRPr lang="en-NZ" altLang="en-US"/>
          </a:p>
        </p:txBody>
      </p:sp>
      <p:pic>
        <p:nvPicPr>
          <p:cNvPr id="2" name="Picture 1" descr="A picture containing diagram  Description automatically generated">
            <a:extLst>
              <a:ext uri="{FF2B5EF4-FFF2-40B4-BE49-F238E27FC236}">
                <a16:creationId xmlns:a16="http://schemas.microsoft.com/office/drawing/2014/main" id="{A5A17637-4912-F471-528F-1A965557885A}"/>
              </a:ext>
            </a:extLst>
          </p:cNvPr>
          <p:cNvPicPr>
            <a:picLocks noChangeAspect="1"/>
          </p:cNvPicPr>
          <p:nvPr/>
        </p:nvPicPr>
        <p:blipFill>
          <a:blip r:embed="rId3">
            <a:extLst>
              <a:ext uri="{28A0092B-C50C-407E-A947-70E740481C1C}">
                <a14:useLocalDpi xmlns:a14="http://schemas.microsoft.com/office/drawing/2010/main" val="0"/>
              </a:ext>
            </a:extLst>
          </a:blip>
          <a:srcRect r="51285" b="83427"/>
          <a:stretch>
            <a:fillRect/>
          </a:stretch>
        </p:blipFill>
        <p:spPr>
          <a:xfrm>
            <a:off x="0" y="-1897"/>
            <a:ext cx="5939367" cy="1136158"/>
          </a:xfrm>
          <a:prstGeom prst="rect">
            <a:avLst/>
          </a:prstGeom>
        </p:spPr>
      </p:pic>
      <p:pic>
        <p:nvPicPr>
          <p:cNvPr id="5" name="Picture 4">
            <a:extLst>
              <a:ext uri="{FF2B5EF4-FFF2-40B4-BE49-F238E27FC236}">
                <a16:creationId xmlns:a16="http://schemas.microsoft.com/office/drawing/2014/main" id="{A2D06754-F0C0-D6FB-A1B6-3542BFB87548}"/>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6" name="Picture 5" descr="A picture containing diagram  Description automatically generated">
            <a:extLst>
              <a:ext uri="{FF2B5EF4-FFF2-40B4-BE49-F238E27FC236}">
                <a16:creationId xmlns:a16="http://schemas.microsoft.com/office/drawing/2014/main" id="{FB2DB2AA-D208-1CB9-683D-2C31A2659786}"/>
              </a:ext>
            </a:extLst>
          </p:cNvPr>
          <p:cNvPicPr>
            <a:picLocks noChangeAspect="1"/>
          </p:cNvPicPr>
          <p:nvPr/>
        </p:nvPicPr>
        <p:blipFill>
          <a:blip r:embed="rId3">
            <a:extLst>
              <a:ext uri="{28A0092B-C50C-407E-A947-70E740481C1C}">
                <a14:useLocalDpi xmlns:a14="http://schemas.microsoft.com/office/drawing/2010/main" val="0"/>
              </a:ext>
            </a:extLst>
          </a:blip>
          <a:srcRect r="51285" b="83427"/>
          <a:stretch>
            <a:fillRect/>
          </a:stretch>
        </p:blipFill>
        <p:spPr>
          <a:xfrm>
            <a:off x="0" y="-1897"/>
            <a:ext cx="5939367" cy="1136158"/>
          </a:xfrm>
          <a:prstGeom prst="rect">
            <a:avLst/>
          </a:prstGeom>
        </p:spPr>
      </p:pic>
      <p:pic>
        <p:nvPicPr>
          <p:cNvPr id="7" name="Picture 6">
            <a:extLst>
              <a:ext uri="{FF2B5EF4-FFF2-40B4-BE49-F238E27FC236}">
                <a16:creationId xmlns:a16="http://schemas.microsoft.com/office/drawing/2014/main" id="{9ADC98EA-1E0B-4140-FA91-8D4B4B17A998}"/>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8" name="Picture 7" descr="A picture containing diagram  Description automatically generated">
            <a:extLst>
              <a:ext uri="{FF2B5EF4-FFF2-40B4-BE49-F238E27FC236}">
                <a16:creationId xmlns:a16="http://schemas.microsoft.com/office/drawing/2014/main" id="{276860BB-3311-76C3-D726-596ED1C45387}"/>
              </a:ext>
            </a:extLst>
          </p:cNvPr>
          <p:cNvPicPr>
            <a:picLocks noChangeAspect="1"/>
          </p:cNvPicPr>
          <p:nvPr/>
        </p:nvPicPr>
        <p:blipFill>
          <a:blip r:embed="rId3">
            <a:extLst>
              <a:ext uri="{28A0092B-C50C-407E-A947-70E740481C1C}">
                <a14:useLocalDpi xmlns:a14="http://schemas.microsoft.com/office/drawing/2010/main" val="0"/>
              </a:ext>
            </a:extLst>
          </a:blip>
          <a:srcRect r="51285" b="83427"/>
          <a:stretch>
            <a:fillRect/>
          </a:stretch>
        </p:blipFill>
        <p:spPr>
          <a:xfrm>
            <a:off x="0" y="-1897"/>
            <a:ext cx="5939367" cy="1136158"/>
          </a:xfrm>
          <a:prstGeom prst="rect">
            <a:avLst/>
          </a:prstGeom>
        </p:spPr>
      </p:pic>
      <p:sp>
        <p:nvSpPr>
          <p:cNvPr id="10" name="Content Placeholder 6">
            <a:extLst>
              <a:ext uri="{FF2B5EF4-FFF2-40B4-BE49-F238E27FC236}">
                <a16:creationId xmlns:a16="http://schemas.microsoft.com/office/drawing/2014/main" id="{28FE5712-FDE8-A91B-FD3F-BFEDBB288D93}"/>
              </a:ext>
            </a:extLst>
          </p:cNvPr>
          <p:cNvSpPr>
            <a:spLocks noGrp="1"/>
          </p:cNvSpPr>
          <p:nvPr>
            <p:ph sz="quarter" idx="14" hasCustomPrompt="1"/>
          </p:nvPr>
        </p:nvSpPr>
        <p:spPr>
          <a:xfrm>
            <a:off x="646113" y="1611313"/>
            <a:ext cx="10715487" cy="4516437"/>
          </a:xfrm>
        </p:spPr>
        <p:txBody>
          <a:bodyPr lIns="0">
            <a:noAutofit/>
          </a:bodyPr>
          <a:lstStyle>
            <a:lvl1pPr marL="360000" marR="0" indent="-360000" algn="l" defTabSz="914400" rtl="0" eaLnBrk="1" fontAlgn="auto" latinLnBrk="0" hangingPunct="1">
              <a:lnSpc>
                <a:spcPct val="108000"/>
              </a:lnSpc>
              <a:spcBef>
                <a:spcPts val="0"/>
              </a:spcBef>
              <a:spcAft>
                <a:spcPts val="600"/>
              </a:spcAft>
              <a:buClr>
                <a:schemeClr val="accent1"/>
              </a:buClr>
              <a:buSzTx/>
              <a:buFont typeface="Arial" panose="020B0604020202020204" pitchFamily="34" charset="0"/>
              <a:buChar char="•"/>
              <a:tabLst/>
              <a:defRPr sz="2400"/>
            </a:lvl1pPr>
            <a:lvl2pPr>
              <a:defRPr sz="2400"/>
            </a:lvl2pPr>
            <a:lvl3pPr>
              <a:defRPr sz="2400"/>
            </a:lvl3pPr>
          </a:lstStyle>
          <a:p>
            <a:pPr marL="360000" marR="0" lvl="0" indent="-360000" algn="l" defTabSz="914400" rtl="0" eaLnBrk="1" fontAlgn="auto" latinLnBrk="0" hangingPunct="1">
              <a:lnSpc>
                <a:spcPct val="108000"/>
              </a:lnSpc>
              <a:spcBef>
                <a:spcPts val="0"/>
              </a:spcBef>
              <a:spcAft>
                <a:spcPts val="600"/>
              </a:spcAft>
              <a:buClr>
                <a:schemeClr val="accent1"/>
              </a:buClr>
              <a:buSzTx/>
              <a:buFont typeface="Arial" panose="020B0604020202020204" pitchFamily="34" charset="0"/>
              <a:buChar char="•"/>
              <a:tabLst/>
              <a:defRPr/>
            </a:pPr>
            <a:r>
              <a:rPr lang="en-US"/>
              <a:t>Click to add text - </a:t>
            </a:r>
            <a:r>
              <a:rPr kumimoji="0" lang="en-US" sz="2000" b="0" i="0" u="none" strike="noStrike" kern="1200" cap="none" spc="0" normalizeH="0" baseline="0" noProof="0">
                <a:ln>
                  <a:noFill/>
                </a:ln>
                <a:solidFill>
                  <a:srgbClr val="000000"/>
                </a:solidFill>
                <a:effectLst/>
                <a:uLnTx/>
                <a:uFillTx/>
                <a:latin typeface="+mn-lt"/>
                <a:ea typeface="+mn-ea"/>
                <a:cs typeface="+mn-cs"/>
              </a:rPr>
              <a:t>Click to add your text. Only use this slide if you don’t have a heading or use it as a final slide with contact details</a:t>
            </a:r>
          </a:p>
          <a:p>
            <a:pPr lvl="1"/>
            <a:r>
              <a:rPr lang="en-US"/>
              <a:t>Second level</a:t>
            </a:r>
          </a:p>
          <a:p>
            <a:pPr lvl="2"/>
            <a:r>
              <a:rPr lang="en-US"/>
              <a:t>Third level</a:t>
            </a:r>
          </a:p>
        </p:txBody>
      </p:sp>
      <p:pic>
        <p:nvPicPr>
          <p:cNvPr id="9" name="Picture 8">
            <a:extLst>
              <a:ext uri="{FF2B5EF4-FFF2-40B4-BE49-F238E27FC236}">
                <a16:creationId xmlns:a16="http://schemas.microsoft.com/office/drawing/2014/main" id="{A0B076DE-5B89-8D42-55DA-0FA862BC1B5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11" name="Picture 10" descr="A picture containing diagram  Description automatically generated">
            <a:extLst>
              <a:ext uri="{FF2B5EF4-FFF2-40B4-BE49-F238E27FC236}">
                <a16:creationId xmlns:a16="http://schemas.microsoft.com/office/drawing/2014/main" id="{A82659AD-5EB4-52D6-384C-928B7C8D2434}"/>
              </a:ext>
            </a:extLst>
          </p:cNvPr>
          <p:cNvPicPr>
            <a:picLocks noChangeAspect="1"/>
          </p:cNvPicPr>
          <p:nvPr userDrawn="1"/>
        </p:nvPicPr>
        <p:blipFill>
          <a:blip r:embed="rId3">
            <a:extLst>
              <a:ext uri="{28A0092B-C50C-407E-A947-70E740481C1C}">
                <a14:useLocalDpi xmlns:a14="http://schemas.microsoft.com/office/drawing/2010/main" val="0"/>
              </a:ext>
            </a:extLst>
          </a:blip>
          <a:srcRect r="51285" b="83427"/>
          <a:stretch>
            <a:fillRect/>
          </a:stretch>
        </p:blipFill>
        <p:spPr>
          <a:xfrm>
            <a:off x="0" y="-1897"/>
            <a:ext cx="5939367" cy="1136158"/>
          </a:xfrm>
          <a:prstGeom prst="rect">
            <a:avLst/>
          </a:prstGeom>
        </p:spPr>
      </p:pic>
    </p:spTree>
    <p:extLst>
      <p:ext uri="{BB962C8B-B14F-4D97-AF65-F5344CB8AC3E}">
        <p14:creationId xmlns:p14="http://schemas.microsoft.com/office/powerpoint/2010/main" val="7916098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Blank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5DD3619A-09F5-45D7-9AE0-1FCCB4A65B05}" type="slidenum">
              <a:rPr lang="en-NZ" smtClean="0"/>
              <a:t>‹#›</a:t>
            </a:fld>
            <a:endParaRPr lang="en-NZ"/>
          </a:p>
        </p:txBody>
      </p:sp>
      <p:sp>
        <p:nvSpPr>
          <p:cNvPr id="8" name="Text Placeholder 17">
            <a:extLst>
              <a:ext uri="{FF2B5EF4-FFF2-40B4-BE49-F238E27FC236}">
                <a16:creationId xmlns:a16="http://schemas.microsoft.com/office/drawing/2014/main" id="{D4717D95-265F-FF4E-A0D3-8A10F6ACF63E}"/>
              </a:ext>
            </a:extLst>
          </p:cNvPr>
          <p:cNvSpPr>
            <a:spLocks noGrp="1"/>
          </p:cNvSpPr>
          <p:nvPr>
            <p:ph type="body" sz="quarter" idx="13" hasCustomPrompt="1"/>
          </p:nvPr>
        </p:nvSpPr>
        <p:spPr>
          <a:xfrm>
            <a:off x="646177" y="273878"/>
            <a:ext cx="10715422" cy="846865"/>
          </a:xfrm>
          <a:prstGeom prst="rect">
            <a:avLst/>
          </a:prstGeom>
        </p:spPr>
        <p:txBody>
          <a:bodyPr lIns="0" anchor="b">
            <a:noAutofit/>
          </a:bodyPr>
          <a:lstStyle>
            <a:lvl1pPr marL="0" indent="0" fontAlgn="b">
              <a:lnSpc>
                <a:spcPct val="100000"/>
              </a:lnSpc>
              <a:buNone/>
              <a:defRPr sz="2400" b="1">
                <a:solidFill>
                  <a:schemeClr val="accent1"/>
                </a:solidFill>
                <a:latin typeface="+mj-lt"/>
              </a:defRPr>
            </a:lvl1pPr>
          </a:lstStyle>
          <a:p>
            <a:pPr lvl="0"/>
            <a:r>
              <a:rPr lang="en-US"/>
              <a:t>Add your heading. Aptos 24pt. Use this layout only if you need the entire slide</a:t>
            </a:r>
          </a:p>
        </p:txBody>
      </p:sp>
      <p:sp>
        <p:nvSpPr>
          <p:cNvPr id="4" name="Content Placeholder 6">
            <a:extLst>
              <a:ext uri="{FF2B5EF4-FFF2-40B4-BE49-F238E27FC236}">
                <a16:creationId xmlns:a16="http://schemas.microsoft.com/office/drawing/2014/main" id="{35207AAE-C3DA-7A5F-E61E-17EC2A0DAE8D}"/>
              </a:ext>
            </a:extLst>
          </p:cNvPr>
          <p:cNvSpPr>
            <a:spLocks noGrp="1"/>
          </p:cNvSpPr>
          <p:nvPr>
            <p:ph sz="quarter" idx="14" hasCustomPrompt="1"/>
          </p:nvPr>
        </p:nvSpPr>
        <p:spPr>
          <a:xfrm>
            <a:off x="646113" y="1611313"/>
            <a:ext cx="10715487" cy="4516437"/>
          </a:xfrm>
        </p:spPr>
        <p:txBody>
          <a:bodyPr lIns="0"/>
          <a:lstStyle>
            <a:lvl1pPr>
              <a:defRPr sz="2400">
                <a:solidFill>
                  <a:schemeClr val="tx1"/>
                </a:solidFill>
              </a:defRPr>
            </a:lvl1pPr>
            <a:lvl2pPr>
              <a:defRPr sz="2400">
                <a:solidFill>
                  <a:schemeClr val="tx1"/>
                </a:solidFill>
              </a:defRPr>
            </a:lvl2pPr>
            <a:lvl3pPr>
              <a:defRPr sz="2400">
                <a:solidFill>
                  <a:schemeClr val="tx1"/>
                </a:solidFill>
              </a:defRPr>
            </a:lvl3pPr>
          </a:lstStyle>
          <a:p>
            <a:pPr lvl="0"/>
            <a:r>
              <a:rPr lang="en-US"/>
              <a:t>Click to add text</a:t>
            </a:r>
          </a:p>
          <a:p>
            <a:pPr lvl="1"/>
            <a:r>
              <a:rPr lang="en-US"/>
              <a:t>Second level</a:t>
            </a:r>
          </a:p>
          <a:p>
            <a:pPr lvl="2"/>
            <a:r>
              <a:rPr lang="en-US"/>
              <a:t>Third level</a:t>
            </a:r>
          </a:p>
        </p:txBody>
      </p:sp>
    </p:spTree>
    <p:extLst>
      <p:ext uri="{BB962C8B-B14F-4D97-AF65-F5344CB8AC3E}">
        <p14:creationId xmlns:p14="http://schemas.microsoft.com/office/powerpoint/2010/main" val="24192845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0922520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2_Title Slide">
    <p:spTree>
      <p:nvGrpSpPr>
        <p:cNvPr id="1" name=""/>
        <p:cNvGrpSpPr/>
        <p:nvPr/>
      </p:nvGrpSpPr>
      <p:grpSpPr>
        <a:xfrm>
          <a:off x="0" y="0"/>
          <a:ext cx="0" cy="0"/>
          <a:chOff x="0" y="0"/>
          <a:chExt cx="0" cy="0"/>
        </a:xfrm>
      </p:grpSpPr>
      <p:pic>
        <p:nvPicPr>
          <p:cNvPr id="3" name="Picture 2" descr="A picture containing diagram  Description automatically generated">
            <a:extLst>
              <a:ext uri="{FF2B5EF4-FFF2-40B4-BE49-F238E27FC236}">
                <a16:creationId xmlns:a16="http://schemas.microsoft.com/office/drawing/2014/main" id="{20749615-3DEF-C814-3BE1-F02A17BB4F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5480"/>
          </a:xfrm>
          <a:prstGeom prst="rect">
            <a:avLst/>
          </a:prstGeom>
        </p:spPr>
      </p:pic>
      <p:pic>
        <p:nvPicPr>
          <p:cNvPr id="2" name="Picture 1" descr="A picture containing diagram  Description automatically generated">
            <a:extLst>
              <a:ext uri="{FF2B5EF4-FFF2-40B4-BE49-F238E27FC236}">
                <a16:creationId xmlns:a16="http://schemas.microsoft.com/office/drawing/2014/main" id="{361BE95D-A48B-6AD9-9932-2230A3E26D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5480"/>
          </a:xfrm>
          <a:prstGeom prst="rect">
            <a:avLst/>
          </a:prstGeom>
        </p:spPr>
      </p:pic>
      <p:sp>
        <p:nvSpPr>
          <p:cNvPr id="12" name="Text Placeholder 17">
            <a:extLst>
              <a:ext uri="{FF2B5EF4-FFF2-40B4-BE49-F238E27FC236}">
                <a16:creationId xmlns:a16="http://schemas.microsoft.com/office/drawing/2014/main" id="{BF49D903-1D40-CE05-9D3F-8696D1767E6F}"/>
              </a:ext>
            </a:extLst>
          </p:cNvPr>
          <p:cNvSpPr>
            <a:spLocks noGrp="1"/>
          </p:cNvSpPr>
          <p:nvPr>
            <p:ph type="body" sz="quarter" idx="14" hasCustomPrompt="1"/>
          </p:nvPr>
        </p:nvSpPr>
        <p:spPr>
          <a:xfrm>
            <a:off x="616288" y="3429001"/>
            <a:ext cx="5648219" cy="2483567"/>
          </a:xfrm>
          <a:prstGeom prst="rect">
            <a:avLst/>
          </a:prstGeom>
        </p:spPr>
        <p:txBody>
          <a:bodyPr lIns="0">
            <a:noAutofit/>
          </a:bodyPr>
          <a:lstStyle>
            <a:lvl1pPr marL="0" indent="0">
              <a:buNone/>
              <a:defRPr sz="2400" b="0">
                <a:latin typeface="+mn-lt"/>
                <a:ea typeface="Roboto Thin" panose="02000000000000000000" pitchFamily="2" charset="0"/>
                <a:cs typeface="Roboto Thin" panose="02000000000000000000" pitchFamily="2" charset="0"/>
              </a:defRPr>
            </a:lvl1pPr>
          </a:lstStyle>
          <a:p>
            <a:pPr lvl="0"/>
            <a:r>
              <a:rPr lang="en-US"/>
              <a:t>Your subtitle can go here</a:t>
            </a:r>
          </a:p>
          <a:p>
            <a:pPr lvl="0"/>
            <a:r>
              <a:rPr lang="en-US"/>
              <a:t>Aptos 24pt</a:t>
            </a:r>
          </a:p>
        </p:txBody>
      </p:sp>
      <p:sp>
        <p:nvSpPr>
          <p:cNvPr id="13" name="Title 9">
            <a:extLst>
              <a:ext uri="{FF2B5EF4-FFF2-40B4-BE49-F238E27FC236}">
                <a16:creationId xmlns:a16="http://schemas.microsoft.com/office/drawing/2014/main" id="{5A9EEC99-C87D-572A-5474-3C8BAE33CE8E}"/>
              </a:ext>
            </a:extLst>
          </p:cNvPr>
          <p:cNvSpPr>
            <a:spLocks noGrp="1"/>
          </p:cNvSpPr>
          <p:nvPr>
            <p:ph type="title" hasCustomPrompt="1"/>
          </p:nvPr>
        </p:nvSpPr>
        <p:spPr>
          <a:xfrm>
            <a:off x="616288" y="1904400"/>
            <a:ext cx="7551361" cy="1431447"/>
          </a:xfrm>
        </p:spPr>
        <p:txBody>
          <a:bodyPr lIns="0" anchor="t">
            <a:noAutofit/>
          </a:bodyPr>
          <a:lstStyle>
            <a:lvl1pPr>
              <a:defRPr sz="3200" b="0"/>
            </a:lvl1pPr>
          </a:lstStyle>
          <a:p>
            <a:r>
              <a:rPr lang="en-US"/>
              <a:t>Click to add your title. Aptos 32pt</a:t>
            </a:r>
            <a:endParaRPr lang="en-NZ"/>
          </a:p>
        </p:txBody>
      </p:sp>
      <p:pic>
        <p:nvPicPr>
          <p:cNvPr id="4" name="Picture 3" descr="A picture containing diagram  Description automatically generated">
            <a:extLst>
              <a:ext uri="{FF2B5EF4-FFF2-40B4-BE49-F238E27FC236}">
                <a16:creationId xmlns:a16="http://schemas.microsoft.com/office/drawing/2014/main" id="{34B6F572-F8F9-EFCE-DC77-C6085232DD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5480"/>
          </a:xfrm>
          <a:prstGeom prst="rect">
            <a:avLst/>
          </a:prstGeom>
        </p:spPr>
      </p:pic>
    </p:spTree>
    <p:extLst>
      <p:ext uri="{BB962C8B-B14F-4D97-AF65-F5344CB8AC3E}">
        <p14:creationId xmlns:p14="http://schemas.microsoft.com/office/powerpoint/2010/main" val="39739712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1_Slide layou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3C6865A-2440-3B9D-A825-F320EA33DEB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5" name="Picture 4">
            <a:extLst>
              <a:ext uri="{FF2B5EF4-FFF2-40B4-BE49-F238E27FC236}">
                <a16:creationId xmlns:a16="http://schemas.microsoft.com/office/drawing/2014/main" id="{1B30D2E8-2F07-010A-D690-9D606413C9D0}"/>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2" name="Picture 1">
            <a:extLst>
              <a:ext uri="{FF2B5EF4-FFF2-40B4-BE49-F238E27FC236}">
                <a16:creationId xmlns:a16="http://schemas.microsoft.com/office/drawing/2014/main" id="{9FAC0EF8-624F-760D-C917-788B5732DF54}"/>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4" name="Picture 3">
            <a:extLst>
              <a:ext uri="{FF2B5EF4-FFF2-40B4-BE49-F238E27FC236}">
                <a16:creationId xmlns:a16="http://schemas.microsoft.com/office/drawing/2014/main" id="{6AFBFBE1-00E7-0846-AB37-32812A0CE491}"/>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802A16F9-4D44-47C7-BF06-FFE7750A8ED4}" type="slidenum">
              <a:rPr lang="en-NZ" altLang="en-US" smtClean="0"/>
              <a:pPr/>
              <a:t>‹#›</a:t>
            </a:fld>
            <a:endParaRPr lang="en-NZ" altLang="en-US"/>
          </a:p>
        </p:txBody>
      </p:sp>
      <p:sp>
        <p:nvSpPr>
          <p:cNvPr id="8" name="Text Placeholder 17">
            <a:extLst>
              <a:ext uri="{FF2B5EF4-FFF2-40B4-BE49-F238E27FC236}">
                <a16:creationId xmlns:a16="http://schemas.microsoft.com/office/drawing/2014/main" id="{D4717D95-265F-FF4E-A0D3-8A10F6ACF63E}"/>
              </a:ext>
            </a:extLst>
          </p:cNvPr>
          <p:cNvSpPr>
            <a:spLocks noGrp="1"/>
          </p:cNvSpPr>
          <p:nvPr>
            <p:ph type="body" sz="quarter" idx="13" hasCustomPrompt="1"/>
          </p:nvPr>
        </p:nvSpPr>
        <p:spPr>
          <a:xfrm>
            <a:off x="646177" y="273878"/>
            <a:ext cx="7707110" cy="846865"/>
          </a:xfrm>
          <a:prstGeom prst="rect">
            <a:avLst/>
          </a:prstGeom>
        </p:spPr>
        <p:txBody>
          <a:bodyPr lIns="0" anchor="b">
            <a:noAutofit/>
          </a:bodyPr>
          <a:lstStyle>
            <a:lvl1pPr marL="0" indent="0" fontAlgn="b">
              <a:lnSpc>
                <a:spcPct val="100000"/>
              </a:lnSpc>
              <a:buNone/>
              <a:defRPr sz="2400" b="1">
                <a:solidFill>
                  <a:schemeClr val="accent1"/>
                </a:solidFill>
                <a:latin typeface="+mj-lt"/>
              </a:defRPr>
            </a:lvl1pPr>
          </a:lstStyle>
          <a:p>
            <a:pPr lvl="0"/>
            <a:r>
              <a:rPr lang="en-US"/>
              <a:t>Add your heading. Aptos 24pt. Can be 2 lines</a:t>
            </a:r>
          </a:p>
        </p:txBody>
      </p:sp>
      <p:sp>
        <p:nvSpPr>
          <p:cNvPr id="7" name="Content Placeholder 6">
            <a:extLst>
              <a:ext uri="{FF2B5EF4-FFF2-40B4-BE49-F238E27FC236}">
                <a16:creationId xmlns:a16="http://schemas.microsoft.com/office/drawing/2014/main" id="{C46093F3-C6C9-B8DA-B620-B96B82AF3DB5}"/>
              </a:ext>
            </a:extLst>
          </p:cNvPr>
          <p:cNvSpPr>
            <a:spLocks noGrp="1"/>
          </p:cNvSpPr>
          <p:nvPr>
            <p:ph sz="quarter" idx="14" hasCustomPrompt="1"/>
          </p:nvPr>
        </p:nvSpPr>
        <p:spPr>
          <a:xfrm>
            <a:off x="646113" y="1611313"/>
            <a:ext cx="10715487" cy="4516437"/>
          </a:xfrm>
        </p:spPr>
        <p:txBody>
          <a:bodyPr lIns="0">
            <a:noAutofit/>
          </a:bodyPr>
          <a:lstStyle>
            <a:lvl1pPr>
              <a:defRPr sz="2400"/>
            </a:lvl1pPr>
            <a:lvl2pPr>
              <a:defRPr sz="2400"/>
            </a:lvl2pPr>
            <a:lvl3pPr>
              <a:defRPr sz="2400"/>
            </a:lvl3pPr>
          </a:lstStyle>
          <a:p>
            <a:pPr lvl="0"/>
            <a:r>
              <a:rPr lang="en-US"/>
              <a:t>Click to add text. 24pt text but no less than 14pt</a:t>
            </a:r>
          </a:p>
          <a:p>
            <a:pPr lvl="1"/>
            <a:r>
              <a:rPr lang="en-US"/>
              <a:t>Second level</a:t>
            </a:r>
          </a:p>
          <a:p>
            <a:pPr lvl="2"/>
            <a:r>
              <a:rPr lang="en-US"/>
              <a:t>Third level</a:t>
            </a:r>
          </a:p>
        </p:txBody>
      </p:sp>
    </p:spTree>
    <p:extLst>
      <p:ext uri="{BB962C8B-B14F-4D97-AF65-F5344CB8AC3E}">
        <p14:creationId xmlns:p14="http://schemas.microsoft.com/office/powerpoint/2010/main" val="50855165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1_Numbered bullet slide master">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BCE9DD9-B889-FD68-E1A1-5926EF1513C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5" name="Picture 4">
            <a:extLst>
              <a:ext uri="{FF2B5EF4-FFF2-40B4-BE49-F238E27FC236}">
                <a16:creationId xmlns:a16="http://schemas.microsoft.com/office/drawing/2014/main" id="{1B30D2E8-2F07-010A-D690-9D606413C9D0}"/>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2" name="Picture 1">
            <a:extLst>
              <a:ext uri="{FF2B5EF4-FFF2-40B4-BE49-F238E27FC236}">
                <a16:creationId xmlns:a16="http://schemas.microsoft.com/office/drawing/2014/main" id="{9FAC0EF8-624F-760D-C917-788B5732DF54}"/>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4" name="Picture 3">
            <a:extLst>
              <a:ext uri="{FF2B5EF4-FFF2-40B4-BE49-F238E27FC236}">
                <a16:creationId xmlns:a16="http://schemas.microsoft.com/office/drawing/2014/main" id="{6AFBFBE1-00E7-0846-AB37-32812A0CE491}"/>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802A16F9-4D44-47C7-BF06-FFE7750A8ED4}" type="slidenum">
              <a:rPr lang="en-NZ" altLang="en-US" smtClean="0"/>
              <a:pPr/>
              <a:t>‹#›</a:t>
            </a:fld>
            <a:endParaRPr lang="en-NZ" altLang="en-US"/>
          </a:p>
        </p:txBody>
      </p:sp>
      <p:sp>
        <p:nvSpPr>
          <p:cNvPr id="8" name="Text Placeholder 17">
            <a:extLst>
              <a:ext uri="{FF2B5EF4-FFF2-40B4-BE49-F238E27FC236}">
                <a16:creationId xmlns:a16="http://schemas.microsoft.com/office/drawing/2014/main" id="{D4717D95-265F-FF4E-A0D3-8A10F6ACF63E}"/>
              </a:ext>
            </a:extLst>
          </p:cNvPr>
          <p:cNvSpPr>
            <a:spLocks noGrp="1"/>
          </p:cNvSpPr>
          <p:nvPr>
            <p:ph type="body" sz="quarter" idx="13" hasCustomPrompt="1"/>
          </p:nvPr>
        </p:nvSpPr>
        <p:spPr>
          <a:xfrm>
            <a:off x="646177" y="273878"/>
            <a:ext cx="7707110" cy="846865"/>
          </a:xfrm>
          <a:prstGeom prst="rect">
            <a:avLst/>
          </a:prstGeom>
        </p:spPr>
        <p:txBody>
          <a:bodyPr lIns="0" anchor="b">
            <a:noAutofit/>
          </a:bodyPr>
          <a:lstStyle>
            <a:lvl1pPr marL="0" indent="0" fontAlgn="b">
              <a:lnSpc>
                <a:spcPct val="100000"/>
              </a:lnSpc>
              <a:buNone/>
              <a:defRPr sz="2400" b="1">
                <a:solidFill>
                  <a:schemeClr val="accent1"/>
                </a:solidFill>
                <a:latin typeface="+mj-lt"/>
              </a:defRPr>
            </a:lvl1pPr>
          </a:lstStyle>
          <a:p>
            <a:pPr lvl="0"/>
            <a:r>
              <a:rPr lang="en-US"/>
              <a:t>Add your heading. Aptos 24pt. Can be 2 lines</a:t>
            </a:r>
          </a:p>
        </p:txBody>
      </p:sp>
      <p:sp>
        <p:nvSpPr>
          <p:cNvPr id="7" name="Content Placeholder 6">
            <a:extLst>
              <a:ext uri="{FF2B5EF4-FFF2-40B4-BE49-F238E27FC236}">
                <a16:creationId xmlns:a16="http://schemas.microsoft.com/office/drawing/2014/main" id="{C46093F3-C6C9-B8DA-B620-B96B82AF3DB5}"/>
              </a:ext>
            </a:extLst>
          </p:cNvPr>
          <p:cNvSpPr>
            <a:spLocks noGrp="1"/>
          </p:cNvSpPr>
          <p:nvPr>
            <p:ph sz="quarter" idx="14" hasCustomPrompt="1"/>
          </p:nvPr>
        </p:nvSpPr>
        <p:spPr>
          <a:xfrm>
            <a:off x="646113" y="1611313"/>
            <a:ext cx="10715487" cy="4516437"/>
          </a:xfrm>
        </p:spPr>
        <p:txBody>
          <a:bodyPr lIns="0">
            <a:noAutofit/>
          </a:bodyPr>
          <a:lstStyle>
            <a:lvl1pPr marL="360000" indent="-360000">
              <a:buFont typeface="+mj-lt"/>
              <a:buAutoNum type="arabicPeriod"/>
              <a:defRPr sz="2400"/>
            </a:lvl1pPr>
            <a:lvl2pPr marL="720000" indent="-360000">
              <a:buFont typeface="+mj-lt"/>
              <a:buAutoNum type="alphaLcParenR"/>
              <a:defRPr sz="2400"/>
            </a:lvl2pPr>
            <a:lvl3pPr marL="1080000" indent="-360000">
              <a:buFont typeface="+mj-lt"/>
              <a:buAutoNum type="romanLcPeriod"/>
              <a:defRPr sz="2400"/>
            </a:lvl3pPr>
          </a:lstStyle>
          <a:p>
            <a:pPr lvl="0"/>
            <a:r>
              <a:rPr lang="en-US"/>
              <a:t>Click to add text (numbered bullet points)</a:t>
            </a:r>
          </a:p>
          <a:p>
            <a:pPr lvl="1"/>
            <a:r>
              <a:rPr lang="en-US"/>
              <a:t>Second level</a:t>
            </a:r>
          </a:p>
          <a:p>
            <a:pPr lvl="2"/>
            <a:r>
              <a:rPr lang="en-US"/>
              <a:t>Third level</a:t>
            </a:r>
          </a:p>
        </p:txBody>
      </p:sp>
    </p:spTree>
    <p:extLst>
      <p:ext uri="{BB962C8B-B14F-4D97-AF65-F5344CB8AC3E}">
        <p14:creationId xmlns:p14="http://schemas.microsoft.com/office/powerpoint/2010/main" val="1818940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1_section break">
    <p:spTree>
      <p:nvGrpSpPr>
        <p:cNvPr id="1" name=""/>
        <p:cNvGrpSpPr/>
        <p:nvPr/>
      </p:nvGrpSpPr>
      <p:grpSpPr>
        <a:xfrm>
          <a:off x="0" y="0"/>
          <a:ext cx="0" cy="0"/>
          <a:chOff x="0" y="0"/>
          <a:chExt cx="0" cy="0"/>
        </a:xfrm>
      </p:grpSpPr>
      <p:pic>
        <p:nvPicPr>
          <p:cNvPr id="3" name="Picture 2" descr="A green and white background with white lines  AI-generated content may be incorrect.">
            <a:extLst>
              <a:ext uri="{FF2B5EF4-FFF2-40B4-BE49-F238E27FC236}">
                <a16:creationId xmlns:a16="http://schemas.microsoft.com/office/drawing/2014/main" id="{B857E5AF-2F91-7E52-EA73-451AAB334A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24"/>
            <a:ext cx="12192000" cy="6854952"/>
          </a:xfrm>
          <a:prstGeom prst="rect">
            <a:avLst/>
          </a:prstGeom>
        </p:spPr>
      </p:pic>
      <p:pic>
        <p:nvPicPr>
          <p:cNvPr id="2" name="Picture 1" descr="A green and white background with white lines  AI-generated content may be incorrect.">
            <a:extLst>
              <a:ext uri="{FF2B5EF4-FFF2-40B4-BE49-F238E27FC236}">
                <a16:creationId xmlns:a16="http://schemas.microsoft.com/office/drawing/2014/main" id="{BC18A667-91C5-A39D-7410-01B626E273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24"/>
            <a:ext cx="12192000" cy="6854952"/>
          </a:xfrm>
          <a:prstGeom prst="rect">
            <a:avLst/>
          </a:prstGeom>
        </p:spPr>
      </p:pic>
      <p:pic>
        <p:nvPicPr>
          <p:cNvPr id="4" name="Picture 3" descr="A green and white background with white lines  AI-generated content may be incorrect.">
            <a:extLst>
              <a:ext uri="{FF2B5EF4-FFF2-40B4-BE49-F238E27FC236}">
                <a16:creationId xmlns:a16="http://schemas.microsoft.com/office/drawing/2014/main" id="{86A67142-31D5-75FF-6E55-128ECE561A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24"/>
            <a:ext cx="12192000" cy="6854952"/>
          </a:xfrm>
          <a:prstGeom prst="rect">
            <a:avLst/>
          </a:prstGeom>
        </p:spPr>
      </p:pic>
      <p:sp>
        <p:nvSpPr>
          <p:cNvPr id="5" name="Text Placeholder 17">
            <a:extLst>
              <a:ext uri="{FF2B5EF4-FFF2-40B4-BE49-F238E27FC236}">
                <a16:creationId xmlns:a16="http://schemas.microsoft.com/office/drawing/2014/main" id="{3487D60D-746C-364E-949F-141F075805F2}"/>
              </a:ext>
            </a:extLst>
          </p:cNvPr>
          <p:cNvSpPr>
            <a:spLocks noGrp="1"/>
          </p:cNvSpPr>
          <p:nvPr>
            <p:ph type="body" sz="quarter" idx="13" hasCustomPrompt="1"/>
          </p:nvPr>
        </p:nvSpPr>
        <p:spPr>
          <a:xfrm>
            <a:off x="616289" y="1903141"/>
            <a:ext cx="7551361" cy="1437268"/>
          </a:xfrm>
          <a:prstGeom prst="rect">
            <a:avLst/>
          </a:prstGeom>
        </p:spPr>
        <p:txBody>
          <a:bodyPr lIns="0">
            <a:normAutofit/>
          </a:bodyPr>
          <a:lstStyle>
            <a:lvl1pPr marL="0" indent="0" algn="l" defTabSz="914400" rtl="0" eaLnBrk="1" latinLnBrk="0" hangingPunct="1">
              <a:lnSpc>
                <a:spcPct val="108000"/>
              </a:lnSpc>
              <a:spcBef>
                <a:spcPts val="0"/>
              </a:spcBef>
              <a:spcAft>
                <a:spcPts val="600"/>
              </a:spcAft>
              <a:buClr>
                <a:schemeClr val="accent1"/>
              </a:buClr>
              <a:buFont typeface="Arial" panose="020B0604020202020204" pitchFamily="34" charset="0"/>
              <a:buNone/>
              <a:defRPr lang="en-US" sz="3200" b="0" kern="1200" dirty="0">
                <a:solidFill>
                  <a:schemeClr val="accent1"/>
                </a:solidFill>
                <a:latin typeface="+mj-lt"/>
                <a:ea typeface="+mn-ea"/>
                <a:cs typeface="+mn-cs"/>
              </a:defRPr>
            </a:lvl1pPr>
          </a:lstStyle>
          <a:p>
            <a:pPr marL="0" lvl="0" indent="0" algn="l" defTabSz="914400" rtl="0" eaLnBrk="1" latinLnBrk="0" hangingPunct="1">
              <a:lnSpc>
                <a:spcPct val="108000"/>
              </a:lnSpc>
              <a:spcBef>
                <a:spcPts val="0"/>
              </a:spcBef>
              <a:spcAft>
                <a:spcPts val="600"/>
              </a:spcAft>
              <a:buClr>
                <a:schemeClr val="accent1"/>
              </a:buClr>
              <a:buFont typeface="Arial" panose="020B0604020202020204" pitchFamily="34" charset="0"/>
              <a:buNone/>
            </a:pPr>
            <a:r>
              <a:rPr lang="en-US"/>
              <a:t>Click to add section break</a:t>
            </a:r>
          </a:p>
        </p:txBody>
      </p:sp>
      <p:sp>
        <p:nvSpPr>
          <p:cNvPr id="6" name="Text Placeholder 17">
            <a:extLst>
              <a:ext uri="{FF2B5EF4-FFF2-40B4-BE49-F238E27FC236}">
                <a16:creationId xmlns:a16="http://schemas.microsoft.com/office/drawing/2014/main" id="{9CA492CD-1D9F-C54E-83C7-E83F03B35520}"/>
              </a:ext>
            </a:extLst>
          </p:cNvPr>
          <p:cNvSpPr>
            <a:spLocks noGrp="1"/>
          </p:cNvSpPr>
          <p:nvPr>
            <p:ph type="body" sz="quarter" idx="14" hasCustomPrompt="1"/>
          </p:nvPr>
        </p:nvSpPr>
        <p:spPr>
          <a:xfrm>
            <a:off x="616288" y="3429001"/>
            <a:ext cx="5648219" cy="2483567"/>
          </a:xfrm>
          <a:prstGeom prst="rect">
            <a:avLst/>
          </a:prstGeom>
        </p:spPr>
        <p:txBody>
          <a:bodyPr lIns="0">
            <a:normAutofit/>
          </a:bodyPr>
          <a:lstStyle>
            <a:lvl1pPr marL="0" indent="0">
              <a:buNone/>
              <a:defRPr lang="en-US" sz="2400" b="0" kern="1200" dirty="0">
                <a:solidFill>
                  <a:schemeClr val="tx1"/>
                </a:solidFill>
                <a:latin typeface="+mn-lt"/>
                <a:ea typeface="Roboto Thin" panose="02000000000000000000" pitchFamily="2" charset="0"/>
                <a:cs typeface="Roboto Thin" panose="02000000000000000000" pitchFamily="2" charset="0"/>
              </a:defRPr>
            </a:lvl1pPr>
          </a:lstStyle>
          <a:p>
            <a:pPr lvl="0"/>
            <a:r>
              <a:rPr lang="en-US"/>
              <a:t>Click to edit section break subtitle</a:t>
            </a:r>
          </a:p>
        </p:txBody>
      </p:sp>
      <p:pic>
        <p:nvPicPr>
          <p:cNvPr id="7" name="Picture 6" descr="A green and white background with white lines  AI-generated content may be incorrect.">
            <a:extLst>
              <a:ext uri="{FF2B5EF4-FFF2-40B4-BE49-F238E27FC236}">
                <a16:creationId xmlns:a16="http://schemas.microsoft.com/office/drawing/2014/main" id="{57D2A283-F018-DD46-420A-5A0E8817701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524"/>
            <a:ext cx="12192000" cy="6854952"/>
          </a:xfrm>
          <a:prstGeom prst="rect">
            <a:avLst/>
          </a:prstGeom>
        </p:spPr>
      </p:pic>
    </p:spTree>
    <p:extLst>
      <p:ext uri="{BB962C8B-B14F-4D97-AF65-F5344CB8AC3E}">
        <p14:creationId xmlns:p14="http://schemas.microsoft.com/office/powerpoint/2010/main" val="323330556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1_Slide layout with logo">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AFBFBE1-00E7-0846-AB37-32812A0CE491}"/>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802A16F9-4D44-47C7-BF06-FFE7750A8ED4}" type="slidenum">
              <a:rPr lang="en-NZ" altLang="en-US" smtClean="0"/>
              <a:pPr/>
              <a:t>‹#›</a:t>
            </a:fld>
            <a:endParaRPr lang="en-NZ" altLang="en-US"/>
          </a:p>
        </p:txBody>
      </p:sp>
      <p:pic>
        <p:nvPicPr>
          <p:cNvPr id="2" name="Picture 1" descr="A picture containing diagram  Description automatically generated">
            <a:extLst>
              <a:ext uri="{FF2B5EF4-FFF2-40B4-BE49-F238E27FC236}">
                <a16:creationId xmlns:a16="http://schemas.microsoft.com/office/drawing/2014/main" id="{A5A17637-4912-F471-528F-1A965557885A}"/>
              </a:ext>
            </a:extLst>
          </p:cNvPr>
          <p:cNvPicPr>
            <a:picLocks noChangeAspect="1"/>
          </p:cNvPicPr>
          <p:nvPr/>
        </p:nvPicPr>
        <p:blipFill>
          <a:blip r:embed="rId3">
            <a:extLst>
              <a:ext uri="{28A0092B-C50C-407E-A947-70E740481C1C}">
                <a14:useLocalDpi xmlns:a14="http://schemas.microsoft.com/office/drawing/2010/main" val="0"/>
              </a:ext>
            </a:extLst>
          </a:blip>
          <a:srcRect r="51285" b="83427"/>
          <a:stretch>
            <a:fillRect/>
          </a:stretch>
        </p:blipFill>
        <p:spPr>
          <a:xfrm>
            <a:off x="0" y="-1897"/>
            <a:ext cx="5939367" cy="1136158"/>
          </a:xfrm>
          <a:prstGeom prst="rect">
            <a:avLst/>
          </a:prstGeom>
        </p:spPr>
      </p:pic>
      <p:pic>
        <p:nvPicPr>
          <p:cNvPr id="5" name="Picture 4">
            <a:extLst>
              <a:ext uri="{FF2B5EF4-FFF2-40B4-BE49-F238E27FC236}">
                <a16:creationId xmlns:a16="http://schemas.microsoft.com/office/drawing/2014/main" id="{A2D06754-F0C0-D6FB-A1B6-3542BFB87548}"/>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6" name="Picture 5" descr="A picture containing diagram  Description automatically generated">
            <a:extLst>
              <a:ext uri="{FF2B5EF4-FFF2-40B4-BE49-F238E27FC236}">
                <a16:creationId xmlns:a16="http://schemas.microsoft.com/office/drawing/2014/main" id="{FB2DB2AA-D208-1CB9-683D-2C31A2659786}"/>
              </a:ext>
            </a:extLst>
          </p:cNvPr>
          <p:cNvPicPr>
            <a:picLocks noChangeAspect="1"/>
          </p:cNvPicPr>
          <p:nvPr/>
        </p:nvPicPr>
        <p:blipFill>
          <a:blip r:embed="rId3">
            <a:extLst>
              <a:ext uri="{28A0092B-C50C-407E-A947-70E740481C1C}">
                <a14:useLocalDpi xmlns:a14="http://schemas.microsoft.com/office/drawing/2010/main" val="0"/>
              </a:ext>
            </a:extLst>
          </a:blip>
          <a:srcRect r="51285" b="83427"/>
          <a:stretch>
            <a:fillRect/>
          </a:stretch>
        </p:blipFill>
        <p:spPr>
          <a:xfrm>
            <a:off x="0" y="-1897"/>
            <a:ext cx="5939367" cy="1136158"/>
          </a:xfrm>
          <a:prstGeom prst="rect">
            <a:avLst/>
          </a:prstGeom>
        </p:spPr>
      </p:pic>
      <p:pic>
        <p:nvPicPr>
          <p:cNvPr id="7" name="Picture 6">
            <a:extLst>
              <a:ext uri="{FF2B5EF4-FFF2-40B4-BE49-F238E27FC236}">
                <a16:creationId xmlns:a16="http://schemas.microsoft.com/office/drawing/2014/main" id="{9ADC98EA-1E0B-4140-FA91-8D4B4B17A998}"/>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8" name="Picture 7" descr="A picture containing diagram  Description automatically generated">
            <a:extLst>
              <a:ext uri="{FF2B5EF4-FFF2-40B4-BE49-F238E27FC236}">
                <a16:creationId xmlns:a16="http://schemas.microsoft.com/office/drawing/2014/main" id="{276860BB-3311-76C3-D726-596ED1C45387}"/>
              </a:ext>
            </a:extLst>
          </p:cNvPr>
          <p:cNvPicPr>
            <a:picLocks noChangeAspect="1"/>
          </p:cNvPicPr>
          <p:nvPr/>
        </p:nvPicPr>
        <p:blipFill>
          <a:blip r:embed="rId3">
            <a:extLst>
              <a:ext uri="{28A0092B-C50C-407E-A947-70E740481C1C}">
                <a14:useLocalDpi xmlns:a14="http://schemas.microsoft.com/office/drawing/2010/main" val="0"/>
              </a:ext>
            </a:extLst>
          </a:blip>
          <a:srcRect r="51285" b="83427"/>
          <a:stretch>
            <a:fillRect/>
          </a:stretch>
        </p:blipFill>
        <p:spPr>
          <a:xfrm>
            <a:off x="0" y="-1897"/>
            <a:ext cx="5939367" cy="1136158"/>
          </a:xfrm>
          <a:prstGeom prst="rect">
            <a:avLst/>
          </a:prstGeom>
        </p:spPr>
      </p:pic>
      <p:sp>
        <p:nvSpPr>
          <p:cNvPr id="10" name="Content Placeholder 6">
            <a:extLst>
              <a:ext uri="{FF2B5EF4-FFF2-40B4-BE49-F238E27FC236}">
                <a16:creationId xmlns:a16="http://schemas.microsoft.com/office/drawing/2014/main" id="{28FE5712-FDE8-A91B-FD3F-BFEDBB288D93}"/>
              </a:ext>
            </a:extLst>
          </p:cNvPr>
          <p:cNvSpPr>
            <a:spLocks noGrp="1"/>
          </p:cNvSpPr>
          <p:nvPr>
            <p:ph sz="quarter" idx="14" hasCustomPrompt="1"/>
          </p:nvPr>
        </p:nvSpPr>
        <p:spPr>
          <a:xfrm>
            <a:off x="646113" y="1611313"/>
            <a:ext cx="10715487" cy="4516437"/>
          </a:xfrm>
        </p:spPr>
        <p:txBody>
          <a:bodyPr lIns="0">
            <a:noAutofit/>
          </a:bodyPr>
          <a:lstStyle>
            <a:lvl1pPr marL="360000" marR="0" indent="-360000" algn="l" defTabSz="914400" rtl="0" eaLnBrk="1" fontAlgn="auto" latinLnBrk="0" hangingPunct="1">
              <a:lnSpc>
                <a:spcPct val="108000"/>
              </a:lnSpc>
              <a:spcBef>
                <a:spcPts val="0"/>
              </a:spcBef>
              <a:spcAft>
                <a:spcPts val="600"/>
              </a:spcAft>
              <a:buClr>
                <a:schemeClr val="accent1"/>
              </a:buClr>
              <a:buSzTx/>
              <a:buFont typeface="Arial" panose="020B0604020202020204" pitchFamily="34" charset="0"/>
              <a:buChar char="•"/>
              <a:tabLst/>
              <a:defRPr sz="2400"/>
            </a:lvl1pPr>
            <a:lvl2pPr>
              <a:defRPr sz="2400"/>
            </a:lvl2pPr>
            <a:lvl3pPr>
              <a:defRPr sz="2400"/>
            </a:lvl3pPr>
          </a:lstStyle>
          <a:p>
            <a:pPr marL="360000" marR="0" lvl="0" indent="-360000" algn="l" defTabSz="914400" rtl="0" eaLnBrk="1" fontAlgn="auto" latinLnBrk="0" hangingPunct="1">
              <a:lnSpc>
                <a:spcPct val="108000"/>
              </a:lnSpc>
              <a:spcBef>
                <a:spcPts val="0"/>
              </a:spcBef>
              <a:spcAft>
                <a:spcPts val="600"/>
              </a:spcAft>
              <a:buClr>
                <a:schemeClr val="accent1"/>
              </a:buClr>
              <a:buSzTx/>
              <a:buFont typeface="Arial" panose="020B0604020202020204" pitchFamily="34" charset="0"/>
              <a:buChar char="•"/>
              <a:tabLst/>
              <a:defRPr/>
            </a:pPr>
            <a:r>
              <a:rPr lang="en-US"/>
              <a:t>Click to add text - </a:t>
            </a:r>
            <a:r>
              <a:rPr kumimoji="0" lang="en-US" sz="2000" b="0" i="0" u="none" strike="noStrike" kern="1200" cap="none" spc="0" normalizeH="0" baseline="0" noProof="0">
                <a:ln>
                  <a:noFill/>
                </a:ln>
                <a:solidFill>
                  <a:srgbClr val="000000"/>
                </a:solidFill>
                <a:effectLst/>
                <a:uLnTx/>
                <a:uFillTx/>
                <a:latin typeface="+mn-lt"/>
                <a:ea typeface="+mn-ea"/>
                <a:cs typeface="+mn-cs"/>
              </a:rPr>
              <a:t>Click to add your text. Only use this slide if you don’t have a heading or use it as a final slide with contact details</a:t>
            </a:r>
          </a:p>
          <a:p>
            <a:pPr lvl="1"/>
            <a:r>
              <a:rPr lang="en-US"/>
              <a:t>Second level</a:t>
            </a:r>
          </a:p>
          <a:p>
            <a:pPr lvl="2"/>
            <a:r>
              <a:rPr lang="en-US"/>
              <a:t>Third level</a:t>
            </a:r>
          </a:p>
        </p:txBody>
      </p:sp>
      <p:pic>
        <p:nvPicPr>
          <p:cNvPr id="9" name="Picture 8">
            <a:extLst>
              <a:ext uri="{FF2B5EF4-FFF2-40B4-BE49-F238E27FC236}">
                <a16:creationId xmlns:a16="http://schemas.microsoft.com/office/drawing/2014/main" id="{A0B076DE-5B89-8D42-55DA-0FA862BC1B5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1134261"/>
          </a:xfrm>
          <a:prstGeom prst="rect">
            <a:avLst/>
          </a:prstGeom>
        </p:spPr>
      </p:pic>
      <p:pic>
        <p:nvPicPr>
          <p:cNvPr id="11" name="Picture 10" descr="A picture containing diagram  Description automatically generated">
            <a:extLst>
              <a:ext uri="{FF2B5EF4-FFF2-40B4-BE49-F238E27FC236}">
                <a16:creationId xmlns:a16="http://schemas.microsoft.com/office/drawing/2014/main" id="{A82659AD-5EB4-52D6-384C-928B7C8D2434}"/>
              </a:ext>
            </a:extLst>
          </p:cNvPr>
          <p:cNvPicPr>
            <a:picLocks noChangeAspect="1"/>
          </p:cNvPicPr>
          <p:nvPr userDrawn="1"/>
        </p:nvPicPr>
        <p:blipFill>
          <a:blip r:embed="rId3">
            <a:extLst>
              <a:ext uri="{28A0092B-C50C-407E-A947-70E740481C1C}">
                <a14:useLocalDpi xmlns:a14="http://schemas.microsoft.com/office/drawing/2010/main" val="0"/>
              </a:ext>
            </a:extLst>
          </a:blip>
          <a:srcRect r="51285" b="83427"/>
          <a:stretch>
            <a:fillRect/>
          </a:stretch>
        </p:blipFill>
        <p:spPr>
          <a:xfrm>
            <a:off x="0" y="-1897"/>
            <a:ext cx="5939367" cy="1136158"/>
          </a:xfrm>
          <a:prstGeom prst="rect">
            <a:avLst/>
          </a:prstGeom>
        </p:spPr>
      </p:pic>
    </p:spTree>
    <p:extLst>
      <p:ext uri="{BB962C8B-B14F-4D97-AF65-F5344CB8AC3E}">
        <p14:creationId xmlns:p14="http://schemas.microsoft.com/office/powerpoint/2010/main" val="16422255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1_Blank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5DD3619A-09F5-45D7-9AE0-1FCCB4A65B05}" type="slidenum">
              <a:rPr lang="en-NZ" smtClean="0"/>
              <a:t>‹#›</a:t>
            </a:fld>
            <a:endParaRPr lang="en-NZ"/>
          </a:p>
        </p:txBody>
      </p:sp>
      <p:sp>
        <p:nvSpPr>
          <p:cNvPr id="8" name="Text Placeholder 17">
            <a:extLst>
              <a:ext uri="{FF2B5EF4-FFF2-40B4-BE49-F238E27FC236}">
                <a16:creationId xmlns:a16="http://schemas.microsoft.com/office/drawing/2014/main" id="{D4717D95-265F-FF4E-A0D3-8A10F6ACF63E}"/>
              </a:ext>
            </a:extLst>
          </p:cNvPr>
          <p:cNvSpPr>
            <a:spLocks noGrp="1"/>
          </p:cNvSpPr>
          <p:nvPr>
            <p:ph type="body" sz="quarter" idx="13" hasCustomPrompt="1"/>
          </p:nvPr>
        </p:nvSpPr>
        <p:spPr>
          <a:xfrm>
            <a:off x="646177" y="273878"/>
            <a:ext cx="10715422" cy="846865"/>
          </a:xfrm>
          <a:prstGeom prst="rect">
            <a:avLst/>
          </a:prstGeom>
        </p:spPr>
        <p:txBody>
          <a:bodyPr lIns="0" anchor="b">
            <a:noAutofit/>
          </a:bodyPr>
          <a:lstStyle>
            <a:lvl1pPr marL="0" indent="0" fontAlgn="b">
              <a:lnSpc>
                <a:spcPct val="100000"/>
              </a:lnSpc>
              <a:buNone/>
              <a:defRPr sz="2400" b="1">
                <a:solidFill>
                  <a:schemeClr val="accent1"/>
                </a:solidFill>
                <a:latin typeface="+mj-lt"/>
              </a:defRPr>
            </a:lvl1pPr>
          </a:lstStyle>
          <a:p>
            <a:pPr lvl="0"/>
            <a:r>
              <a:rPr lang="en-US"/>
              <a:t>Add your heading. Aptos 24pt. Use this layout only if you need the entire slide</a:t>
            </a:r>
          </a:p>
        </p:txBody>
      </p:sp>
      <p:sp>
        <p:nvSpPr>
          <p:cNvPr id="4" name="Content Placeholder 6">
            <a:extLst>
              <a:ext uri="{FF2B5EF4-FFF2-40B4-BE49-F238E27FC236}">
                <a16:creationId xmlns:a16="http://schemas.microsoft.com/office/drawing/2014/main" id="{35207AAE-C3DA-7A5F-E61E-17EC2A0DAE8D}"/>
              </a:ext>
            </a:extLst>
          </p:cNvPr>
          <p:cNvSpPr>
            <a:spLocks noGrp="1"/>
          </p:cNvSpPr>
          <p:nvPr>
            <p:ph sz="quarter" idx="14" hasCustomPrompt="1"/>
          </p:nvPr>
        </p:nvSpPr>
        <p:spPr>
          <a:xfrm>
            <a:off x="646113" y="1611313"/>
            <a:ext cx="10715487" cy="4516437"/>
          </a:xfrm>
        </p:spPr>
        <p:txBody>
          <a:bodyPr lIns="0"/>
          <a:lstStyle>
            <a:lvl1pPr>
              <a:defRPr sz="2400">
                <a:solidFill>
                  <a:schemeClr val="tx1"/>
                </a:solidFill>
              </a:defRPr>
            </a:lvl1pPr>
            <a:lvl2pPr>
              <a:defRPr sz="2400">
                <a:solidFill>
                  <a:schemeClr val="tx1"/>
                </a:solidFill>
              </a:defRPr>
            </a:lvl2pPr>
            <a:lvl3pPr>
              <a:defRPr sz="2400">
                <a:solidFill>
                  <a:schemeClr val="tx1"/>
                </a:solidFill>
              </a:defRPr>
            </a:lvl3pPr>
          </a:lstStyle>
          <a:p>
            <a:pPr lvl="0"/>
            <a:r>
              <a:rPr lang="en-US"/>
              <a:t>Click to add text</a:t>
            </a:r>
          </a:p>
          <a:p>
            <a:pPr lvl="1"/>
            <a:r>
              <a:rPr lang="en-US"/>
              <a:t>Second level</a:t>
            </a:r>
          </a:p>
          <a:p>
            <a:pPr lvl="2"/>
            <a:r>
              <a:rPr lang="en-US"/>
              <a:t>Third level</a:t>
            </a:r>
          </a:p>
        </p:txBody>
      </p:sp>
    </p:spTree>
    <p:extLst>
      <p:ext uri="{BB962C8B-B14F-4D97-AF65-F5344CB8AC3E}">
        <p14:creationId xmlns:p14="http://schemas.microsoft.com/office/powerpoint/2010/main" val="28354152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27137490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AFBFBE1-00E7-0846-AB37-32812A0CE49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0" r="3344"/>
          <a:stretch/>
        </p:blipFill>
        <p:spPr>
          <a:xfrm>
            <a:off x="240000" y="0"/>
            <a:ext cx="11952000" cy="1134261"/>
          </a:xfrm>
          <a:prstGeom prst="rect">
            <a:avLst/>
          </a:prstGeom>
        </p:spPr>
      </p:pic>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p:txBody>
          <a:bodyPr/>
          <a:lstStyle/>
          <a:p>
            <a:fld id="{802A16F9-4D44-47C7-BF06-FFE7750A8ED4}" type="slidenum">
              <a:rPr lang="en-NZ" altLang="en-US" smtClean="0"/>
              <a:pPr/>
              <a:t>‹#›</a:t>
            </a:fld>
            <a:endParaRPr lang="en-NZ" altLang="en-US"/>
          </a:p>
        </p:txBody>
      </p:sp>
      <p:sp>
        <p:nvSpPr>
          <p:cNvPr id="8" name="Text Placeholder 17">
            <a:extLst>
              <a:ext uri="{FF2B5EF4-FFF2-40B4-BE49-F238E27FC236}">
                <a16:creationId xmlns:a16="http://schemas.microsoft.com/office/drawing/2014/main" id="{D4717D95-265F-FF4E-A0D3-8A10F6ACF63E}"/>
              </a:ext>
            </a:extLst>
          </p:cNvPr>
          <p:cNvSpPr>
            <a:spLocks noGrp="1"/>
          </p:cNvSpPr>
          <p:nvPr>
            <p:ph type="body" sz="quarter" idx="13"/>
          </p:nvPr>
        </p:nvSpPr>
        <p:spPr>
          <a:xfrm>
            <a:off x="694946" y="549121"/>
            <a:ext cx="5652340" cy="641943"/>
          </a:xfrm>
          <a:prstGeom prst="rect">
            <a:avLst/>
          </a:prstGeom>
        </p:spPr>
        <p:txBody>
          <a:bodyPr/>
          <a:lstStyle>
            <a:lvl1pPr marL="0" indent="0" fontAlgn="b">
              <a:lnSpc>
                <a:spcPct val="100000"/>
              </a:lnSpc>
              <a:buNone/>
              <a:defRPr sz="2800" b="1"/>
            </a:lvl1pPr>
          </a:lstStyle>
          <a:p>
            <a:pPr lvl="0"/>
            <a:r>
              <a:rPr lang="en-US"/>
              <a:t>Click to edit Master text styles</a:t>
            </a:r>
          </a:p>
        </p:txBody>
      </p:sp>
      <p:sp>
        <p:nvSpPr>
          <p:cNvPr id="9" name="Content Placeholder 2">
            <a:extLst>
              <a:ext uri="{FF2B5EF4-FFF2-40B4-BE49-F238E27FC236}">
                <a16:creationId xmlns:a16="http://schemas.microsoft.com/office/drawing/2014/main" id="{6DA228D1-1781-9C42-A1B2-D17D81893723}"/>
              </a:ext>
            </a:extLst>
          </p:cNvPr>
          <p:cNvSpPr>
            <a:spLocks noGrp="1"/>
          </p:cNvSpPr>
          <p:nvPr>
            <p:ph idx="1"/>
          </p:nvPr>
        </p:nvSpPr>
        <p:spPr>
          <a:xfrm>
            <a:off x="646177" y="1563330"/>
            <a:ext cx="8143863" cy="4745551"/>
          </a:xfrm>
          <a:prstGeom prst="rect">
            <a:avLst/>
          </a:prstGeom>
        </p:spPr>
        <p:txBody>
          <a:bodyPr/>
          <a:lstStyle>
            <a:lvl1pPr marL="359991" marR="0" indent="-359991" algn="l" defTabSz="359991" rtl="0" eaLnBrk="1" fontAlgn="auto" latinLnBrk="0" hangingPunct="1">
              <a:lnSpc>
                <a:spcPct val="110000"/>
              </a:lnSpc>
              <a:spcBef>
                <a:spcPts val="200"/>
              </a:spcBef>
              <a:spcAft>
                <a:spcPts val="400"/>
              </a:spcAft>
              <a:buClr>
                <a:srgbClr val="8CB252"/>
              </a:buClr>
              <a:buSzTx/>
              <a:buFont typeface="Arial" pitchFamily="34" charset="0"/>
              <a:buChar char="•"/>
              <a:tabLst/>
              <a:defRPr sz="1867" b="0" i="0">
                <a:solidFill>
                  <a:srgbClr val="404040"/>
                </a:solidFill>
                <a:latin typeface="+mn-lt"/>
                <a:ea typeface="Open Sans" panose="020B0606030504020204" pitchFamily="34" charset="0"/>
                <a:cs typeface="Open Sans" panose="020B0606030504020204" pitchFamily="34" charset="0"/>
              </a:defRPr>
            </a:lvl1pPr>
            <a:lvl2pPr marL="719982" marR="0" indent="-359991" algn="l" defTabSz="359991" rtl="0" eaLnBrk="1" fontAlgn="auto" latinLnBrk="0" hangingPunct="1">
              <a:lnSpc>
                <a:spcPct val="110000"/>
              </a:lnSpc>
              <a:spcBef>
                <a:spcPts val="200"/>
              </a:spcBef>
              <a:spcAft>
                <a:spcPts val="400"/>
              </a:spcAft>
              <a:buClr>
                <a:schemeClr val="bg2"/>
              </a:buClr>
              <a:buSzTx/>
              <a:buFont typeface="Arial" pitchFamily="34" charset="0"/>
              <a:buChar char="–"/>
              <a:tabLst/>
              <a:defRPr kumimoji="0" lang="en-US" sz="1600" b="0" i="0" u="none" strike="noStrike" kern="1200" cap="none" spc="0" normalizeH="0" baseline="0" noProof="0">
                <a:ln>
                  <a:noFill/>
                </a:ln>
                <a:solidFill>
                  <a:srgbClr val="404040"/>
                </a:solidFill>
                <a:effectLst/>
                <a:uLnTx/>
                <a:uFillTx/>
                <a:latin typeface="+mn-lt"/>
                <a:ea typeface="Open Sans" panose="020B0606030504020204" pitchFamily="34" charset="0"/>
                <a:cs typeface="Open Sans" panose="020B0606030504020204" pitchFamily="34" charset="0"/>
              </a:defRPr>
            </a:lvl2pPr>
            <a:lvl3pPr marL="1079973" marR="0" indent="-359991" algn="l" defTabSz="359991" rtl="0" eaLnBrk="1" fontAlgn="auto" latinLnBrk="0" hangingPunct="1">
              <a:lnSpc>
                <a:spcPct val="110000"/>
              </a:lnSpc>
              <a:spcBef>
                <a:spcPts val="0"/>
              </a:spcBef>
              <a:spcAft>
                <a:spcPts val="400"/>
              </a:spcAft>
              <a:buClrTx/>
              <a:buSzTx/>
              <a:buFont typeface="Arial" pitchFamily="34" charset="0"/>
              <a:buChar char="•"/>
              <a:tabLst/>
              <a:defRPr kumimoji="0" lang="en-US" sz="1600" b="0" i="0" u="none" strike="noStrike" kern="1200" cap="none" spc="0" normalizeH="0" baseline="0" noProof="0">
                <a:ln>
                  <a:noFill/>
                </a:ln>
                <a:solidFill>
                  <a:srgbClr val="404040"/>
                </a:solidFill>
                <a:effectLst/>
                <a:uLnTx/>
                <a:uFillTx/>
                <a:latin typeface="+mn-lt"/>
                <a:ea typeface="Open Sans" panose="020B0606030504020204" pitchFamily="34" charset="0"/>
                <a:cs typeface="Open Sans" panose="020B0606030504020204" pitchFamily="34" charset="0"/>
              </a:defRPr>
            </a:lvl3pPr>
            <a:lvl4pPr marL="1439964" marR="0" indent="-359991" algn="l" defTabSz="359991" rtl="0" eaLnBrk="1" fontAlgn="auto" latinLnBrk="0" hangingPunct="1">
              <a:lnSpc>
                <a:spcPct val="110000"/>
              </a:lnSpc>
              <a:spcBef>
                <a:spcPts val="0"/>
              </a:spcBef>
              <a:spcAft>
                <a:spcPts val="400"/>
              </a:spcAft>
              <a:buClrTx/>
              <a:buSzTx/>
              <a:buFont typeface="Arial" pitchFamily="34" charset="0"/>
              <a:buChar char="–"/>
              <a:tabLst/>
              <a:defRPr kumimoji="0" lang="en-US" sz="1600" b="0" i="0" u="none" strike="noStrike" kern="1200" cap="none" spc="0" normalizeH="0" baseline="0" noProof="0">
                <a:ln>
                  <a:noFill/>
                </a:ln>
                <a:solidFill>
                  <a:srgbClr val="404040"/>
                </a:solidFill>
                <a:effectLst/>
                <a:uLnTx/>
                <a:uFillTx/>
                <a:latin typeface="+mn-lt"/>
                <a:ea typeface="Open Sans" panose="020B0606030504020204" pitchFamily="34" charset="0"/>
                <a:cs typeface="Open Sans" panose="020B0606030504020204" pitchFamily="34" charset="0"/>
              </a:defRPr>
            </a:lvl4pPr>
            <a:lvl5pPr marL="1799955" marR="0" indent="-359991" algn="l" defTabSz="359991" rtl="0" eaLnBrk="1" fontAlgn="auto" latinLnBrk="0" hangingPunct="1">
              <a:lnSpc>
                <a:spcPct val="110000"/>
              </a:lnSpc>
              <a:spcBef>
                <a:spcPts val="0"/>
              </a:spcBef>
              <a:spcAft>
                <a:spcPts val="400"/>
              </a:spcAft>
              <a:buClrTx/>
              <a:buSzTx/>
              <a:buFont typeface="Arial" pitchFamily="34" charset="0"/>
              <a:buChar char="»"/>
              <a:tabLst/>
              <a:defRPr kumimoji="0" lang="en-NZ" sz="1600" b="0" i="0" u="none" strike="noStrike" kern="1200" cap="none" spc="0" normalizeH="0" baseline="0" noProof="0">
                <a:ln>
                  <a:noFill/>
                </a:ln>
                <a:solidFill>
                  <a:srgbClr val="404040"/>
                </a:solidFill>
                <a:effectLst/>
                <a:uLnTx/>
                <a:uFillTx/>
                <a:latin typeface="+mn-lt"/>
                <a:ea typeface="Open Sans" panose="020B0606030504020204" pitchFamily="34" charset="0"/>
                <a:cs typeface="Open Sans" panose="020B0606030504020204" pitchFamily="34"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NZ" noProof="0"/>
          </a:p>
        </p:txBody>
      </p:sp>
    </p:spTree>
    <p:extLst>
      <p:ext uri="{BB962C8B-B14F-4D97-AF65-F5344CB8AC3E}">
        <p14:creationId xmlns:p14="http://schemas.microsoft.com/office/powerpoint/2010/main" val="392645147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26941924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0137550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417679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53434448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9/9/2026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2341725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9/9/2026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22525990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9/9/2026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2274415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7331488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179735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3155151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60340141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cSld name="Slide layou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B30D2E8-2F07-010A-D690-9D606413C9D0}"/>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972387"/>
          </a:xfrm>
          <a:prstGeom prst="rect">
            <a:avLst/>
          </a:prstGeom>
        </p:spPr>
      </p:pic>
      <p:pic>
        <p:nvPicPr>
          <p:cNvPr id="2" name="Picture 1">
            <a:extLst>
              <a:ext uri="{FF2B5EF4-FFF2-40B4-BE49-F238E27FC236}">
                <a16:creationId xmlns:a16="http://schemas.microsoft.com/office/drawing/2014/main" id="{9FAC0EF8-624F-760D-C917-788B5732DF54}"/>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972387"/>
          </a:xfrm>
          <a:prstGeom prst="rect">
            <a:avLst/>
          </a:prstGeom>
        </p:spPr>
      </p:pic>
      <p:pic>
        <p:nvPicPr>
          <p:cNvPr id="4" name="Picture 3">
            <a:extLst>
              <a:ext uri="{FF2B5EF4-FFF2-40B4-BE49-F238E27FC236}">
                <a16:creationId xmlns:a16="http://schemas.microsoft.com/office/drawing/2014/main" id="{6AFBFBE1-00E7-0846-AB37-32812A0CE491}"/>
              </a:ext>
            </a:extLst>
          </p:cNvPr>
          <p:cNvPicPr>
            <a:picLocks noChangeAspect="1"/>
          </p:cNvPicPr>
          <p:nvPr/>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0"/>
            <a:ext cx="10304313" cy="972387"/>
          </a:xfrm>
          <a:prstGeom prst="rect">
            <a:avLst/>
          </a:prstGeom>
        </p:spPr>
      </p:pic>
      <p:sp>
        <p:nvSpPr>
          <p:cNvPr id="3" name="Slide Number Placeholder 2">
            <a:extLst>
              <a:ext uri="{FF2B5EF4-FFF2-40B4-BE49-F238E27FC236}">
                <a16:creationId xmlns:a16="http://schemas.microsoft.com/office/drawing/2014/main" id="{C78A073E-DA97-C143-8F68-A24F8D0C873D}"/>
              </a:ext>
            </a:extLst>
          </p:cNvPr>
          <p:cNvSpPr>
            <a:spLocks noGrp="1"/>
          </p:cNvSpPr>
          <p:nvPr>
            <p:ph type="sldNum" sz="quarter" idx="10"/>
          </p:nvPr>
        </p:nvSpPr>
        <p:spPr>
          <a:xfrm>
            <a:off x="8618400" y="6356350"/>
            <a:ext cx="2743200" cy="365125"/>
          </a:xfrm>
        </p:spPr>
        <p:txBody>
          <a:bodyPr/>
          <a:lstStyle/>
          <a:p>
            <a:fld id="{802A16F9-4D44-47C7-BF06-FFE7750A8ED4}" type="slidenum">
              <a:rPr lang="en-NZ" altLang="en-US" smtClean="0"/>
              <a:pPr/>
              <a:t>‹#›</a:t>
            </a:fld>
            <a:endParaRPr lang="en-NZ" altLang="en-US"/>
          </a:p>
        </p:txBody>
      </p:sp>
      <p:sp>
        <p:nvSpPr>
          <p:cNvPr id="8" name="Text Placeholder 17">
            <a:extLst>
              <a:ext uri="{FF2B5EF4-FFF2-40B4-BE49-F238E27FC236}">
                <a16:creationId xmlns:a16="http://schemas.microsoft.com/office/drawing/2014/main" id="{D4717D95-265F-FF4E-A0D3-8A10F6ACF63E}"/>
              </a:ext>
            </a:extLst>
          </p:cNvPr>
          <p:cNvSpPr>
            <a:spLocks noGrp="1"/>
          </p:cNvSpPr>
          <p:nvPr>
            <p:ph type="body" sz="quarter" idx="13" hasCustomPrompt="1"/>
          </p:nvPr>
        </p:nvSpPr>
        <p:spPr>
          <a:xfrm>
            <a:off x="646177" y="273878"/>
            <a:ext cx="7707110" cy="846865"/>
          </a:xfrm>
          <a:prstGeom prst="rect">
            <a:avLst/>
          </a:prstGeom>
        </p:spPr>
        <p:txBody>
          <a:bodyPr lIns="0" anchor="b">
            <a:normAutofit/>
          </a:bodyPr>
          <a:lstStyle>
            <a:lvl1pPr marL="0" indent="0" fontAlgn="b">
              <a:lnSpc>
                <a:spcPct val="100000"/>
              </a:lnSpc>
              <a:buNone/>
              <a:defRPr sz="2100" b="1">
                <a:solidFill>
                  <a:schemeClr val="accent1"/>
                </a:solidFill>
                <a:latin typeface="+mj-lt"/>
              </a:defRPr>
            </a:lvl1pPr>
          </a:lstStyle>
          <a:p>
            <a:pPr lvl="0"/>
            <a:r>
              <a:rPr lang="en-US"/>
              <a:t>Add your heading. Aptos 21pt. Can be 2 lines</a:t>
            </a:r>
          </a:p>
        </p:txBody>
      </p:sp>
      <p:sp>
        <p:nvSpPr>
          <p:cNvPr id="7" name="Content Placeholder 6">
            <a:extLst>
              <a:ext uri="{FF2B5EF4-FFF2-40B4-BE49-F238E27FC236}">
                <a16:creationId xmlns:a16="http://schemas.microsoft.com/office/drawing/2014/main" id="{C46093F3-C6C9-B8DA-B620-B96B82AF3DB5}"/>
              </a:ext>
            </a:extLst>
          </p:cNvPr>
          <p:cNvSpPr>
            <a:spLocks noGrp="1"/>
          </p:cNvSpPr>
          <p:nvPr>
            <p:ph sz="quarter" idx="14" hasCustomPrompt="1"/>
          </p:nvPr>
        </p:nvSpPr>
        <p:spPr>
          <a:xfrm>
            <a:off x="646113" y="1611313"/>
            <a:ext cx="10715487" cy="4516437"/>
          </a:xfrm>
        </p:spPr>
        <p:txBody>
          <a:bodyPr lIns="0"/>
          <a:lstStyle>
            <a:lvl1pPr>
              <a:defRPr/>
            </a:lvl1pPr>
          </a:lstStyle>
          <a:p>
            <a:pPr lvl="0"/>
            <a:r>
              <a:rPr lang="en-US"/>
              <a:t>Click to add text</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23C6865A-2440-3B9D-A825-F320EA33DEB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0" r="14863"/>
          <a:stretch>
            <a:fillRect/>
          </a:stretch>
        </p:blipFill>
        <p:spPr>
          <a:xfrm>
            <a:off x="1887687" y="1"/>
            <a:ext cx="10304313" cy="972386"/>
          </a:xfrm>
          <a:prstGeom prst="rect">
            <a:avLst/>
          </a:prstGeom>
        </p:spPr>
      </p:pic>
    </p:spTree>
    <p:extLst>
      <p:ext uri="{BB962C8B-B14F-4D97-AF65-F5344CB8AC3E}">
        <p14:creationId xmlns:p14="http://schemas.microsoft.com/office/powerpoint/2010/main" val="2251437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theme" Target="../theme/theme2.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6" Type="http://schemas.openxmlformats.org/officeDocument/2006/relationships/theme" Target="../theme/theme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theme" Target="../theme/theme4.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EE5CD7-7FFB-5123-CFE4-4DEF51C3351B}"/>
              </a:ext>
            </a:extLst>
          </p:cNvPr>
          <p:cNvSpPr>
            <a:spLocks noGrp="1"/>
          </p:cNvSpPr>
          <p:nvPr>
            <p:ph type="title"/>
          </p:nvPr>
        </p:nvSpPr>
        <p:spPr>
          <a:xfrm>
            <a:off x="838200" y="365125"/>
            <a:ext cx="10515600" cy="1325563"/>
          </a:xfrm>
          <a:prstGeom prst="rect">
            <a:avLst/>
          </a:prstGeom>
        </p:spPr>
        <p:txBody>
          <a:bodyPr vert="horz" lIns="0" tIns="45720" rIns="91440" bIns="45720" rtlCol="0" anchor="ctr">
            <a:noAutofit/>
          </a:bodyPr>
          <a:lstStyle/>
          <a:p>
            <a:r>
              <a:rPr lang="en-US"/>
              <a:t>Click to edit Master title style</a:t>
            </a:r>
            <a:endParaRPr lang="en-NZ"/>
          </a:p>
        </p:txBody>
      </p:sp>
      <p:sp>
        <p:nvSpPr>
          <p:cNvPr id="3" name="Text Placeholder 2">
            <a:extLst>
              <a:ext uri="{FF2B5EF4-FFF2-40B4-BE49-F238E27FC236}">
                <a16:creationId xmlns:a16="http://schemas.microsoft.com/office/drawing/2014/main" id="{33FB8C9B-194F-435B-0862-E7336CCD30DE}"/>
              </a:ext>
            </a:extLst>
          </p:cNvPr>
          <p:cNvSpPr>
            <a:spLocks noGrp="1"/>
          </p:cNvSpPr>
          <p:nvPr>
            <p:ph type="body" idx="1"/>
          </p:nvPr>
        </p:nvSpPr>
        <p:spPr>
          <a:xfrm>
            <a:off x="838200" y="1825625"/>
            <a:ext cx="10515600" cy="4351338"/>
          </a:xfrm>
          <a:prstGeom prst="rect">
            <a:avLst/>
          </a:prstGeom>
        </p:spPr>
        <p:txBody>
          <a:bodyPr vert="horz" lIns="0" tIns="45720" rIns="91440" bIns="45720" rtlCol="0">
            <a:normAutofit/>
          </a:bodyPr>
          <a:lstStyle/>
          <a:p>
            <a:pPr lvl="0"/>
            <a:r>
              <a:rPr lang="en-US"/>
              <a:t>Click to edit text</a:t>
            </a:r>
          </a:p>
          <a:p>
            <a:pPr lvl="1"/>
            <a:r>
              <a:rPr lang="en-US"/>
              <a:t>Second level</a:t>
            </a:r>
          </a:p>
          <a:p>
            <a:pPr lvl="2"/>
            <a:r>
              <a:rPr lang="en-US"/>
              <a:t>Third level</a:t>
            </a:r>
          </a:p>
        </p:txBody>
      </p:sp>
      <p:sp>
        <p:nvSpPr>
          <p:cNvPr id="4" name="Date Placeholder 3">
            <a:extLst>
              <a:ext uri="{FF2B5EF4-FFF2-40B4-BE49-F238E27FC236}">
                <a16:creationId xmlns:a16="http://schemas.microsoft.com/office/drawing/2014/main" id="{19E67DAB-3656-3E88-AFB6-980DCDF99F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fld id="{AEAFD9A8-FEC5-421A-908E-EB9987751B27}" type="datetimeFigureOut">
              <a:rPr lang="en-NZ" smtClean="0"/>
              <a:pPr/>
              <a:t>9/09/2026</a:t>
            </a:fld>
            <a:endParaRPr lang="en-NZ"/>
          </a:p>
        </p:txBody>
      </p:sp>
      <p:sp>
        <p:nvSpPr>
          <p:cNvPr id="5" name="Footer Placeholder 4">
            <a:extLst>
              <a:ext uri="{FF2B5EF4-FFF2-40B4-BE49-F238E27FC236}">
                <a16:creationId xmlns:a16="http://schemas.microsoft.com/office/drawing/2014/main" id="{5806AD7C-B8EA-01A0-F785-DBC5D746DA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rgbClr val="000000"/>
                </a:solidFill>
              </a:defRPr>
            </a:lvl1pPr>
          </a:lstStyle>
          <a:p>
            <a:endParaRPr lang="en-NZ"/>
          </a:p>
        </p:txBody>
      </p:sp>
      <p:sp>
        <p:nvSpPr>
          <p:cNvPr id="6" name="Slide Number Placeholder 5">
            <a:extLst>
              <a:ext uri="{FF2B5EF4-FFF2-40B4-BE49-F238E27FC236}">
                <a16:creationId xmlns:a16="http://schemas.microsoft.com/office/drawing/2014/main" id="{076942D2-F70C-7923-0B5A-92FD2B0EFE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5DD3619A-09F5-45D7-9AE0-1FCCB4A65B05}" type="slidenum">
              <a:rPr lang="en-NZ" smtClean="0"/>
              <a:pPr/>
              <a:t>‹#›</a:t>
            </a:fld>
            <a:endParaRPr lang="en-NZ"/>
          </a:p>
        </p:txBody>
      </p:sp>
    </p:spTree>
    <p:extLst>
      <p:ext uri="{BB962C8B-B14F-4D97-AF65-F5344CB8AC3E}">
        <p14:creationId xmlns:p14="http://schemas.microsoft.com/office/powerpoint/2010/main" val="1473768111"/>
      </p:ext>
    </p:extLst>
  </p:cSld>
  <p:clrMap bg1="dk1" tx1="lt1" bg2="dk2" tx2="lt2" accent1="accent1" accent2="accent2" accent3="accent3" accent4="accent4" accent5="accent5" accent6="accent6" hlink="hlink" folHlink="folHlink"/>
  <p:sldLayoutIdLst>
    <p:sldLayoutId id="2147483712" r:id="rId1"/>
    <p:sldLayoutId id="2147483713" r:id="rId2"/>
    <p:sldLayoutId id="2147483718" r:id="rId3"/>
    <p:sldLayoutId id="2147483714" r:id="rId4"/>
    <p:sldLayoutId id="2147483715" r:id="rId5"/>
    <p:sldLayoutId id="2147483716" r:id="rId6"/>
    <p:sldLayoutId id="2147483717" r:id="rId7"/>
  </p:sldLayoutIdLst>
  <p:txStyles>
    <p:titleStyle>
      <a:lvl1pPr algn="l" defTabSz="914400" rtl="0" eaLnBrk="1" latinLnBrk="0" hangingPunct="1">
        <a:lnSpc>
          <a:spcPct val="108000"/>
        </a:lnSpc>
        <a:spcBef>
          <a:spcPct val="0"/>
        </a:spcBef>
        <a:buNone/>
        <a:defRPr sz="2100" b="1"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0000" indent="-360000" algn="l" defTabSz="914400" rtl="0" eaLnBrk="1" latinLnBrk="0" hangingPunct="1">
        <a:lnSpc>
          <a:spcPct val="108000"/>
        </a:lnSpc>
        <a:spcBef>
          <a:spcPts val="0"/>
        </a:spcBef>
        <a:spcAft>
          <a:spcPts val="600"/>
        </a:spcAft>
        <a:buClr>
          <a:schemeClr val="accent1"/>
        </a:buClr>
        <a:buFont typeface="Arial" panose="020B0604020202020204" pitchFamily="34" charset="0"/>
        <a:buChar char="•"/>
        <a:defRPr sz="2000" kern="1200">
          <a:solidFill>
            <a:schemeClr val="tx1"/>
          </a:solidFill>
          <a:latin typeface="+mn-lt"/>
          <a:ea typeface="+mn-ea"/>
          <a:cs typeface="+mn-cs"/>
        </a:defRPr>
      </a:lvl1pPr>
      <a:lvl2pPr marL="720000" indent="-360000" algn="l" defTabSz="914400" rtl="0" eaLnBrk="1" latinLnBrk="0" hangingPunct="1">
        <a:lnSpc>
          <a:spcPct val="108000"/>
        </a:lnSpc>
        <a:spcBef>
          <a:spcPts val="0"/>
        </a:spcBef>
        <a:spcAft>
          <a:spcPts val="600"/>
        </a:spcAft>
        <a:buClr>
          <a:schemeClr val="accent1"/>
        </a:buClr>
        <a:buFont typeface="Courier New" panose="02070309020205020404" pitchFamily="49" charset="0"/>
        <a:buChar char="o"/>
        <a:defRPr sz="1800" kern="1200">
          <a:solidFill>
            <a:schemeClr val="tx1"/>
          </a:solidFill>
          <a:latin typeface="+mn-lt"/>
          <a:ea typeface="+mn-ea"/>
          <a:cs typeface="+mn-cs"/>
        </a:defRPr>
      </a:lvl2pPr>
      <a:lvl3pPr marL="1080000" indent="-360000" algn="l" defTabSz="914400" rtl="0" eaLnBrk="1" latinLnBrk="0" hangingPunct="1">
        <a:lnSpc>
          <a:spcPct val="108000"/>
        </a:lnSpc>
        <a:spcBef>
          <a:spcPts val="0"/>
        </a:spcBef>
        <a:spcAft>
          <a:spcPts val="600"/>
        </a:spcAft>
        <a:buClr>
          <a:schemeClr val="accent1"/>
        </a:buClr>
        <a:buFont typeface="Aptos" panose="020B00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08000"/>
        </a:lnSpc>
        <a:spcBef>
          <a:spcPts val="0"/>
        </a:spcBef>
        <a:spcAft>
          <a:spcPts val="6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108000"/>
        </a:lnSpc>
        <a:spcBef>
          <a:spcPts val="0"/>
        </a:spcBef>
        <a:spcAft>
          <a:spcPts val="600"/>
        </a:spcAft>
        <a:buFont typeface="Arial" panose="020B0604020202020204" pitchFamily="34" charset="0"/>
        <a:buChar char="•"/>
        <a:defRPr sz="14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EE5CD7-7FFB-5123-CFE4-4DEF51C3351B}"/>
              </a:ext>
            </a:extLst>
          </p:cNvPr>
          <p:cNvSpPr>
            <a:spLocks noGrp="1"/>
          </p:cNvSpPr>
          <p:nvPr>
            <p:ph type="title"/>
          </p:nvPr>
        </p:nvSpPr>
        <p:spPr>
          <a:xfrm>
            <a:off x="838200" y="365125"/>
            <a:ext cx="10515600" cy="1325563"/>
          </a:xfrm>
          <a:prstGeom prst="rect">
            <a:avLst/>
          </a:prstGeom>
        </p:spPr>
        <p:txBody>
          <a:bodyPr vert="horz" lIns="0" tIns="45720" rIns="91440" bIns="45720" rtlCol="0" anchor="ctr">
            <a:noAutofit/>
          </a:bodyPr>
          <a:lstStyle/>
          <a:p>
            <a:r>
              <a:rPr lang="en-US"/>
              <a:t>Click to edit Master title style</a:t>
            </a:r>
            <a:endParaRPr lang="en-NZ"/>
          </a:p>
        </p:txBody>
      </p:sp>
      <p:sp>
        <p:nvSpPr>
          <p:cNvPr id="3" name="Text Placeholder 2">
            <a:extLst>
              <a:ext uri="{FF2B5EF4-FFF2-40B4-BE49-F238E27FC236}">
                <a16:creationId xmlns:a16="http://schemas.microsoft.com/office/drawing/2014/main" id="{33FB8C9B-194F-435B-0862-E7336CCD30DE}"/>
              </a:ext>
            </a:extLst>
          </p:cNvPr>
          <p:cNvSpPr>
            <a:spLocks noGrp="1"/>
          </p:cNvSpPr>
          <p:nvPr>
            <p:ph type="body" idx="1"/>
          </p:nvPr>
        </p:nvSpPr>
        <p:spPr>
          <a:xfrm>
            <a:off x="838200" y="1825625"/>
            <a:ext cx="10515600" cy="4351338"/>
          </a:xfrm>
          <a:prstGeom prst="rect">
            <a:avLst/>
          </a:prstGeom>
        </p:spPr>
        <p:txBody>
          <a:bodyPr vert="horz" lIns="0" tIns="45720" rIns="91440" bIns="45720" rtlCol="0">
            <a:normAutofit/>
          </a:bodyPr>
          <a:lstStyle/>
          <a:p>
            <a:pPr lvl="0"/>
            <a:r>
              <a:rPr lang="en-US"/>
              <a:t>Click to edit text</a:t>
            </a:r>
          </a:p>
          <a:p>
            <a:pPr lvl="1"/>
            <a:r>
              <a:rPr lang="en-US"/>
              <a:t>Second level</a:t>
            </a:r>
          </a:p>
          <a:p>
            <a:pPr lvl="2"/>
            <a:r>
              <a:rPr lang="en-US"/>
              <a:t>Third level</a:t>
            </a:r>
          </a:p>
        </p:txBody>
      </p:sp>
      <p:sp>
        <p:nvSpPr>
          <p:cNvPr id="4" name="Date Placeholder 3">
            <a:extLst>
              <a:ext uri="{FF2B5EF4-FFF2-40B4-BE49-F238E27FC236}">
                <a16:creationId xmlns:a16="http://schemas.microsoft.com/office/drawing/2014/main" id="{19E67DAB-3656-3E88-AFB6-980DCDF99F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fld id="{AEAFD9A8-FEC5-421A-908E-EB9987751B27}" type="datetimeFigureOut">
              <a:rPr lang="en-NZ" smtClean="0"/>
              <a:pPr/>
              <a:t>9/09/2026</a:t>
            </a:fld>
            <a:endParaRPr lang="en-NZ"/>
          </a:p>
        </p:txBody>
      </p:sp>
      <p:sp>
        <p:nvSpPr>
          <p:cNvPr id="5" name="Footer Placeholder 4">
            <a:extLst>
              <a:ext uri="{FF2B5EF4-FFF2-40B4-BE49-F238E27FC236}">
                <a16:creationId xmlns:a16="http://schemas.microsoft.com/office/drawing/2014/main" id="{5806AD7C-B8EA-01A0-F785-DBC5D746DA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rgbClr val="000000"/>
                </a:solidFill>
              </a:defRPr>
            </a:lvl1pPr>
          </a:lstStyle>
          <a:p>
            <a:endParaRPr lang="en-NZ"/>
          </a:p>
        </p:txBody>
      </p:sp>
      <p:sp>
        <p:nvSpPr>
          <p:cNvPr id="6" name="Slide Number Placeholder 5">
            <a:extLst>
              <a:ext uri="{FF2B5EF4-FFF2-40B4-BE49-F238E27FC236}">
                <a16:creationId xmlns:a16="http://schemas.microsoft.com/office/drawing/2014/main" id="{076942D2-F70C-7923-0B5A-92FD2B0EFE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5DD3619A-09F5-45D7-9AE0-1FCCB4A65B05}" type="slidenum">
              <a:rPr lang="en-NZ" smtClean="0"/>
              <a:pPr/>
              <a:t>‹#›</a:t>
            </a:fld>
            <a:endParaRPr lang="en-NZ"/>
          </a:p>
        </p:txBody>
      </p:sp>
    </p:spTree>
    <p:extLst>
      <p:ext uri="{BB962C8B-B14F-4D97-AF65-F5344CB8AC3E}">
        <p14:creationId xmlns:p14="http://schemas.microsoft.com/office/powerpoint/2010/main" val="3758847217"/>
      </p:ext>
    </p:extLst>
  </p:cSld>
  <p:clrMap bg1="dk1" tx1="lt1" bg2="dk2" tx2="lt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60" r:id="rId10"/>
  </p:sldLayoutIdLst>
  <p:txStyles>
    <p:titleStyle>
      <a:lvl1pPr algn="l" defTabSz="914400" rtl="0" eaLnBrk="1" latinLnBrk="0" hangingPunct="1">
        <a:lnSpc>
          <a:spcPct val="108000"/>
        </a:lnSpc>
        <a:spcBef>
          <a:spcPct val="0"/>
        </a:spcBef>
        <a:buNone/>
        <a:defRPr sz="2100" b="1"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0000" indent="-360000" algn="l" defTabSz="914400" rtl="0" eaLnBrk="1" latinLnBrk="0" hangingPunct="1">
        <a:lnSpc>
          <a:spcPct val="108000"/>
        </a:lnSpc>
        <a:spcBef>
          <a:spcPts val="0"/>
        </a:spcBef>
        <a:spcAft>
          <a:spcPts val="600"/>
        </a:spcAft>
        <a:buClr>
          <a:schemeClr val="accent1"/>
        </a:buClr>
        <a:buFont typeface="Arial" panose="020B0604020202020204" pitchFamily="34" charset="0"/>
        <a:buChar char="•"/>
        <a:defRPr sz="2000" kern="1200">
          <a:solidFill>
            <a:schemeClr val="tx1"/>
          </a:solidFill>
          <a:latin typeface="+mn-lt"/>
          <a:ea typeface="+mn-ea"/>
          <a:cs typeface="+mn-cs"/>
        </a:defRPr>
      </a:lvl1pPr>
      <a:lvl2pPr marL="720000" indent="-360000" algn="l" defTabSz="914400" rtl="0" eaLnBrk="1" latinLnBrk="0" hangingPunct="1">
        <a:lnSpc>
          <a:spcPct val="108000"/>
        </a:lnSpc>
        <a:spcBef>
          <a:spcPts val="0"/>
        </a:spcBef>
        <a:spcAft>
          <a:spcPts val="600"/>
        </a:spcAft>
        <a:buClr>
          <a:schemeClr val="accent1"/>
        </a:buClr>
        <a:buFont typeface="Courier New" panose="02070309020205020404" pitchFamily="49" charset="0"/>
        <a:buChar char="o"/>
        <a:defRPr sz="1800" kern="1200">
          <a:solidFill>
            <a:schemeClr val="tx1"/>
          </a:solidFill>
          <a:latin typeface="+mn-lt"/>
          <a:ea typeface="+mn-ea"/>
          <a:cs typeface="+mn-cs"/>
        </a:defRPr>
      </a:lvl2pPr>
      <a:lvl3pPr marL="1080000" indent="-360000" algn="l" defTabSz="914400" rtl="0" eaLnBrk="1" latinLnBrk="0" hangingPunct="1">
        <a:lnSpc>
          <a:spcPct val="108000"/>
        </a:lnSpc>
        <a:spcBef>
          <a:spcPts val="0"/>
        </a:spcBef>
        <a:spcAft>
          <a:spcPts val="600"/>
        </a:spcAft>
        <a:buClr>
          <a:schemeClr val="accent1"/>
        </a:buClr>
        <a:buFont typeface="Aptos" panose="020B00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08000"/>
        </a:lnSpc>
        <a:spcBef>
          <a:spcPts val="0"/>
        </a:spcBef>
        <a:spcAft>
          <a:spcPts val="6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108000"/>
        </a:lnSpc>
        <a:spcBef>
          <a:spcPts val="0"/>
        </a:spcBef>
        <a:spcAft>
          <a:spcPts val="600"/>
        </a:spcAft>
        <a:buFont typeface="Arial" panose="020B0604020202020204" pitchFamily="34" charset="0"/>
        <a:buChar char="•"/>
        <a:defRPr sz="14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EE5CD7-7FFB-5123-CFE4-4DEF51C3351B}"/>
              </a:ext>
            </a:extLst>
          </p:cNvPr>
          <p:cNvSpPr>
            <a:spLocks noGrp="1"/>
          </p:cNvSpPr>
          <p:nvPr>
            <p:ph type="title"/>
          </p:nvPr>
        </p:nvSpPr>
        <p:spPr>
          <a:xfrm>
            <a:off x="838200" y="365125"/>
            <a:ext cx="10515600" cy="1325563"/>
          </a:xfrm>
          <a:prstGeom prst="rect">
            <a:avLst/>
          </a:prstGeom>
        </p:spPr>
        <p:txBody>
          <a:bodyPr vert="horz" lIns="0" tIns="45720" rIns="91440" bIns="45720" rtlCol="0" anchor="ctr">
            <a:noAutofit/>
          </a:bodyPr>
          <a:lstStyle/>
          <a:p>
            <a:r>
              <a:rPr lang="en-GB"/>
              <a:t>Click to edit Master title style</a:t>
            </a:r>
            <a:endParaRPr lang="en-NZ"/>
          </a:p>
        </p:txBody>
      </p:sp>
      <p:sp>
        <p:nvSpPr>
          <p:cNvPr id="3" name="Text Placeholder 2">
            <a:extLst>
              <a:ext uri="{FF2B5EF4-FFF2-40B4-BE49-F238E27FC236}">
                <a16:creationId xmlns:a16="http://schemas.microsoft.com/office/drawing/2014/main" id="{33FB8C9B-194F-435B-0862-E7336CCD30DE}"/>
              </a:ext>
            </a:extLst>
          </p:cNvPr>
          <p:cNvSpPr>
            <a:spLocks noGrp="1"/>
          </p:cNvSpPr>
          <p:nvPr>
            <p:ph type="body" idx="1"/>
          </p:nvPr>
        </p:nvSpPr>
        <p:spPr>
          <a:xfrm>
            <a:off x="838200" y="1825625"/>
            <a:ext cx="10515600" cy="4351338"/>
          </a:xfrm>
          <a:prstGeom prst="rect">
            <a:avLst/>
          </a:prstGeom>
        </p:spPr>
        <p:txBody>
          <a:bodyPr vert="horz" lIns="0" tIns="45720" rIns="91440" bIns="45720" rtlCol="0">
            <a:noAutofit/>
          </a:bodyPr>
          <a:lstStyle/>
          <a:p>
            <a:pPr lvl="0"/>
            <a:r>
              <a:rPr lang="en-US"/>
              <a:t>Click to edit text</a:t>
            </a:r>
          </a:p>
          <a:p>
            <a:pPr lvl="1"/>
            <a:r>
              <a:rPr lang="en-US"/>
              <a:t>Second level</a:t>
            </a:r>
          </a:p>
          <a:p>
            <a:pPr lvl="2"/>
            <a:r>
              <a:rPr lang="en-US"/>
              <a:t>Third level</a:t>
            </a:r>
          </a:p>
        </p:txBody>
      </p:sp>
      <p:sp>
        <p:nvSpPr>
          <p:cNvPr id="4" name="Date Placeholder 3">
            <a:extLst>
              <a:ext uri="{FF2B5EF4-FFF2-40B4-BE49-F238E27FC236}">
                <a16:creationId xmlns:a16="http://schemas.microsoft.com/office/drawing/2014/main" id="{19E67DAB-3656-3E88-AFB6-980DCDF99F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endParaRPr lang="en-NZ"/>
          </a:p>
        </p:txBody>
      </p:sp>
      <p:sp>
        <p:nvSpPr>
          <p:cNvPr id="5" name="Footer Placeholder 4">
            <a:extLst>
              <a:ext uri="{FF2B5EF4-FFF2-40B4-BE49-F238E27FC236}">
                <a16:creationId xmlns:a16="http://schemas.microsoft.com/office/drawing/2014/main" id="{5806AD7C-B8EA-01A0-F785-DBC5D746DA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rgbClr val="000000"/>
                </a:solidFill>
              </a:defRPr>
            </a:lvl1pPr>
          </a:lstStyle>
          <a:p>
            <a:endParaRPr lang="en-NZ"/>
          </a:p>
        </p:txBody>
      </p:sp>
      <p:sp>
        <p:nvSpPr>
          <p:cNvPr id="6" name="Slide Number Placeholder 5">
            <a:extLst>
              <a:ext uri="{FF2B5EF4-FFF2-40B4-BE49-F238E27FC236}">
                <a16:creationId xmlns:a16="http://schemas.microsoft.com/office/drawing/2014/main" id="{076942D2-F70C-7923-0B5A-92FD2B0EFE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5DD3619A-09F5-45D7-9AE0-1FCCB4A65B05}" type="slidenum">
              <a:rPr lang="en-NZ" smtClean="0"/>
              <a:pPr/>
              <a:t>‹#›</a:t>
            </a:fld>
            <a:endParaRPr lang="en-NZ"/>
          </a:p>
        </p:txBody>
      </p:sp>
    </p:spTree>
    <p:extLst>
      <p:ext uri="{BB962C8B-B14F-4D97-AF65-F5344CB8AC3E}">
        <p14:creationId xmlns:p14="http://schemas.microsoft.com/office/powerpoint/2010/main" val="2241269687"/>
      </p:ext>
    </p:extLst>
  </p:cSld>
  <p:clrMap bg1="dk1" tx1="lt1" bg2="dk2" tx2="lt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50" r:id="rId7"/>
    <p:sldLayoutId id="2147483752" r:id="rId8"/>
    <p:sldLayoutId id="2147483753" r:id="rId9"/>
    <p:sldLayoutId id="2147483754" r:id="rId10"/>
    <p:sldLayoutId id="2147483755" r:id="rId11"/>
    <p:sldLayoutId id="2147483756" r:id="rId12"/>
    <p:sldLayoutId id="2147483757" r:id="rId13"/>
    <p:sldLayoutId id="2147483759" r:id="rId14"/>
    <p:sldLayoutId id="2147483774" r:id="rId15"/>
  </p:sldLayoutIdLst>
  <p:hf hdr="0" ftr="0" dt="0"/>
  <p:txStyles>
    <p:titleStyle>
      <a:lvl1pPr algn="l" defTabSz="914400" rtl="0" eaLnBrk="1" latinLnBrk="0" hangingPunct="1">
        <a:lnSpc>
          <a:spcPct val="108000"/>
        </a:lnSpc>
        <a:spcBef>
          <a:spcPct val="0"/>
        </a:spcBef>
        <a:buNone/>
        <a:defRPr sz="2400" b="1"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0000" indent="-360000" algn="l" defTabSz="914400" rtl="0" eaLnBrk="1" latinLnBrk="0" hangingPunct="1">
        <a:lnSpc>
          <a:spcPct val="108000"/>
        </a:lnSpc>
        <a:spcBef>
          <a:spcPts val="0"/>
        </a:spcBef>
        <a:spcAft>
          <a:spcPts val="600"/>
        </a:spcAft>
        <a:buClr>
          <a:schemeClr val="accent1"/>
        </a:buClr>
        <a:buFont typeface="Arial" panose="020B0604020202020204" pitchFamily="34" charset="0"/>
        <a:buChar char="•"/>
        <a:defRPr sz="2400" kern="1200">
          <a:solidFill>
            <a:schemeClr val="tx1"/>
          </a:solidFill>
          <a:latin typeface="+mn-lt"/>
          <a:ea typeface="+mn-ea"/>
          <a:cs typeface="+mn-cs"/>
        </a:defRPr>
      </a:lvl1pPr>
      <a:lvl2pPr marL="720000" indent="-360000" algn="l" defTabSz="914400" rtl="0" eaLnBrk="1" latinLnBrk="0" hangingPunct="1">
        <a:lnSpc>
          <a:spcPct val="108000"/>
        </a:lnSpc>
        <a:spcBef>
          <a:spcPts val="0"/>
        </a:spcBef>
        <a:spcAft>
          <a:spcPts val="600"/>
        </a:spcAft>
        <a:buClr>
          <a:schemeClr val="accent1"/>
        </a:buClr>
        <a:buFont typeface="Courier New" panose="02070309020205020404" pitchFamily="49" charset="0"/>
        <a:buChar char="o"/>
        <a:defRPr sz="2400" kern="1200">
          <a:solidFill>
            <a:schemeClr val="tx1"/>
          </a:solidFill>
          <a:latin typeface="+mn-lt"/>
          <a:ea typeface="+mn-ea"/>
          <a:cs typeface="+mn-cs"/>
        </a:defRPr>
      </a:lvl2pPr>
      <a:lvl3pPr marL="1080000" indent="-360000" algn="l" defTabSz="914400" rtl="0" eaLnBrk="1" latinLnBrk="0" hangingPunct="1">
        <a:lnSpc>
          <a:spcPct val="108000"/>
        </a:lnSpc>
        <a:spcBef>
          <a:spcPts val="0"/>
        </a:spcBef>
        <a:spcAft>
          <a:spcPts val="600"/>
        </a:spcAft>
        <a:buClr>
          <a:schemeClr val="accent1"/>
        </a:buClr>
        <a:buFont typeface="Aptos" panose="020B00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08000"/>
        </a:lnSpc>
        <a:spcBef>
          <a:spcPts val="0"/>
        </a:spcBef>
        <a:spcAft>
          <a:spcPts val="6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108000"/>
        </a:lnSpc>
        <a:spcBef>
          <a:spcPts val="0"/>
        </a:spcBef>
        <a:spcAft>
          <a:spcPts val="600"/>
        </a:spcAft>
        <a:buFont typeface="Arial" panose="020B0604020202020204" pitchFamily="34" charset="0"/>
        <a:buChar char="•"/>
        <a:defRPr sz="14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9/9/2026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092972984"/>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hyperlink" Target="mailto:nimash.bhikha@xrb.govt.nz" TargetMode="External"/><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hyperlink" Target="mailto:carly.berry@xrb.govt.nz" TargetMode="External"/><Relationship Id="rId4" Type="http://schemas.openxmlformats.org/officeDocument/2006/relationships/hyperlink" Target="mailto:leana.vanheerden@xrb.govt.nz"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www.menti.com/"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png"/><Relationship Id="rId9" Type="http://schemas.openxmlformats.org/officeDocument/2006/relationships/image" Target="../media/image1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4.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jpe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hyperlink" Target="https://www.xrb.govt.nz/standards/accounting-standards/accounting-standards-framework/2027-review-of-the-accounting-standards-framework/" TargetMode="External"/><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hyperlink" Target="https://xrbgovt.sharepoint.com/:b:/r/sites/NZASBManagement/Shared%20Documents/Meetings/129%20-%2011%20June%202026/Agenda%20Papers/Alignment%20between%20IPSAS%20and%20IFRS%20Accounting%20Standards%20-%20implications%20for%20considering%20PBE%20frameworks.pdf?csf=1&amp;web=1&amp;e=JAZLjM" TargetMode="External"/><Relationship Id="rId7" Type="http://schemas.openxmlformats.org/officeDocument/2006/relationships/image" Target="../media/image28.svg"/><Relationship Id="rId2" Type="http://schemas.openxmlformats.org/officeDocument/2006/relationships/notesSlide" Target="../notesSlides/notesSlide13.xml"/><Relationship Id="rId1" Type="http://schemas.openxmlformats.org/officeDocument/2006/relationships/slideLayout" Target="../slideLayouts/slideLayout9.xml"/><Relationship Id="rId6" Type="http://schemas.openxmlformats.org/officeDocument/2006/relationships/hyperlink" Target="https://ao.parliament.nz/2009/financial-reporting-standards/docs/financial-reporting-standards.pdf" TargetMode="External"/><Relationship Id="rId5" Type="http://schemas.openxmlformats.org/officeDocument/2006/relationships/image" Target="../media/image27.svg"/><Relationship Id="rId4" Type="http://schemas.openxmlformats.org/officeDocument/2006/relationships/image" Target="../media/image26.sv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hyperlink" Target="https://www.stats.govt.nz/information-releases/balance-of-payments-and-international-investment-position-december-2025-quarter/" TargetMode="External"/><Relationship Id="rId2" Type="http://schemas.openxmlformats.org/officeDocument/2006/relationships/notesSlide" Target="../notesSlides/notesSlide15.xml"/><Relationship Id="rId1" Type="http://schemas.openxmlformats.org/officeDocument/2006/relationships/slideLayout" Target="../slideLayouts/slideLayout19.xml"/><Relationship Id="rId6" Type="http://schemas.openxmlformats.org/officeDocument/2006/relationships/hyperlink" Target="https://www.oecd.org/content/dam/oecd/en/publications/reports/2026/05/oecd-economic-surveys-new-zealand-2026_27daa8d8/3ec5de98-en.pdf" TargetMode="External"/><Relationship Id="rId5" Type="http://schemas.openxmlformats.org/officeDocument/2006/relationships/hyperlink" Target="https://www.fitchratings.com/research/sovereigns/fitch-revises-outlook-on-new-zealand-to-negative-affirms-at-aa-20-03-2026" TargetMode="External"/><Relationship Id="rId4" Type="http://schemas.openxmlformats.org/officeDocument/2006/relationships/hyperlink" Target="https://www.rnz.co.nz/news/business/593154/moody-s-credit-rating-agency-downgrades-outlook-for-new-zealand"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32.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4.xml"/><Relationship Id="rId5" Type="http://schemas.openxmlformats.org/officeDocument/2006/relationships/image" Target="../media/image30.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4.xml"/><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3.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7.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notesSlide" Target="../notesSlides/notesSlide21.xml"/><Relationship Id="rId1" Type="http://schemas.openxmlformats.org/officeDocument/2006/relationships/slideLayout" Target="../slideLayouts/slideLayout9.xml"/><Relationship Id="rId6" Type="http://schemas.openxmlformats.org/officeDocument/2006/relationships/image" Target="../media/image37.svg"/><Relationship Id="rId5" Type="http://schemas.openxmlformats.org/officeDocument/2006/relationships/hyperlink" Target="https://xrbgovt.sharepoint.com/sites/AccountingProjects/_layouts/15/Doc.aspx?sourcedoc=%7B71B998FD-8C91-458C-BD4D-6D2DEBF62E13%7D&amp;file=5.1a%20-%20Alignment%20between%20IPSAS%20and%20IFRS%20Accounting%20Standards%20-%20ASF%20slides.pptx&amp;action=edit&amp;mobileredirect=true&amp;DefaultItemOpen=1" TargetMode="External"/><Relationship Id="rId4" Type="http://schemas.openxmlformats.org/officeDocument/2006/relationships/image" Target="../media/image36.sv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hyperlink" Target="https://www.xrb.govt.nz/standards/accounting-standards/accounting-standards-framework/2027-review-of-the-accounting-standards-framework/" TargetMode="External"/><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16.xml"/><Relationship Id="rId5" Type="http://schemas.openxmlformats.org/officeDocument/2006/relationships/image" Target="../media/image3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6.xml"/><Relationship Id="rId4" Type="http://schemas.openxmlformats.org/officeDocument/2006/relationships/image" Target="../media/image39.png"/></Relationships>
</file>

<file path=ppt/slides/_rels/slide33.xml.rels><?xml version="1.0" encoding="UTF-8" standalone="yes"?>
<Relationships xmlns="http://schemas.openxmlformats.org/package/2006/relationships"><Relationship Id="rId3" Type="http://schemas.openxmlformats.org/officeDocument/2006/relationships/hyperlink" Target="https://www.xrb.govt.nz/standards/accounting-standards/accounting-standards-framework/2027-review-of-the-accounting-standards-framework/" TargetMode="External"/><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8.xml"/><Relationship Id="rId1" Type="http://schemas.openxmlformats.org/officeDocument/2006/relationships/slideLayout" Target="../slideLayouts/slideLayout23.xml"/><Relationship Id="rId4" Type="http://schemas.openxmlformats.org/officeDocument/2006/relationships/image" Target="../media/image41.png"/></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24.xml"/><Relationship Id="rId5" Type="http://schemas.openxmlformats.org/officeDocument/2006/relationships/image" Target="../media/image43.png"/><Relationship Id="rId4" Type="http://schemas.openxmlformats.org/officeDocument/2006/relationships/image" Target="../media/image42.png"/></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47.png"/><Relationship Id="rId2" Type="http://schemas.openxmlformats.org/officeDocument/2006/relationships/notesSlide" Target="../notesSlides/notesSlide30.xml"/><Relationship Id="rId1" Type="http://schemas.openxmlformats.org/officeDocument/2006/relationships/slideLayout" Target="../slideLayouts/slideLayout24.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1.xml"/><Relationship Id="rId1" Type="http://schemas.openxmlformats.org/officeDocument/2006/relationships/slideLayout" Target="../slideLayouts/slideLayout24.xml"/><Relationship Id="rId5" Type="http://schemas.openxmlformats.org/officeDocument/2006/relationships/hyperlink" Target="https://www.ifrs.org/use-around-the-world/use-of-ifrs-standards-by-jurisdiction/" TargetMode="External"/><Relationship Id="rId4" Type="http://schemas.openxmlformats.org/officeDocument/2006/relationships/image" Target="../media/image48.png"/></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2.xml"/><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52.png"/><Relationship Id="rId2" Type="http://schemas.openxmlformats.org/officeDocument/2006/relationships/notesSlide" Target="../notesSlides/notesSlide33.xml"/><Relationship Id="rId1" Type="http://schemas.openxmlformats.org/officeDocument/2006/relationships/slideLayout" Target="../slideLayouts/slideLayout23.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4.xml"/><Relationship Id="rId1" Type="http://schemas.openxmlformats.org/officeDocument/2006/relationships/slideLayout" Target="../slideLayouts/slideLayout24.xml"/><Relationship Id="rId5" Type="http://schemas.openxmlformats.org/officeDocument/2006/relationships/image" Target="../media/image53.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5.xml"/><Relationship Id="rId1" Type="http://schemas.openxmlformats.org/officeDocument/2006/relationships/slideLayout" Target="../slideLayouts/slideLayout24.xml"/><Relationship Id="rId4" Type="http://schemas.openxmlformats.org/officeDocument/2006/relationships/image" Target="../media/image54.png"/></Relationships>
</file>

<file path=ppt/slides/_rels/slide4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6.xml"/><Relationship Id="rId1" Type="http://schemas.openxmlformats.org/officeDocument/2006/relationships/slideLayout" Target="../slideLayouts/slideLayout23.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7.xml"/><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8.xml"/><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9.xml"/><Relationship Id="rId1" Type="http://schemas.openxmlformats.org/officeDocument/2006/relationships/slideLayout" Target="../slideLayouts/slideLayout24.xml"/><Relationship Id="rId4" Type="http://schemas.openxmlformats.org/officeDocument/2006/relationships/hyperlink" Target="https://www.xrb.govt.nz/standards/accounting-standards/accounting-standards-framework/2027-review-of-the-accounting-standards-framework/"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0.xml"/><Relationship Id="rId1" Type="http://schemas.openxmlformats.org/officeDocument/2006/relationships/slideLayout" Target="../slideLayouts/slideLayout24.xml"/><Relationship Id="rId5" Type="http://schemas.openxmlformats.org/officeDocument/2006/relationships/image" Target="../media/image7.png"/><Relationship Id="rId4" Type="http://schemas.openxmlformats.org/officeDocument/2006/relationships/image" Target="../media/image55.png"/></Relationships>
</file>

<file path=ppt/slides/_rels/slide4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1.xml"/><Relationship Id="rId1" Type="http://schemas.openxmlformats.org/officeDocument/2006/relationships/slideLayout" Target="../slideLayouts/slideLayout24.xml"/><Relationship Id="rId4" Type="http://schemas.openxmlformats.org/officeDocument/2006/relationships/image" Target="../media/image56.png"/></Relationships>
</file>

<file path=ppt/slides/_rels/slide48.xml.rels><?xml version="1.0" encoding="UTF-8" standalone="yes"?>
<Relationships xmlns="http://schemas.openxmlformats.org/package/2006/relationships"><Relationship Id="rId3" Type="http://schemas.openxmlformats.org/officeDocument/2006/relationships/hyperlink" Target="https://www.xrb.govt.nz/standards/accounting-standards/accounting-standards-framework/2027-review-of-the-accounting-standards-framework/" TargetMode="External"/><Relationship Id="rId2" Type="http://schemas.openxmlformats.org/officeDocument/2006/relationships/notesSlide" Target="../notesSlides/notesSlide42.xml"/><Relationship Id="rId1" Type="http://schemas.openxmlformats.org/officeDocument/2006/relationships/slideLayout" Target="../slideLayouts/slideLayout11.xml"/></Relationships>
</file>

<file path=ppt/slides/_rels/slide4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3.xml"/><Relationship Id="rId1" Type="http://schemas.openxmlformats.org/officeDocument/2006/relationships/slideLayout" Target="../slideLayouts/slideLayout23.xml"/><Relationship Id="rId4" Type="http://schemas.openxmlformats.org/officeDocument/2006/relationships/image" Target="../media/image40.jpeg"/></Relationships>
</file>

<file path=ppt/slides/_rels/slide50.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33.png"/><Relationship Id="rId2" Type="http://schemas.openxmlformats.org/officeDocument/2006/relationships/notesSlide" Target="../notesSlides/notesSlide44.xml"/><Relationship Id="rId1" Type="http://schemas.openxmlformats.org/officeDocument/2006/relationships/slideLayout" Target="../slideLayouts/slideLayout23.xml"/><Relationship Id="rId6" Type="http://schemas.openxmlformats.org/officeDocument/2006/relationships/image" Target="../media/image34.png"/><Relationship Id="rId5" Type="http://schemas.openxmlformats.org/officeDocument/2006/relationships/image" Target="../media/image32.png"/><Relationship Id="rId4" Type="http://schemas.openxmlformats.org/officeDocument/2006/relationships/hyperlink" Target="https://standards.xrb.govt.nz/standards-navigator/xrb-a1/?version=421#BC8" TargetMode="External"/></Relationships>
</file>

<file path=ppt/slides/_rels/slide51.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2.jpeg"/><Relationship Id="rId7" Type="http://schemas.openxmlformats.org/officeDocument/2006/relationships/image" Target="../media/image47.png"/><Relationship Id="rId2" Type="http://schemas.openxmlformats.org/officeDocument/2006/relationships/notesSlide" Target="../notesSlides/notesSlide45.xml"/><Relationship Id="rId1" Type="http://schemas.openxmlformats.org/officeDocument/2006/relationships/slideLayout" Target="../slideLayouts/slideLayout24.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57.png"/></Relationships>
</file>

<file path=ppt/slides/_rels/slide5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6.xml"/><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7.xml"/><Relationship Id="rId1" Type="http://schemas.openxmlformats.org/officeDocument/2006/relationships/slideLayout" Target="../slideLayouts/slideLayout24.xml"/><Relationship Id="rId5" Type="http://schemas.openxmlformats.org/officeDocument/2006/relationships/image" Target="../media/image58.png"/><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8.xml"/><Relationship Id="rId1" Type="http://schemas.openxmlformats.org/officeDocument/2006/relationships/slideLayout" Target="../slideLayouts/slideLayout24.xml"/><Relationship Id="rId4" Type="http://schemas.openxmlformats.org/officeDocument/2006/relationships/image" Target="../media/image59.png"/></Relationships>
</file>

<file path=ppt/slides/_rels/slide5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52.png"/><Relationship Id="rId2" Type="http://schemas.openxmlformats.org/officeDocument/2006/relationships/notesSlide" Target="../notesSlides/notesSlide49.xml"/><Relationship Id="rId1" Type="http://schemas.openxmlformats.org/officeDocument/2006/relationships/slideLayout" Target="../slideLayouts/slideLayout23.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5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0.xml"/><Relationship Id="rId1" Type="http://schemas.openxmlformats.org/officeDocument/2006/relationships/slideLayout" Target="../slideLayouts/slideLayout24.xml"/><Relationship Id="rId5" Type="http://schemas.openxmlformats.org/officeDocument/2006/relationships/image" Target="../media/image7.png"/><Relationship Id="rId4" Type="http://schemas.openxmlformats.org/officeDocument/2006/relationships/image" Target="../media/image60.png"/></Relationships>
</file>

<file path=ppt/slides/_rels/slide5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1.xml"/><Relationship Id="rId1" Type="http://schemas.openxmlformats.org/officeDocument/2006/relationships/slideLayout" Target="../slideLayouts/slideLayout24.xml"/><Relationship Id="rId4" Type="http://schemas.openxmlformats.org/officeDocument/2006/relationships/image" Target="../media/image61.png"/></Relationships>
</file>

<file path=ppt/slides/_rels/slide5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2.xml"/><Relationship Id="rId1" Type="http://schemas.openxmlformats.org/officeDocument/2006/relationships/slideLayout" Target="../slideLayouts/slideLayout23.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5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3.xml"/><Relationship Id="rId1" Type="http://schemas.openxmlformats.org/officeDocument/2006/relationships/slideLayout" Target="../slideLayouts/slideLayout24.xml"/><Relationship Id="rId4" Type="http://schemas.openxmlformats.org/officeDocument/2006/relationships/image" Target="../media/image62.svg"/></Relationships>
</file>

<file path=ppt/slides/_rels/slide6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4.xml"/><Relationship Id="rId1" Type="http://schemas.openxmlformats.org/officeDocument/2006/relationships/slideLayout" Target="../slideLayouts/slideLayout24.xml"/><Relationship Id="rId5" Type="http://schemas.openxmlformats.org/officeDocument/2006/relationships/hyperlink" Target="https://www.xrb.govt.nz/standards/accounting-standards/accounting-standards-framework/2027-review-of-the-accounting-standards-framework/" TargetMode="External"/><Relationship Id="rId4" Type="http://schemas.openxmlformats.org/officeDocument/2006/relationships/image" Target="../media/image62.svg"/></Relationships>
</file>

<file path=ppt/slides/_rels/slide6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5.xml"/><Relationship Id="rId1" Type="http://schemas.openxmlformats.org/officeDocument/2006/relationships/slideLayout" Target="../slideLayouts/slideLayout24.xml"/><Relationship Id="rId5" Type="http://schemas.openxmlformats.org/officeDocument/2006/relationships/image" Target="../media/image7.png"/><Relationship Id="rId4" Type="http://schemas.openxmlformats.org/officeDocument/2006/relationships/image" Target="../media/image63.png"/></Relationships>
</file>

<file path=ppt/slides/_rels/slide6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6.xml"/><Relationship Id="rId1" Type="http://schemas.openxmlformats.org/officeDocument/2006/relationships/slideLayout" Target="../slideLayouts/slideLayout24.xml"/><Relationship Id="rId4" Type="http://schemas.openxmlformats.org/officeDocument/2006/relationships/image" Target="../media/image64.png"/></Relationships>
</file>

<file path=ppt/slides/_rels/slide63.xml.rels><?xml version="1.0" encoding="UTF-8" standalone="yes"?>
<Relationships xmlns="http://schemas.openxmlformats.org/package/2006/relationships"><Relationship Id="rId8" Type="http://schemas.openxmlformats.org/officeDocument/2006/relationships/hyperlink" Target="https://www.xrb.govt.nz/standards/accounting-standards/accounting-standards-framework/2027-review-of-the-accounting-standards-framework/" TargetMode="External"/><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notesSlide" Target="../notesSlides/notesSlide57.xml"/><Relationship Id="rId1" Type="http://schemas.openxmlformats.org/officeDocument/2006/relationships/slideLayout" Target="../slideLayouts/slideLayout39.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s>
</file>

<file path=ppt/slides/_rels/slide64.xml.rels><?xml version="1.0" encoding="UTF-8" standalone="yes"?>
<Relationships xmlns="http://schemas.openxmlformats.org/package/2006/relationships"><Relationship Id="rId8" Type="http://schemas.openxmlformats.org/officeDocument/2006/relationships/hyperlink" Target="http://www.xrb.govt.nz/" TargetMode="External"/><Relationship Id="rId3" Type="http://schemas.openxmlformats.org/officeDocument/2006/relationships/image" Target="../media/image71.png"/><Relationship Id="rId7" Type="http://schemas.openxmlformats.org/officeDocument/2006/relationships/image" Target="../media/image73.svg"/><Relationship Id="rId2" Type="http://schemas.openxmlformats.org/officeDocument/2006/relationships/image" Target="../media/image70.png"/><Relationship Id="rId1" Type="http://schemas.openxmlformats.org/officeDocument/2006/relationships/slideLayout" Target="../slideLayouts/slideLayout12.xml"/><Relationship Id="rId6" Type="http://schemas.openxmlformats.org/officeDocument/2006/relationships/hyperlink" Target="http://www.xrb.govt.nz/sign-up" TargetMode="External"/><Relationship Id="rId5" Type="http://schemas.openxmlformats.org/officeDocument/2006/relationships/image" Target="../media/image72.svg"/><Relationship Id="rId10" Type="http://schemas.openxmlformats.org/officeDocument/2006/relationships/image" Target="../media/image75.png"/><Relationship Id="rId4" Type="http://schemas.openxmlformats.org/officeDocument/2006/relationships/hyperlink" Target="mailto:enquiries@xrb.govt.nz" TargetMode="External"/><Relationship Id="rId9" Type="http://schemas.openxmlformats.org/officeDocument/2006/relationships/image" Target="../media/image74.svg"/></Relationships>
</file>

<file path=ppt/slides/_rels/slide65.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8E44A-2D87-400C-8B9C-CE553F17F5A1}"/>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E1321CA4-D994-C512-059C-40804973AF1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0734" t="456" r="28653" b="17484"/>
          <a:stretch>
            <a:fillRect/>
          </a:stretch>
        </p:blipFill>
        <p:spPr>
          <a:xfrm flipH="1">
            <a:off x="0" y="0"/>
            <a:ext cx="12192000" cy="6857999"/>
          </a:xfrm>
          <a:prstGeom prst="rect">
            <a:avLst/>
          </a:prstGeom>
        </p:spPr>
      </p:pic>
      <p:sp>
        <p:nvSpPr>
          <p:cNvPr id="6" name="Rectangle 5">
            <a:extLst>
              <a:ext uri="{FF2B5EF4-FFF2-40B4-BE49-F238E27FC236}">
                <a16:creationId xmlns:a16="http://schemas.microsoft.com/office/drawing/2014/main" id="{89D784FA-3CE0-91AF-868A-4C3B02BAC8F6}"/>
              </a:ext>
              <a:ext uri="{C183D7F6-B498-43B3-948B-1728B52AA6E4}">
                <adec:decorative xmlns:adec="http://schemas.microsoft.com/office/drawing/2017/decorative" val="1"/>
              </a:ext>
            </a:extLst>
          </p:cNvPr>
          <p:cNvSpPr/>
          <p:nvPr/>
        </p:nvSpPr>
        <p:spPr>
          <a:xfrm>
            <a:off x="0" y="0"/>
            <a:ext cx="8932333" cy="6858000"/>
          </a:xfrm>
          <a:prstGeom prst="rect">
            <a:avLst/>
          </a:prstGeom>
          <a:solidFill>
            <a:schemeClr val="accent1">
              <a:alpha val="69804"/>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noProof="0"/>
          </a:p>
        </p:txBody>
      </p:sp>
      <p:sp>
        <p:nvSpPr>
          <p:cNvPr id="4" name="Text Placeholder 3">
            <a:extLst>
              <a:ext uri="{FF2B5EF4-FFF2-40B4-BE49-F238E27FC236}">
                <a16:creationId xmlns:a16="http://schemas.microsoft.com/office/drawing/2014/main" id="{7B63DCFE-84BD-CF0C-C59D-EFE90A49EBDB}"/>
              </a:ext>
            </a:extLst>
          </p:cNvPr>
          <p:cNvSpPr>
            <a:spLocks noGrp="1"/>
          </p:cNvSpPr>
          <p:nvPr>
            <p:ph type="body" sz="quarter" idx="13"/>
          </p:nvPr>
        </p:nvSpPr>
        <p:spPr>
          <a:xfrm>
            <a:off x="1507827" y="1565961"/>
            <a:ext cx="7551361" cy="1437268"/>
          </a:xfrm>
        </p:spPr>
        <p:txBody>
          <a:bodyPr>
            <a:normAutofit/>
          </a:bodyPr>
          <a:lstStyle/>
          <a:p>
            <a:r>
              <a:rPr lang="en-NZ" sz="4400" b="1" noProof="0">
                <a:solidFill>
                  <a:schemeClr val="tx2"/>
                </a:solidFill>
                <a:latin typeface="+mj-lt"/>
                <a:cs typeface="Aptos Serif" panose="02020604070405020304" pitchFamily="18" charset="0"/>
              </a:rPr>
              <a:t>Need-to-know series</a:t>
            </a:r>
          </a:p>
        </p:txBody>
      </p:sp>
      <p:sp>
        <p:nvSpPr>
          <p:cNvPr id="5" name="Text Placeholder 4">
            <a:extLst>
              <a:ext uri="{FF2B5EF4-FFF2-40B4-BE49-F238E27FC236}">
                <a16:creationId xmlns:a16="http://schemas.microsoft.com/office/drawing/2014/main" id="{65899458-21E1-347C-FF4C-ABBD9DFA11C5}"/>
              </a:ext>
            </a:extLst>
          </p:cNvPr>
          <p:cNvSpPr>
            <a:spLocks noGrp="1"/>
          </p:cNvSpPr>
          <p:nvPr>
            <p:ph type="body" sz="quarter" idx="14"/>
          </p:nvPr>
        </p:nvSpPr>
        <p:spPr>
          <a:xfrm>
            <a:off x="1507824" y="2842735"/>
            <a:ext cx="5995839" cy="1391919"/>
          </a:xfrm>
        </p:spPr>
        <p:txBody>
          <a:bodyPr>
            <a:normAutofit fontScale="85000" lnSpcReduction="10000"/>
          </a:bodyPr>
          <a:lstStyle/>
          <a:p>
            <a:r>
              <a:rPr lang="en-NZ" sz="3200" b="1" noProof="0">
                <a:solidFill>
                  <a:schemeClr val="tx2"/>
                </a:solidFill>
              </a:rPr>
              <a:t>Accounting update</a:t>
            </a:r>
          </a:p>
          <a:p>
            <a:r>
              <a:rPr lang="en-NZ" i="1">
                <a:solidFill>
                  <a:schemeClr val="tx2"/>
                </a:solidFill>
              </a:rPr>
              <a:t>Review of the Accounting Standards Framework (ASF) – Background, sectors and the for-profit framework</a:t>
            </a:r>
            <a:endParaRPr lang="en-NZ" i="1" noProof="0">
              <a:solidFill>
                <a:schemeClr val="tx2"/>
              </a:solidFill>
            </a:endParaRPr>
          </a:p>
        </p:txBody>
      </p:sp>
      <p:sp>
        <p:nvSpPr>
          <p:cNvPr id="3" name="Text Placeholder 2">
            <a:extLst>
              <a:ext uri="{FF2B5EF4-FFF2-40B4-BE49-F238E27FC236}">
                <a16:creationId xmlns:a16="http://schemas.microsoft.com/office/drawing/2014/main" id="{7B5721D1-B4C5-81EC-82A3-F5B54920A306}"/>
              </a:ext>
            </a:extLst>
          </p:cNvPr>
          <p:cNvSpPr>
            <a:spLocks noGrp="1"/>
          </p:cNvSpPr>
          <p:nvPr>
            <p:ph type="body" sz="quarter" idx="16"/>
          </p:nvPr>
        </p:nvSpPr>
        <p:spPr>
          <a:xfrm>
            <a:off x="1507824" y="4299057"/>
            <a:ext cx="5648219" cy="540266"/>
          </a:xfrm>
        </p:spPr>
        <p:txBody>
          <a:bodyPr>
            <a:normAutofit/>
          </a:bodyPr>
          <a:lstStyle/>
          <a:p>
            <a:r>
              <a:rPr lang="en-NZ" sz="2000">
                <a:solidFill>
                  <a:schemeClr val="tx2"/>
                </a:solidFill>
              </a:rPr>
              <a:t>9 September 2026</a:t>
            </a:r>
          </a:p>
        </p:txBody>
      </p:sp>
      <p:pic>
        <p:nvPicPr>
          <p:cNvPr id="20" name="Picture 19" descr="XRB logo">
            <a:extLst>
              <a:ext uri="{FF2B5EF4-FFF2-40B4-BE49-F238E27FC236}">
                <a16:creationId xmlns:a16="http://schemas.microsoft.com/office/drawing/2014/main" id="{0687D5BE-D721-C383-818A-3C9B69A2EA3A}"/>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572340" y="504698"/>
            <a:ext cx="5196851" cy="454153"/>
          </a:xfrm>
          <a:prstGeom prst="rect">
            <a:avLst/>
          </a:prstGeom>
        </p:spPr>
      </p:pic>
      <p:pic>
        <p:nvPicPr>
          <p:cNvPr id="11" name="Picture 10">
            <a:extLst>
              <a:ext uri="{FF2B5EF4-FFF2-40B4-BE49-F238E27FC236}">
                <a16:creationId xmlns:a16="http://schemas.microsoft.com/office/drawing/2014/main" id="{D8DFFF4D-391D-234C-6F24-DC9F183A7E54}"/>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5085" y="0"/>
            <a:ext cx="7276915" cy="6858000"/>
          </a:xfrm>
          <a:prstGeom prst="rect">
            <a:avLst/>
          </a:prstGeom>
        </p:spPr>
      </p:pic>
    </p:spTree>
    <p:extLst>
      <p:ext uri="{BB962C8B-B14F-4D97-AF65-F5344CB8AC3E}">
        <p14:creationId xmlns:p14="http://schemas.microsoft.com/office/powerpoint/2010/main" val="92150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5"/>
          <p:cNvSpPr>
            <a:spLocks noGrp="1"/>
          </p:cNvSpPr>
          <p:nvPr>
            <p:ph type="body" sz="quarter" idx="13"/>
          </p:nvPr>
        </p:nvSpPr>
        <p:spPr>
          <a:xfrm>
            <a:off x="411480" y="437650"/>
            <a:ext cx="5595259" cy="600000"/>
          </a:xfrm>
        </p:spPr>
        <p:txBody>
          <a:bodyPr>
            <a:normAutofit/>
          </a:bodyPr>
          <a:lstStyle/>
          <a:p>
            <a:r>
              <a:rPr lang="en-NZ" sz="2400">
                <a:solidFill>
                  <a:srgbClr val="23500B"/>
                </a:solidFill>
              </a:rPr>
              <a:t>Presenters</a:t>
            </a:r>
          </a:p>
        </p:txBody>
      </p:sp>
      <p:sp>
        <p:nvSpPr>
          <p:cNvPr id="31" name="Standfirst"/>
          <p:cNvSpPr txBox="1"/>
          <p:nvPr/>
        </p:nvSpPr>
        <p:spPr>
          <a:xfrm>
            <a:off x="411480" y="1250860"/>
            <a:ext cx="11369040" cy="400110"/>
          </a:xfrm>
          <a:prstGeom prst="rect">
            <a:avLst/>
          </a:prstGeom>
          <a:noFill/>
        </p:spPr>
        <p:txBody>
          <a:bodyPr wrap="square" lIns="0" tIns="45720" rIns="0" bIns="45720" anchor="t"/>
          <a:lstStyle/>
          <a:p>
            <a:r>
              <a:rPr lang="en-NZ" sz="1400" i="1">
                <a:solidFill>
                  <a:srgbClr val="6D6E65"/>
                </a:solidFill>
              </a:rPr>
              <a:t>Your presenters today, from the XRB Accounting Standards team.</a:t>
            </a:r>
          </a:p>
        </p:txBody>
      </p:sp>
      <p:sp>
        <p:nvSpPr>
          <p:cNvPr id="41" name="Card 1"/>
          <p:cNvSpPr/>
          <p:nvPr/>
        </p:nvSpPr>
        <p:spPr>
          <a:xfrm>
            <a:off x="411480" y="2011680"/>
            <a:ext cx="11369040" cy="1097280"/>
          </a:xfrm>
          <a:prstGeom prst="roundRect">
            <a:avLst>
              <a:gd name="adj" fmla="val 12000"/>
            </a:avLst>
          </a:prstGeom>
          <a:solidFill>
            <a:srgbClr val="EFF0EA"/>
          </a:solidFill>
          <a:ln>
            <a:noFill/>
          </a:ln>
        </p:spPr>
        <p:txBody>
          <a:bodyPr/>
          <a:lstStyle/>
          <a:p>
            <a:endParaRPr lang="en-NZ"/>
          </a:p>
        </p:txBody>
      </p:sp>
      <p:sp>
        <p:nvSpPr>
          <p:cNvPr id="42" name="Badge 1"/>
          <p:cNvSpPr/>
          <p:nvPr/>
        </p:nvSpPr>
        <p:spPr>
          <a:xfrm>
            <a:off x="640080" y="2286000"/>
            <a:ext cx="548640" cy="548640"/>
          </a:xfrm>
          <a:prstGeom prst="ellipse">
            <a:avLst/>
          </a:prstGeom>
          <a:solidFill>
            <a:srgbClr val="5F8F34"/>
          </a:solidFill>
          <a:ln>
            <a:noFill/>
          </a:ln>
        </p:spPr>
        <p:txBody>
          <a:bodyPr lIns="0" tIns="0" rIns="0" bIns="0" anchor="ctr"/>
          <a:lstStyle/>
          <a:p>
            <a:pPr algn="ctr"/>
            <a:r>
              <a:rPr lang="en-NZ" sz="1600" b="1">
                <a:solidFill>
                  <a:srgbClr val="FFFFFF"/>
                </a:solidFill>
              </a:rPr>
              <a:t>ML</a:t>
            </a:r>
          </a:p>
        </p:txBody>
      </p:sp>
      <p:sp>
        <p:nvSpPr>
          <p:cNvPr id="43" name="Text 1"/>
          <p:cNvSpPr txBox="1"/>
          <p:nvPr/>
        </p:nvSpPr>
        <p:spPr>
          <a:xfrm>
            <a:off x="1417320" y="2194560"/>
            <a:ext cx="10180320" cy="731520"/>
          </a:xfrm>
          <a:prstGeom prst="rect">
            <a:avLst/>
          </a:prstGeom>
          <a:noFill/>
        </p:spPr>
        <p:txBody>
          <a:bodyPr wrap="square" lIns="0" tIns="0" rIns="0" bIns="0" anchor="ctr"/>
          <a:lstStyle/>
          <a:p>
            <a:r>
              <a:rPr lang="en-NZ" sz="1600" b="1">
                <a:solidFill>
                  <a:srgbClr val="23500B"/>
                </a:solidFill>
              </a:rPr>
              <a:t>Michelle Lombaard – CA (</a:t>
            </a:r>
            <a:r>
              <a:rPr lang="en-NZ" sz="1600" b="1" err="1">
                <a:solidFill>
                  <a:srgbClr val="23500B"/>
                </a:solidFill>
              </a:rPr>
              <a:t>M.Com</a:t>
            </a:r>
            <a:r>
              <a:rPr lang="en-NZ" sz="1600" b="1">
                <a:solidFill>
                  <a:srgbClr val="23500B"/>
                </a:solidFill>
              </a:rPr>
              <a:t>)</a:t>
            </a:r>
          </a:p>
          <a:p>
            <a:r>
              <a:rPr lang="en-NZ" sz="1400">
                <a:solidFill>
                  <a:srgbClr val="6D6E65"/>
                </a:solidFill>
              </a:rPr>
              <a:t>Director Accounting Standards</a:t>
            </a:r>
            <a:endParaRPr lang="en-NZ" sz="1400">
              <a:solidFill>
                <a:srgbClr val="6D6E65"/>
              </a:solidFill>
              <a:hlinkClick r:id="rId3"/>
            </a:endParaRPr>
          </a:p>
        </p:txBody>
      </p:sp>
      <p:sp>
        <p:nvSpPr>
          <p:cNvPr id="51" name="Card 2"/>
          <p:cNvSpPr/>
          <p:nvPr/>
        </p:nvSpPr>
        <p:spPr>
          <a:xfrm>
            <a:off x="411480" y="3291840"/>
            <a:ext cx="11369040" cy="1097280"/>
          </a:xfrm>
          <a:prstGeom prst="roundRect">
            <a:avLst>
              <a:gd name="adj" fmla="val 12000"/>
            </a:avLst>
          </a:prstGeom>
          <a:solidFill>
            <a:srgbClr val="EFF0EA"/>
          </a:solidFill>
          <a:ln>
            <a:noFill/>
          </a:ln>
        </p:spPr>
        <p:txBody>
          <a:bodyPr/>
          <a:lstStyle/>
          <a:p>
            <a:endParaRPr lang="en-NZ"/>
          </a:p>
        </p:txBody>
      </p:sp>
      <p:sp>
        <p:nvSpPr>
          <p:cNvPr id="52" name="Badge 2"/>
          <p:cNvSpPr/>
          <p:nvPr/>
        </p:nvSpPr>
        <p:spPr>
          <a:xfrm>
            <a:off x="640080" y="3566160"/>
            <a:ext cx="548640" cy="548640"/>
          </a:xfrm>
          <a:prstGeom prst="ellipse">
            <a:avLst/>
          </a:prstGeom>
          <a:solidFill>
            <a:srgbClr val="5F8F34"/>
          </a:solidFill>
          <a:ln>
            <a:noFill/>
          </a:ln>
        </p:spPr>
        <p:txBody>
          <a:bodyPr lIns="0" tIns="0" rIns="0" bIns="0" anchor="ctr"/>
          <a:lstStyle/>
          <a:p>
            <a:pPr algn="ctr"/>
            <a:r>
              <a:rPr lang="en-NZ" sz="1600" b="1">
                <a:solidFill>
                  <a:srgbClr val="FFFFFF"/>
                </a:solidFill>
              </a:rPr>
              <a:t>LvH</a:t>
            </a:r>
          </a:p>
        </p:txBody>
      </p:sp>
      <p:sp>
        <p:nvSpPr>
          <p:cNvPr id="53" name="Text 2"/>
          <p:cNvSpPr txBox="1"/>
          <p:nvPr/>
        </p:nvSpPr>
        <p:spPr>
          <a:xfrm>
            <a:off x="1417320" y="3474720"/>
            <a:ext cx="10180320" cy="731520"/>
          </a:xfrm>
          <a:prstGeom prst="rect">
            <a:avLst/>
          </a:prstGeom>
          <a:noFill/>
        </p:spPr>
        <p:txBody>
          <a:bodyPr wrap="square" lIns="0" tIns="0" rIns="0" bIns="0" anchor="ctr"/>
          <a:lstStyle/>
          <a:p>
            <a:r>
              <a:rPr lang="en-NZ" sz="1600" b="1">
                <a:solidFill>
                  <a:srgbClr val="23500B"/>
                </a:solidFill>
              </a:rPr>
              <a:t>Leana van Heerden – CA (SA)</a:t>
            </a:r>
          </a:p>
          <a:p>
            <a:r>
              <a:rPr lang="en-NZ" sz="1400">
                <a:solidFill>
                  <a:srgbClr val="6D6E65"/>
                </a:solidFill>
              </a:rPr>
              <a:t>Senior Project Manager, Accounting Standards</a:t>
            </a:r>
            <a:endParaRPr lang="en-NZ" sz="1400">
              <a:solidFill>
                <a:srgbClr val="6D6E65"/>
              </a:solidFill>
              <a:hlinkClick r:id="rId4"/>
            </a:endParaRPr>
          </a:p>
        </p:txBody>
      </p:sp>
      <p:sp>
        <p:nvSpPr>
          <p:cNvPr id="61" name="Card 3"/>
          <p:cNvSpPr/>
          <p:nvPr/>
        </p:nvSpPr>
        <p:spPr>
          <a:xfrm>
            <a:off x="411480" y="4572000"/>
            <a:ext cx="11369040" cy="1097280"/>
          </a:xfrm>
          <a:prstGeom prst="roundRect">
            <a:avLst>
              <a:gd name="adj" fmla="val 12000"/>
            </a:avLst>
          </a:prstGeom>
          <a:solidFill>
            <a:srgbClr val="EFF0EA"/>
          </a:solidFill>
          <a:ln>
            <a:noFill/>
          </a:ln>
        </p:spPr>
        <p:txBody>
          <a:bodyPr/>
          <a:lstStyle/>
          <a:p>
            <a:endParaRPr lang="en-NZ"/>
          </a:p>
        </p:txBody>
      </p:sp>
      <p:sp>
        <p:nvSpPr>
          <p:cNvPr id="62" name="Badge 3"/>
          <p:cNvSpPr/>
          <p:nvPr/>
        </p:nvSpPr>
        <p:spPr>
          <a:xfrm>
            <a:off x="640080" y="4846320"/>
            <a:ext cx="548640" cy="548640"/>
          </a:xfrm>
          <a:prstGeom prst="ellipse">
            <a:avLst/>
          </a:prstGeom>
          <a:solidFill>
            <a:srgbClr val="5F8F34"/>
          </a:solidFill>
          <a:ln>
            <a:noFill/>
          </a:ln>
        </p:spPr>
        <p:txBody>
          <a:bodyPr lIns="0" tIns="0" rIns="0" bIns="0" anchor="ctr"/>
          <a:lstStyle/>
          <a:p>
            <a:pPr algn="ctr"/>
            <a:r>
              <a:rPr lang="en-NZ" sz="1600" b="1">
                <a:solidFill>
                  <a:srgbClr val="FFFFFF"/>
                </a:solidFill>
              </a:rPr>
              <a:t>RK</a:t>
            </a:r>
          </a:p>
        </p:txBody>
      </p:sp>
      <p:sp>
        <p:nvSpPr>
          <p:cNvPr id="63" name="Text 3"/>
          <p:cNvSpPr txBox="1"/>
          <p:nvPr/>
        </p:nvSpPr>
        <p:spPr>
          <a:xfrm>
            <a:off x="1417320" y="4754880"/>
            <a:ext cx="10180320" cy="731520"/>
          </a:xfrm>
          <a:prstGeom prst="rect">
            <a:avLst/>
          </a:prstGeom>
          <a:noFill/>
        </p:spPr>
        <p:txBody>
          <a:bodyPr wrap="square" lIns="0" tIns="0" rIns="0" bIns="0" anchor="ctr"/>
          <a:lstStyle/>
          <a:p>
            <a:r>
              <a:rPr lang="en-NZ" sz="1600" b="1">
                <a:solidFill>
                  <a:srgbClr val="23500B"/>
                </a:solidFill>
              </a:rPr>
              <a:t>Raveen Kaur - CA</a:t>
            </a:r>
          </a:p>
          <a:p>
            <a:r>
              <a:rPr lang="en-NZ" sz="1400">
                <a:solidFill>
                  <a:srgbClr val="6D6E65"/>
                </a:solidFill>
              </a:rPr>
              <a:t>Project Manager, Accounting Standards</a:t>
            </a:r>
            <a:endParaRPr lang="en-NZ" sz="1400">
              <a:solidFill>
                <a:srgbClr val="6D6E65"/>
              </a:solidFill>
              <a:hlinkClick r:id="rId5"/>
            </a:endParaRPr>
          </a:p>
        </p:txBody>
      </p:sp>
      <p:sp>
        <p:nvSpPr>
          <p:cNvPr id="2" name="Slide Number Placeholder 1"/>
          <p:cNvSpPr>
            <a:spLocks noGrp="1"/>
          </p:cNvSpPr>
          <p:nvPr>
            <p:ph type="sldNum" sz="quarter" idx="10"/>
          </p:nvPr>
        </p:nvSpPr>
        <p:spPr/>
        <p:txBody>
          <a:bodyPr/>
          <a:lstStyle/>
          <a:p>
            <a:fld id="{802A16F9-4D44-47C7-BF06-FFE7750A8ED4}" type="slidenum">
              <a:rPr lang="en-NZ" altLang="en-US" smtClean="0"/>
              <a:pPr/>
              <a:t>2</a:t>
            </a:fld>
            <a:endParaRPr lang="en-NZ" altLang="en-US"/>
          </a:p>
        </p:txBody>
      </p:sp>
    </p:spTree>
    <p:extLst>
      <p:ext uri="{BB962C8B-B14F-4D97-AF65-F5344CB8AC3E}">
        <p14:creationId xmlns:p14="http://schemas.microsoft.com/office/powerpoint/2010/main" val="5965949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9F3F7-89B3-7659-859A-C1F7EEB06696}"/>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4B801969-2676-B0FB-498C-FFC5309CD9A6}"/>
              </a:ext>
            </a:extLst>
          </p:cNvPr>
          <p:cNvSpPr>
            <a:spLocks noGrp="1"/>
          </p:cNvSpPr>
          <p:nvPr>
            <p:ph type="body" sz="quarter" idx="13"/>
          </p:nvPr>
        </p:nvSpPr>
        <p:spPr>
          <a:xfrm>
            <a:off x="646177" y="0"/>
            <a:ext cx="7707110" cy="846865"/>
          </a:xfrm>
        </p:spPr>
        <p:txBody>
          <a:bodyPr>
            <a:normAutofit/>
          </a:bodyPr>
          <a:lstStyle/>
          <a:p>
            <a:r>
              <a:rPr lang="en-NZ" sz="2400"/>
              <a:t>Agenda</a:t>
            </a:r>
          </a:p>
        </p:txBody>
      </p:sp>
      <p:sp>
        <p:nvSpPr>
          <p:cNvPr id="3" name="Content Placeholder 2">
            <a:extLst>
              <a:ext uri="{FF2B5EF4-FFF2-40B4-BE49-F238E27FC236}">
                <a16:creationId xmlns:a16="http://schemas.microsoft.com/office/drawing/2014/main" id="{D010503E-1F59-47D8-B09D-D9060744FA55}"/>
              </a:ext>
            </a:extLst>
          </p:cNvPr>
          <p:cNvSpPr>
            <a:spLocks noGrp="1"/>
          </p:cNvSpPr>
          <p:nvPr>
            <p:ph sz="quarter" idx="14"/>
          </p:nvPr>
        </p:nvSpPr>
        <p:spPr>
          <a:xfrm>
            <a:off x="646177" y="1918440"/>
            <a:ext cx="10715487" cy="4516437"/>
          </a:xfrm>
        </p:spPr>
        <p:txBody>
          <a:bodyPr>
            <a:normAutofit lnSpcReduction="10000"/>
          </a:bodyPr>
          <a:lstStyle/>
          <a:p>
            <a:pPr marL="0" indent="0">
              <a:buNone/>
            </a:pPr>
            <a:endParaRPr lang="en-NZ" b="1"/>
          </a:p>
          <a:p>
            <a:r>
              <a:rPr lang="en-NZ"/>
              <a:t>The background of the current ASF</a:t>
            </a:r>
          </a:p>
          <a:p>
            <a:r>
              <a:rPr lang="en-NZ"/>
              <a:t>An overview of the ASF review project</a:t>
            </a:r>
          </a:p>
          <a:p>
            <a:r>
              <a:rPr lang="en-NZ"/>
              <a:t>Sectors</a:t>
            </a:r>
          </a:p>
          <a:p>
            <a:r>
              <a:rPr lang="en-NZ"/>
              <a:t>For-profit entity reporting frameworks</a:t>
            </a:r>
          </a:p>
          <a:p>
            <a:pPr marL="0" indent="0">
              <a:buNone/>
            </a:pPr>
            <a:endParaRPr lang="en-NZ"/>
          </a:p>
          <a:p>
            <a:pPr marL="0" indent="0">
              <a:buNone/>
            </a:pPr>
            <a:endParaRPr lang="en-NZ" sz="1200" b="1"/>
          </a:p>
          <a:p>
            <a:pPr marL="0" indent="0">
              <a:buNone/>
            </a:pPr>
            <a:endParaRPr lang="en-NZ" sz="1200" b="1"/>
          </a:p>
          <a:p>
            <a:pPr marL="0" indent="0">
              <a:buNone/>
            </a:pPr>
            <a:endParaRPr lang="en-NZ" sz="1200" b="1"/>
          </a:p>
          <a:p>
            <a:pPr marL="0" indent="0">
              <a:buNone/>
            </a:pPr>
            <a:r>
              <a:rPr lang="en-NZ" sz="1400" b="1"/>
              <a:t>Please note</a:t>
            </a:r>
          </a:p>
          <a:p>
            <a:pPr marL="0" indent="0">
              <a:buNone/>
            </a:pPr>
            <a:r>
              <a:rPr lang="en-NZ" sz="1400"/>
              <a:t>This session shares our thinking as we frame up the discussion paper for public consultation in May 2027. It steps through our current analysis for sectors and for-profit entities.</a:t>
            </a:r>
          </a:p>
          <a:p>
            <a:pPr marL="0" indent="0">
              <a:buNone/>
            </a:pPr>
            <a:r>
              <a:rPr lang="en-NZ" sz="1400"/>
              <a:t>No decisions have been made. There are many interdependencies across the project, and we will continue to update our analysis and considerations as we work through all the options available.</a:t>
            </a:r>
          </a:p>
        </p:txBody>
      </p:sp>
    </p:spTree>
    <p:extLst>
      <p:ext uri="{BB962C8B-B14F-4D97-AF65-F5344CB8AC3E}">
        <p14:creationId xmlns:p14="http://schemas.microsoft.com/office/powerpoint/2010/main" val="12900422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24B38-5A00-8FA7-3984-AD4538A052C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37FAEFD-AF2D-1B64-2A49-AA90C04D25C3}"/>
              </a:ext>
            </a:extLst>
          </p:cNvPr>
          <p:cNvSpPr txBox="1"/>
          <p:nvPr/>
        </p:nvSpPr>
        <p:spPr>
          <a:xfrm>
            <a:off x="646178" y="2712522"/>
            <a:ext cx="7308414" cy="1432956"/>
          </a:xfrm>
          <a:prstGeom prst="rect">
            <a:avLst/>
          </a:prstGeom>
          <a:solidFill>
            <a:srgbClr val="23500B"/>
          </a:solidFill>
        </p:spPr>
        <p:txBody>
          <a:bodyPr wrap="square" lIns="0" tIns="45720" rIns="91440" bIns="45720" rtlCol="0" anchor="t">
            <a:spAutoFit/>
          </a:bodyPr>
          <a:lstStyle/>
          <a:p>
            <a:pPr marL="182563" indent="-4763">
              <a:lnSpc>
                <a:spcPct val="150000"/>
              </a:lnSpc>
              <a:spcBef>
                <a:spcPts val="1200"/>
              </a:spcBef>
            </a:pPr>
            <a:r>
              <a:rPr lang="en-US" sz="2000" b="1" i="1">
                <a:solidFill>
                  <a:schemeClr val="bg1"/>
                </a:solidFill>
              </a:rPr>
              <a:t>Please have your phone or device ready to access </a:t>
            </a:r>
            <a:r>
              <a:rPr lang="en-US" sz="2000" b="1" i="1">
                <a:solidFill>
                  <a:srgbClr val="AEC985"/>
                </a:solidFill>
                <a:hlinkClick r:id="rId3">
                  <a:extLst>
                    <a:ext uri="{A12FA001-AC4F-418D-AE19-62706E023703}">
                      <ahyp:hlinkClr xmlns:ahyp="http://schemas.microsoft.com/office/drawing/2018/hyperlinkcolor" val="tx"/>
                    </a:ext>
                  </a:extLst>
                </a:hlinkClick>
              </a:rPr>
              <a:t>menti.com </a:t>
            </a:r>
            <a:r>
              <a:rPr lang="en-US" sz="2000" b="1" i="1">
                <a:solidFill>
                  <a:schemeClr val="bg1"/>
                </a:solidFill>
              </a:rPr>
              <a:t>– either via the QR code provided or through your web browser by using the code (1611 1782) displayed. </a:t>
            </a:r>
          </a:p>
        </p:txBody>
      </p:sp>
      <p:sp>
        <p:nvSpPr>
          <p:cNvPr id="3" name="Slide Number Placeholder 2">
            <a:extLst>
              <a:ext uri="{FF2B5EF4-FFF2-40B4-BE49-F238E27FC236}">
                <a16:creationId xmlns:a16="http://schemas.microsoft.com/office/drawing/2014/main" id="{2D3A873E-EBA8-B26A-20AA-E67995B6B476}"/>
              </a:ext>
            </a:extLst>
          </p:cNvPr>
          <p:cNvSpPr>
            <a:spLocks noGrp="1"/>
          </p:cNvSpPr>
          <p:nvPr>
            <p:ph type="sldNum" sz="quarter" idx="10"/>
          </p:nvPr>
        </p:nvSpPr>
        <p:spPr>
          <a:xfrm>
            <a:off x="4386637" y="6473300"/>
            <a:ext cx="2743200" cy="365125"/>
          </a:xfrm>
        </p:spPr>
        <p:txBody>
          <a:bodyPr/>
          <a:lstStyle/>
          <a:p>
            <a:pPr algn="ctr"/>
            <a:fld id="{802A16F9-4D44-47C7-BF06-FFE7750A8ED4}" type="slidenum">
              <a:rPr lang="en-NZ" altLang="en-US" smtClean="0"/>
              <a:pPr algn="ctr"/>
              <a:t>4</a:t>
            </a:fld>
            <a:endParaRPr lang="en-NZ" altLang="en-US"/>
          </a:p>
        </p:txBody>
      </p:sp>
      <p:sp>
        <p:nvSpPr>
          <p:cNvPr id="7" name="Text Placeholder 1">
            <a:extLst>
              <a:ext uri="{FF2B5EF4-FFF2-40B4-BE49-F238E27FC236}">
                <a16:creationId xmlns:a16="http://schemas.microsoft.com/office/drawing/2014/main" id="{FB98ECD5-E972-03C7-D8D9-6DFB47F1A328}"/>
              </a:ext>
            </a:extLst>
          </p:cNvPr>
          <p:cNvSpPr>
            <a:spLocks noGrp="1"/>
          </p:cNvSpPr>
          <p:nvPr>
            <p:ph type="body" sz="quarter" idx="13"/>
          </p:nvPr>
        </p:nvSpPr>
        <p:spPr>
          <a:xfrm>
            <a:off x="646178" y="75095"/>
            <a:ext cx="7707110" cy="846865"/>
          </a:xfrm>
        </p:spPr>
        <p:txBody>
          <a:bodyPr anchor="ctr" anchorCtr="0">
            <a:normAutofit/>
          </a:bodyPr>
          <a:lstStyle/>
          <a:p>
            <a:r>
              <a:rPr lang="en-US" sz="2400"/>
              <a:t>What you need for </a:t>
            </a:r>
            <a:r>
              <a:rPr lang="en-US" sz="2400" err="1"/>
              <a:t>menti</a:t>
            </a:r>
            <a:r>
              <a:rPr lang="en-US" sz="2400"/>
              <a:t> polls</a:t>
            </a:r>
          </a:p>
        </p:txBody>
      </p:sp>
      <p:pic>
        <p:nvPicPr>
          <p:cNvPr id="5" name="Picture 4">
            <a:extLst>
              <a:ext uri="{FF2B5EF4-FFF2-40B4-BE49-F238E27FC236}">
                <a16:creationId xmlns:a16="http://schemas.microsoft.com/office/drawing/2014/main" id="{7C68220C-9192-6934-04DB-ED42F38453F8}"/>
              </a:ext>
            </a:extLst>
          </p:cNvPr>
          <p:cNvPicPr>
            <a:picLocks noChangeAspect="1"/>
          </p:cNvPicPr>
          <p:nvPr/>
        </p:nvPicPr>
        <p:blipFill>
          <a:blip r:embed="rId4"/>
          <a:stretch>
            <a:fillRect/>
          </a:stretch>
        </p:blipFill>
        <p:spPr>
          <a:xfrm>
            <a:off x="8181301" y="1220824"/>
            <a:ext cx="3776237" cy="5252476"/>
          </a:xfrm>
          <a:prstGeom prst="rect">
            <a:avLst/>
          </a:prstGeom>
        </p:spPr>
      </p:pic>
    </p:spTree>
    <p:extLst>
      <p:ext uri="{BB962C8B-B14F-4D97-AF65-F5344CB8AC3E}">
        <p14:creationId xmlns:p14="http://schemas.microsoft.com/office/powerpoint/2010/main" val="821323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Content Placeholder 4">
            <a:extLst>
              <a:ext uri="{FF2B5EF4-FFF2-40B4-BE49-F238E27FC236}">
                <a16:creationId xmlns:a16="http://schemas.microsoft.com/office/drawing/2014/main" id="{C661C94F-40B7-5C56-0869-6C45662B4D8A}"/>
              </a:ext>
            </a:extLst>
          </p:cNvPr>
          <p:cNvSpPr txBox="1">
            <a:spLocks/>
          </p:cNvSpPr>
          <p:nvPr/>
        </p:nvSpPr>
        <p:spPr>
          <a:xfrm>
            <a:off x="646176" y="1239831"/>
            <a:ext cx="4855162" cy="1880441"/>
          </a:xfrm>
          <a:prstGeom prst="rect">
            <a:avLst/>
          </a:prstGeom>
        </p:spPr>
        <p:txBody>
          <a:bodyPr vert="horz" lIns="0" tIns="45720" rIns="0" bIns="45720" rtlCol="0">
            <a:normAutofit/>
          </a:bodyPr>
          <a:lstStyle>
            <a:defPPr>
              <a:defRPr lang="en-US"/>
            </a:defPPr>
            <a:lvl1pPr marL="360000" indent="-360000" algn="l" defTabSz="914400" rtl="0" eaLnBrk="1" latinLnBrk="0" hangingPunct="1">
              <a:lnSpc>
                <a:spcPct val="108000"/>
              </a:lnSpc>
              <a:spcBef>
                <a:spcPts val="0"/>
              </a:spcBef>
              <a:spcAft>
                <a:spcPts val="600"/>
              </a:spcAft>
              <a:buClr>
                <a:schemeClr val="accent1"/>
              </a:buClr>
              <a:buFont typeface="Arial" panose="020B0604020202020204" pitchFamily="34" charset="0"/>
              <a:buChar char="•"/>
              <a:defRPr sz="2800" kern="1200">
                <a:solidFill>
                  <a:schemeClr val="bg1"/>
                </a:solidFill>
                <a:latin typeface="+mn-lt"/>
                <a:ea typeface="+mn-ea"/>
                <a:cs typeface="+mn-cs"/>
              </a:defRPr>
            </a:lvl1pPr>
            <a:lvl2pPr marL="720000" indent="-360000" algn="l" defTabSz="914400" rtl="0" eaLnBrk="1" latinLnBrk="0" hangingPunct="1">
              <a:lnSpc>
                <a:spcPct val="108000"/>
              </a:lnSpc>
              <a:spcBef>
                <a:spcPts val="0"/>
              </a:spcBef>
              <a:spcAft>
                <a:spcPts val="600"/>
              </a:spcAft>
              <a:buClr>
                <a:schemeClr val="accent1"/>
              </a:buClr>
              <a:buFont typeface="Courier New" panose="02070309020205020404" pitchFamily="49" charset="0"/>
              <a:buChar char="o"/>
              <a:defRPr sz="2400" kern="1200">
                <a:solidFill>
                  <a:schemeClr val="bg1"/>
                </a:solidFill>
                <a:latin typeface="+mn-lt"/>
                <a:ea typeface="+mn-ea"/>
                <a:cs typeface="+mn-cs"/>
              </a:defRPr>
            </a:lvl2pPr>
            <a:lvl3pPr marL="1080000" indent="-360000" algn="l" defTabSz="914400" rtl="0" eaLnBrk="1" latinLnBrk="0" hangingPunct="1">
              <a:lnSpc>
                <a:spcPct val="108000"/>
              </a:lnSpc>
              <a:spcBef>
                <a:spcPts val="0"/>
              </a:spcBef>
              <a:spcAft>
                <a:spcPts val="600"/>
              </a:spcAft>
              <a:buClr>
                <a:schemeClr val="accent1"/>
              </a:buClr>
              <a:buFont typeface="Aptos" panose="020B00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108000"/>
              </a:lnSpc>
              <a:spcBef>
                <a:spcPts val="0"/>
              </a:spcBef>
              <a:spcAft>
                <a:spcPts val="6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108000"/>
              </a:lnSpc>
              <a:spcBef>
                <a:spcPts val="0"/>
              </a:spcBef>
              <a:spcAft>
                <a:spcPts val="600"/>
              </a:spcAft>
              <a:buFont typeface="Arial" panose="020B0604020202020204" pitchFamily="34" charset="0"/>
              <a:buChar char="•"/>
              <a:defRPr sz="14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23500B"/>
              </a:buClr>
              <a:buNone/>
              <a:defRPr/>
            </a:pPr>
            <a:r>
              <a:rPr lang="en-NZ" sz="2000" b="1">
                <a:solidFill>
                  <a:srgbClr val="23500B"/>
                </a:solidFill>
                <a:latin typeface="Aptos" panose="020B0004020202020204" pitchFamily="34" charset="0"/>
              </a:rPr>
              <a:t>Our purpose</a:t>
            </a:r>
            <a:endParaRPr lang="en-NZ" sz="2000">
              <a:solidFill>
                <a:srgbClr val="23500B"/>
              </a:solidFill>
              <a:latin typeface="Aptos" panose="020B0004020202020204" pitchFamily="34" charset="0"/>
            </a:endParaRPr>
          </a:p>
          <a:p>
            <a:pPr marL="0" marR="0" lvl="0" indent="0" algn="l" defTabSz="914400" rtl="0" eaLnBrk="1" fontAlgn="auto" latinLnBrk="0" hangingPunct="1">
              <a:lnSpc>
                <a:spcPct val="108000"/>
              </a:lnSpc>
              <a:spcBef>
                <a:spcPts val="0"/>
              </a:spcBef>
              <a:spcAft>
                <a:spcPts val="600"/>
              </a:spcAft>
              <a:buClr>
                <a:srgbClr val="23500B"/>
              </a:buClr>
              <a:buSzTx/>
              <a:buFont typeface="Arial" panose="020B0604020202020204" pitchFamily="34" charset="0"/>
              <a:buNone/>
              <a:tabLst/>
              <a:defRPr/>
            </a:pPr>
            <a:r>
              <a:rPr kumimoji="0" lang="en-NZ" sz="2000" i="0" u="none" strike="noStrike" kern="1200" cap="none" spc="0" normalizeH="0" baseline="0" noProof="0">
                <a:ln>
                  <a:noFill/>
                </a:ln>
                <a:solidFill>
                  <a:srgbClr val="000000"/>
                </a:solidFill>
                <a:effectLst/>
                <a:uLnTx/>
                <a:uFillTx/>
                <a:latin typeface="Aptos" panose="020B0004020202020204" pitchFamily="34" charset="0"/>
                <a:ea typeface="+mn-ea"/>
                <a:cs typeface="+mn-cs"/>
              </a:rPr>
              <a:t>Promoting trust and confidence, transparency and accountability through high-quality external reporting and assurance.</a:t>
            </a:r>
            <a:endParaRPr lang="en-NZ" sz="2000">
              <a:solidFill>
                <a:srgbClr val="000000"/>
              </a:solidFill>
              <a:latin typeface="Aptos" panose="020B0004020202020204" pitchFamily="34" charset="0"/>
            </a:endParaRPr>
          </a:p>
        </p:txBody>
      </p:sp>
      <p:sp>
        <p:nvSpPr>
          <p:cNvPr id="31" name="Content Placeholder 4">
            <a:extLst>
              <a:ext uri="{FF2B5EF4-FFF2-40B4-BE49-F238E27FC236}">
                <a16:creationId xmlns:a16="http://schemas.microsoft.com/office/drawing/2014/main" id="{0B89C3B2-93BD-60B9-DE1C-37AEB8F5F8FE}"/>
              </a:ext>
            </a:extLst>
          </p:cNvPr>
          <p:cNvSpPr txBox="1">
            <a:spLocks/>
          </p:cNvSpPr>
          <p:nvPr/>
        </p:nvSpPr>
        <p:spPr>
          <a:xfrm>
            <a:off x="592042" y="1508436"/>
            <a:ext cx="1763883" cy="503680"/>
          </a:xfrm>
          <a:prstGeom prst="rect">
            <a:avLst/>
          </a:prstGeom>
        </p:spPr>
        <p:txBody>
          <a:bodyPr vert="horz" lIns="0" tIns="45720" rIns="91440" bIns="45720" rtlCol="0">
            <a:normAutofit/>
          </a:bodyPr>
          <a:lstStyle>
            <a:lvl1pPr marL="360000" marR="0" indent="-360000" algn="l" defTabSz="914400" rtl="0" eaLnBrk="1" fontAlgn="auto" latinLnBrk="0" hangingPunct="1">
              <a:lnSpc>
                <a:spcPct val="108000"/>
              </a:lnSpc>
              <a:spcBef>
                <a:spcPts val="0"/>
              </a:spcBef>
              <a:spcAft>
                <a:spcPts val="600"/>
              </a:spcAft>
              <a:buClr>
                <a:schemeClr val="accent1"/>
              </a:buClr>
              <a:buSzTx/>
              <a:buFont typeface="Arial" panose="020B0604020202020204" pitchFamily="34" charset="0"/>
              <a:buChar char="•"/>
              <a:tabLst/>
              <a:defRPr sz="2000" kern="1200">
                <a:solidFill>
                  <a:schemeClr val="tx1"/>
                </a:solidFill>
                <a:latin typeface="+mn-lt"/>
                <a:ea typeface="+mn-ea"/>
                <a:cs typeface="+mn-cs"/>
              </a:defRPr>
            </a:lvl1pPr>
            <a:lvl2pPr marL="720000" indent="-360000" algn="l" defTabSz="914400" rtl="0" eaLnBrk="1" latinLnBrk="0" hangingPunct="1">
              <a:lnSpc>
                <a:spcPct val="108000"/>
              </a:lnSpc>
              <a:spcBef>
                <a:spcPts val="0"/>
              </a:spcBef>
              <a:spcAft>
                <a:spcPts val="600"/>
              </a:spcAft>
              <a:buClr>
                <a:schemeClr val="accent1"/>
              </a:buClr>
              <a:buFont typeface="Courier New" panose="02070309020205020404" pitchFamily="49" charset="0"/>
              <a:buChar char="o"/>
              <a:defRPr sz="1800" kern="1200">
                <a:solidFill>
                  <a:schemeClr val="tx1"/>
                </a:solidFill>
                <a:latin typeface="+mn-lt"/>
                <a:ea typeface="+mn-ea"/>
                <a:cs typeface="+mn-cs"/>
              </a:defRPr>
            </a:lvl2pPr>
            <a:lvl3pPr marL="1080000" indent="-360000" algn="l" defTabSz="914400" rtl="0" eaLnBrk="1" latinLnBrk="0" hangingPunct="1">
              <a:lnSpc>
                <a:spcPct val="108000"/>
              </a:lnSpc>
              <a:spcBef>
                <a:spcPts val="0"/>
              </a:spcBef>
              <a:spcAft>
                <a:spcPts val="600"/>
              </a:spcAft>
              <a:buClr>
                <a:schemeClr val="accent1"/>
              </a:buClr>
              <a:buFont typeface="Aptos" panose="020B00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08000"/>
              </a:lnSpc>
              <a:spcBef>
                <a:spcPts val="0"/>
              </a:spcBef>
              <a:spcAft>
                <a:spcPts val="6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108000"/>
              </a:lnSpc>
              <a:spcBef>
                <a:spcPts val="0"/>
              </a:spcBef>
              <a:spcAft>
                <a:spcPts val="600"/>
              </a:spcAft>
              <a:buFont typeface="Arial" panose="020B0604020202020204" pitchFamily="34" charset="0"/>
              <a:buChar char="•"/>
              <a:defRPr sz="14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8000"/>
              </a:lnSpc>
              <a:spcBef>
                <a:spcPts val="0"/>
              </a:spcBef>
              <a:spcAft>
                <a:spcPts val="600"/>
              </a:spcAft>
              <a:buClr>
                <a:srgbClr val="23500B"/>
              </a:buClr>
              <a:buSzTx/>
              <a:buFont typeface="Arial" panose="020B0604020202020204" pitchFamily="34" charset="0"/>
              <a:buNone/>
              <a:tabLst/>
              <a:defRPr/>
            </a:pPr>
            <a:endParaRPr kumimoji="0" lang="en-NZ" sz="2100" b="0" i="0" u="none" strike="noStrike" kern="1200" cap="none" spc="0" normalizeH="0" baseline="0" noProof="0">
              <a:ln>
                <a:noFill/>
              </a:ln>
              <a:solidFill>
                <a:srgbClr val="23500B"/>
              </a:solidFill>
              <a:effectLst/>
              <a:uLnTx/>
              <a:uFillTx/>
              <a:latin typeface="Aptos" panose="020B0004020202020204" pitchFamily="34" charset="0"/>
              <a:ea typeface="+mn-ea"/>
              <a:cs typeface="+mn-cs"/>
            </a:endParaRPr>
          </a:p>
        </p:txBody>
      </p:sp>
      <p:sp>
        <p:nvSpPr>
          <p:cNvPr id="35" name="Content Placeholder 4">
            <a:extLst>
              <a:ext uri="{FF2B5EF4-FFF2-40B4-BE49-F238E27FC236}">
                <a16:creationId xmlns:a16="http://schemas.microsoft.com/office/drawing/2014/main" id="{1DCDEC85-FFB6-7E97-6507-38535E26A084}"/>
              </a:ext>
            </a:extLst>
          </p:cNvPr>
          <p:cNvSpPr txBox="1">
            <a:spLocks/>
          </p:cNvSpPr>
          <p:nvPr/>
        </p:nvSpPr>
        <p:spPr>
          <a:xfrm>
            <a:off x="581224" y="4493173"/>
            <a:ext cx="4894358" cy="1055520"/>
          </a:xfrm>
          <a:prstGeom prst="rect">
            <a:avLst/>
          </a:prstGeom>
        </p:spPr>
        <p:txBody>
          <a:bodyPr vert="horz" lIns="0" tIns="45720" rIns="0" bIns="45720" rtlCol="0">
            <a:noAutofit/>
          </a:bodyPr>
          <a:lstStyle>
            <a:defPPr>
              <a:defRPr lang="en-US"/>
            </a:defPPr>
            <a:lvl1pPr marL="360000" indent="-360000" algn="l" defTabSz="914400" rtl="0" eaLnBrk="1" latinLnBrk="0" hangingPunct="1">
              <a:lnSpc>
                <a:spcPct val="108000"/>
              </a:lnSpc>
              <a:spcBef>
                <a:spcPts val="0"/>
              </a:spcBef>
              <a:spcAft>
                <a:spcPts val="600"/>
              </a:spcAft>
              <a:buClr>
                <a:schemeClr val="accent1"/>
              </a:buClr>
              <a:buFont typeface="Arial" panose="020B0604020202020204" pitchFamily="34" charset="0"/>
              <a:buChar char="•"/>
              <a:defRPr sz="2800" kern="1200">
                <a:solidFill>
                  <a:schemeClr val="bg1"/>
                </a:solidFill>
                <a:latin typeface="+mn-lt"/>
                <a:ea typeface="+mn-ea"/>
                <a:cs typeface="+mn-cs"/>
              </a:defRPr>
            </a:lvl1pPr>
            <a:lvl2pPr marL="720000" indent="-360000" algn="l" defTabSz="914400" rtl="0" eaLnBrk="1" latinLnBrk="0" hangingPunct="1">
              <a:lnSpc>
                <a:spcPct val="108000"/>
              </a:lnSpc>
              <a:spcBef>
                <a:spcPts val="0"/>
              </a:spcBef>
              <a:spcAft>
                <a:spcPts val="600"/>
              </a:spcAft>
              <a:buClr>
                <a:schemeClr val="accent1"/>
              </a:buClr>
              <a:buFont typeface="Courier New" panose="02070309020205020404" pitchFamily="49" charset="0"/>
              <a:buChar char="o"/>
              <a:defRPr sz="2400" kern="1200">
                <a:solidFill>
                  <a:schemeClr val="bg1"/>
                </a:solidFill>
                <a:latin typeface="+mn-lt"/>
                <a:ea typeface="+mn-ea"/>
                <a:cs typeface="+mn-cs"/>
              </a:defRPr>
            </a:lvl2pPr>
            <a:lvl3pPr marL="1080000" indent="-360000" algn="l" defTabSz="914400" rtl="0" eaLnBrk="1" latinLnBrk="0" hangingPunct="1">
              <a:lnSpc>
                <a:spcPct val="108000"/>
              </a:lnSpc>
              <a:spcBef>
                <a:spcPts val="0"/>
              </a:spcBef>
              <a:spcAft>
                <a:spcPts val="600"/>
              </a:spcAft>
              <a:buClr>
                <a:schemeClr val="accent1"/>
              </a:buClr>
              <a:buFont typeface="Aptos" panose="020B00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108000"/>
              </a:lnSpc>
              <a:spcBef>
                <a:spcPts val="0"/>
              </a:spcBef>
              <a:spcAft>
                <a:spcPts val="6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108000"/>
              </a:lnSpc>
              <a:spcBef>
                <a:spcPts val="0"/>
              </a:spcBef>
              <a:spcAft>
                <a:spcPts val="600"/>
              </a:spcAft>
              <a:buFont typeface="Arial" panose="020B0604020202020204" pitchFamily="34" charset="0"/>
              <a:buChar char="•"/>
              <a:defRPr sz="14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8000"/>
              </a:lnSpc>
              <a:spcBef>
                <a:spcPts val="0"/>
              </a:spcBef>
              <a:spcAft>
                <a:spcPts val="600"/>
              </a:spcAft>
              <a:buClr>
                <a:srgbClr val="23500B"/>
              </a:buClr>
              <a:buSzTx/>
              <a:buFont typeface="Arial" panose="020B0604020202020204" pitchFamily="34" charset="0"/>
              <a:buNone/>
              <a:tabLst/>
              <a:defRPr/>
            </a:pPr>
            <a:endParaRPr kumimoji="0" lang="en-NZ" sz="1600" b="0" i="0" u="none" strike="noStrike" kern="1200" cap="none" spc="0" normalizeH="0" baseline="0" noProof="0">
              <a:ln>
                <a:noFill/>
              </a:ln>
              <a:solidFill>
                <a:srgbClr val="000000"/>
              </a:solidFill>
              <a:effectLst/>
              <a:uLnTx/>
              <a:uFillTx/>
              <a:latin typeface="Aptos" panose="020B0004020202020204" pitchFamily="34" charset="0"/>
              <a:ea typeface="+mn-ea"/>
              <a:cs typeface="+mn-cs"/>
            </a:endParaRPr>
          </a:p>
        </p:txBody>
      </p:sp>
      <p:sp>
        <p:nvSpPr>
          <p:cNvPr id="52" name="TextBox 51">
            <a:extLst>
              <a:ext uri="{FF2B5EF4-FFF2-40B4-BE49-F238E27FC236}">
                <a16:creationId xmlns:a16="http://schemas.microsoft.com/office/drawing/2014/main" id="{D9696C20-04D9-4981-6620-82F109B3D86F}"/>
              </a:ext>
            </a:extLst>
          </p:cNvPr>
          <p:cNvSpPr txBox="1"/>
          <p:nvPr/>
        </p:nvSpPr>
        <p:spPr>
          <a:xfrm>
            <a:off x="7352312" y="4057233"/>
            <a:ext cx="4794320" cy="2800767"/>
          </a:xfrm>
          <a:prstGeom prst="rect">
            <a:avLst/>
          </a:prstGeom>
          <a:noFill/>
        </p:spPr>
        <p:txBody>
          <a:bodyPr wrap="square" lIns="91440" tIns="45720" rIns="91440" bIns="45720" rtlCol="0" anchor="t">
            <a:spAutoFit/>
          </a:bodyPr>
          <a:lstStyle/>
          <a:p>
            <a:pPr marR="0" lvl="0" algn="l" defTabSz="914411" rtl="0" eaLnBrk="1" fontAlgn="auto" latinLnBrk="0" hangingPunct="1">
              <a:lnSpc>
                <a:spcPct val="100000"/>
              </a:lnSpc>
              <a:spcBef>
                <a:spcPts val="0"/>
              </a:spcBef>
              <a:spcAft>
                <a:spcPts val="0"/>
              </a:spcAft>
              <a:buClrTx/>
              <a:buSzPct val="109000"/>
              <a:tabLst/>
              <a:defRPr/>
            </a:pPr>
            <a:r>
              <a:rPr kumimoji="0" lang="en-NZ" sz="2000" i="0" u="none" strike="noStrike" kern="1200" cap="none" spc="0" normalizeH="0" baseline="0" noProof="0">
                <a:ln>
                  <a:noFill/>
                </a:ln>
                <a:solidFill>
                  <a:srgbClr val="000000"/>
                </a:solidFill>
                <a:effectLst/>
                <a:uLnTx/>
                <a:uFillTx/>
                <a:ea typeface="+mn-ea"/>
                <a:cs typeface="+mn-cs"/>
              </a:rPr>
              <a:t>Primary legislation: who standards apply to</a:t>
            </a:r>
            <a:r>
              <a:rPr lang="en-NZ" sz="2000">
                <a:solidFill>
                  <a:srgbClr val="000000"/>
                </a:solidFill>
              </a:rPr>
              <a:t> is </a:t>
            </a:r>
            <a:r>
              <a:rPr kumimoji="0" lang="en-NZ" sz="2000" i="0" u="none" strike="noStrike" kern="1200" cap="none" spc="0" normalizeH="0" baseline="0" noProof="0">
                <a:ln>
                  <a:noFill/>
                </a:ln>
                <a:solidFill>
                  <a:srgbClr val="000000"/>
                </a:solidFill>
                <a:effectLst/>
                <a:uLnTx/>
                <a:uFillTx/>
                <a:ea typeface="+mn-ea"/>
                <a:cs typeface="+mn-cs"/>
              </a:rPr>
              <a:t>set by </a:t>
            </a:r>
            <a:r>
              <a:rPr lang="en-NZ" sz="2000">
                <a:solidFill>
                  <a:srgbClr val="000000"/>
                </a:solidFill>
              </a:rPr>
              <a:t>Parliament</a:t>
            </a:r>
            <a:endParaRPr kumimoji="0" lang="en-NZ" sz="2000" i="0" u="none" strike="noStrike" kern="1200" cap="none" spc="0" normalizeH="0" baseline="0" noProof="0">
              <a:ln>
                <a:noFill/>
              </a:ln>
              <a:solidFill>
                <a:srgbClr val="000000"/>
              </a:solidFill>
              <a:effectLst/>
              <a:uLnTx/>
              <a:uFillTx/>
              <a:ea typeface="+mn-ea"/>
              <a:cs typeface="+mn-cs"/>
            </a:endParaRPr>
          </a:p>
          <a:p>
            <a:pPr marR="0" lvl="0" algn="l" defTabSz="914411" rtl="0" eaLnBrk="1" fontAlgn="auto" latinLnBrk="0" hangingPunct="1">
              <a:lnSpc>
                <a:spcPct val="100000"/>
              </a:lnSpc>
              <a:spcBef>
                <a:spcPts val="0"/>
              </a:spcBef>
              <a:spcAft>
                <a:spcPts val="0"/>
              </a:spcAft>
              <a:buClrTx/>
              <a:buSzPct val="109000"/>
              <a:tabLst/>
              <a:defRPr/>
            </a:pPr>
            <a:endParaRPr lang="en-NZ" sz="800">
              <a:solidFill>
                <a:srgbClr val="000000"/>
              </a:solidFill>
            </a:endParaRPr>
          </a:p>
          <a:p>
            <a:pPr defTabSz="914411">
              <a:buSzPct val="109000"/>
              <a:defRPr/>
            </a:pPr>
            <a:r>
              <a:rPr lang="en-NZ" sz="2000">
                <a:solidFill>
                  <a:srgbClr val="000000"/>
                </a:solidFill>
              </a:rPr>
              <a:t>Secondary legislation: the framework and standards are set by the XRB</a:t>
            </a:r>
          </a:p>
          <a:p>
            <a:pPr defTabSz="914411">
              <a:buSzPct val="109000"/>
              <a:defRPr/>
            </a:pPr>
            <a:endParaRPr lang="en-NZ" sz="800">
              <a:solidFill>
                <a:srgbClr val="000000"/>
              </a:solidFill>
            </a:endParaRPr>
          </a:p>
          <a:p>
            <a:pPr defTabSz="914411">
              <a:buSzPct val="109000"/>
              <a:defRPr/>
            </a:pPr>
            <a:r>
              <a:rPr lang="en-NZ" sz="2000">
                <a:solidFill>
                  <a:srgbClr val="000000"/>
                </a:solidFill>
              </a:rPr>
              <a:t>Monitoring and enforcement: sit with regulators such as the Financial Markets Authority (FMA)</a:t>
            </a:r>
          </a:p>
          <a:p>
            <a:pPr marL="0" marR="0" lvl="0" indent="0" algn="l" defTabSz="914411" rtl="0" eaLnBrk="1" fontAlgn="auto" latinLnBrk="0" hangingPunct="1">
              <a:lnSpc>
                <a:spcPct val="100000"/>
              </a:lnSpc>
              <a:spcBef>
                <a:spcPts val="0"/>
              </a:spcBef>
              <a:spcAft>
                <a:spcPts val="0"/>
              </a:spcAft>
              <a:buClrTx/>
              <a:buSzPct val="109000"/>
              <a:buFontTx/>
              <a:buNone/>
              <a:tabLst/>
              <a:defRPr/>
            </a:pPr>
            <a:endParaRPr kumimoji="0" lang="en-NZ" sz="2000" b="0" i="0" u="none" strike="noStrike" kern="1200" cap="none" spc="0" normalizeH="0" baseline="0" noProof="0">
              <a:ln>
                <a:noFill/>
              </a:ln>
              <a:solidFill>
                <a:srgbClr val="000000"/>
              </a:solidFill>
              <a:effectLst/>
              <a:uLnTx/>
              <a:uFillTx/>
              <a:latin typeface="Aptos"/>
              <a:ea typeface="+mn-ea"/>
              <a:cs typeface="+mn-cs"/>
            </a:endParaRPr>
          </a:p>
        </p:txBody>
      </p:sp>
      <p:pic>
        <p:nvPicPr>
          <p:cNvPr id="3" name="Picture 2" descr="Icon  Description automatically generated">
            <a:extLst>
              <a:ext uri="{FF2B5EF4-FFF2-40B4-BE49-F238E27FC236}">
                <a16:creationId xmlns:a16="http://schemas.microsoft.com/office/drawing/2014/main" id="{A0E46648-532E-76AE-BE99-70525557A0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2295" y="4850009"/>
            <a:ext cx="520017" cy="5214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 green x in a black circle  Description automatically generated">
            <a:extLst>
              <a:ext uri="{FF2B5EF4-FFF2-40B4-BE49-F238E27FC236}">
                <a16:creationId xmlns:a16="http://schemas.microsoft.com/office/drawing/2014/main" id="{FFFDA5E9-4A02-6E3F-F3BC-2D8194ADAC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69959" y="5577435"/>
            <a:ext cx="460705" cy="48507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A green x in a black circle  Description automatically generated">
            <a:extLst>
              <a:ext uri="{FF2B5EF4-FFF2-40B4-BE49-F238E27FC236}">
                <a16:creationId xmlns:a16="http://schemas.microsoft.com/office/drawing/2014/main" id="{41DE059E-8CA3-5729-390C-3E4B1C1143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64092" y="4158949"/>
            <a:ext cx="460705" cy="4850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70A1397-1128-F427-094E-5B171337EBD7}"/>
              </a:ext>
            </a:extLst>
          </p:cNvPr>
          <p:cNvSpPr txBox="1"/>
          <p:nvPr/>
        </p:nvSpPr>
        <p:spPr>
          <a:xfrm>
            <a:off x="646176" y="4428933"/>
            <a:ext cx="5659821" cy="1749390"/>
          </a:xfrm>
          <a:prstGeom prst="rect">
            <a:avLst/>
          </a:prstGeom>
          <a:noFill/>
        </p:spPr>
        <p:txBody>
          <a:bodyPr wrap="square" lIns="0" rtlCol="0">
            <a:spAutoFit/>
          </a:bodyPr>
          <a:lstStyle/>
          <a:p>
            <a:pPr>
              <a:lnSpc>
                <a:spcPct val="108000"/>
              </a:lnSpc>
              <a:spcAft>
                <a:spcPts val="600"/>
              </a:spcAft>
              <a:buClr>
                <a:srgbClr val="23500B"/>
              </a:buClr>
              <a:defRPr/>
            </a:pPr>
            <a:r>
              <a:rPr lang="en-NZ" sz="2100" b="1">
                <a:solidFill>
                  <a:srgbClr val="23500B"/>
                </a:solidFill>
                <a:latin typeface="Aptos" panose="020B0004020202020204" pitchFamily="34" charset="0"/>
              </a:rPr>
              <a:t>Our approach</a:t>
            </a:r>
            <a:endParaRPr lang="en-NZ" sz="2000">
              <a:solidFill>
                <a:srgbClr val="000000"/>
              </a:solidFill>
              <a:latin typeface="Aptos" panose="020B0004020202020204" pitchFamily="34" charset="0"/>
              <a:ea typeface="Aptos" panose="020B0004020202020204" pitchFamily="34" charset="0"/>
              <a:cs typeface="Aptos" panose="020B0004020202020204" pitchFamily="34" charset="0"/>
            </a:endParaRPr>
          </a:p>
          <a:p>
            <a:pPr marL="285750" indent="-285750" algn="l">
              <a:buFont typeface="Arial" panose="020B0604020202020204" pitchFamily="34" charset="0"/>
              <a:buChar char="•"/>
            </a:pPr>
            <a:r>
              <a:rPr lang="en-NZ" sz="2000">
                <a:solidFill>
                  <a:srgbClr val="000000"/>
                </a:solidFill>
                <a:effectLst/>
                <a:latin typeface="Aptos" panose="020B0004020202020204" pitchFamily="34" charset="0"/>
                <a:ea typeface="Aptos" panose="020B0004020202020204" pitchFamily="34" charset="0"/>
                <a:cs typeface="Aptos" panose="020B0004020202020204" pitchFamily="34" charset="0"/>
              </a:rPr>
              <a:t>Open, engaging and transparent</a:t>
            </a:r>
          </a:p>
          <a:p>
            <a:pPr marL="285750" indent="-285750" algn="l">
              <a:buFont typeface="Arial" panose="020B0604020202020204" pitchFamily="34" charset="0"/>
              <a:buChar char="•"/>
            </a:pPr>
            <a:r>
              <a:rPr lang="en-NZ" sz="2000">
                <a:solidFill>
                  <a:srgbClr val="000000"/>
                </a:solidFill>
                <a:latin typeface="Aptos" panose="020B0004020202020204" pitchFamily="34" charset="0"/>
                <a:ea typeface="Aptos" panose="020B0004020202020204" pitchFamily="34" charset="0"/>
                <a:cs typeface="Aptos" panose="020B0004020202020204" pitchFamily="34" charset="0"/>
              </a:rPr>
              <a:t>Attuned to user needs, benefits and costs</a:t>
            </a:r>
          </a:p>
          <a:p>
            <a:pPr marL="285750" indent="-285750" algn="l">
              <a:buFont typeface="Arial" panose="020B0604020202020204" pitchFamily="34" charset="0"/>
              <a:buChar char="•"/>
            </a:pPr>
            <a:r>
              <a:rPr lang="en-NZ" sz="2000">
                <a:solidFill>
                  <a:srgbClr val="000000"/>
                </a:solidFill>
                <a:effectLst/>
                <a:latin typeface="Aptos" panose="020B0004020202020204" pitchFamily="34" charset="0"/>
                <a:ea typeface="Aptos" panose="020B0004020202020204" pitchFamily="34" charset="0"/>
                <a:cs typeface="Aptos" panose="020B0004020202020204" pitchFamily="34" charset="0"/>
              </a:rPr>
              <a:t>Agile and </a:t>
            </a:r>
            <a:r>
              <a:rPr lang="en-NZ" sz="2000">
                <a:solidFill>
                  <a:srgbClr val="000000"/>
                </a:solidFill>
                <a:latin typeface="Aptos" panose="020B0004020202020204" pitchFamily="34" charset="0"/>
                <a:ea typeface="Aptos" panose="020B0004020202020204" pitchFamily="34" charset="0"/>
                <a:cs typeface="Aptos" panose="020B0004020202020204" pitchFamily="34" charset="0"/>
              </a:rPr>
              <a:t>pragmatic</a:t>
            </a:r>
          </a:p>
          <a:p>
            <a:pPr marL="285750" indent="-285750" algn="l">
              <a:buFont typeface="Arial" panose="020B0604020202020204" pitchFamily="34" charset="0"/>
              <a:buChar char="•"/>
            </a:pPr>
            <a:r>
              <a:rPr lang="en-NZ" sz="2000">
                <a:solidFill>
                  <a:srgbClr val="000000"/>
                </a:solidFill>
                <a:effectLst/>
                <a:latin typeface="Aptos" panose="020B0004020202020204" pitchFamily="34" charset="0"/>
                <a:ea typeface="Aptos" panose="020B0004020202020204" pitchFamily="34" charset="0"/>
                <a:cs typeface="Aptos" panose="020B0004020202020204" pitchFamily="34" charset="0"/>
              </a:rPr>
              <a:t>Responsive to changing global and local context</a:t>
            </a:r>
          </a:p>
        </p:txBody>
      </p:sp>
      <p:sp>
        <p:nvSpPr>
          <p:cNvPr id="7" name="TextBox 6">
            <a:extLst>
              <a:ext uri="{FF2B5EF4-FFF2-40B4-BE49-F238E27FC236}">
                <a16:creationId xmlns:a16="http://schemas.microsoft.com/office/drawing/2014/main" id="{AAB1CCFB-9565-FFF0-54C5-10557F4FE137}"/>
              </a:ext>
            </a:extLst>
          </p:cNvPr>
          <p:cNvSpPr txBox="1"/>
          <p:nvPr/>
        </p:nvSpPr>
        <p:spPr>
          <a:xfrm>
            <a:off x="7027264" y="1275298"/>
            <a:ext cx="4988697" cy="2272610"/>
          </a:xfrm>
          <a:prstGeom prst="rect">
            <a:avLst/>
          </a:prstGeom>
          <a:noFill/>
        </p:spPr>
        <p:txBody>
          <a:bodyPr wrap="square" lIns="0" rtlCol="0">
            <a:spAutoFit/>
          </a:bodyPr>
          <a:lstStyle/>
          <a:p>
            <a:pPr>
              <a:lnSpc>
                <a:spcPct val="108000"/>
              </a:lnSpc>
              <a:spcAft>
                <a:spcPts val="600"/>
              </a:spcAft>
              <a:buClr>
                <a:srgbClr val="23500B"/>
              </a:buClr>
              <a:defRPr/>
            </a:pPr>
            <a:r>
              <a:rPr lang="en-NZ" sz="2100" b="1">
                <a:solidFill>
                  <a:srgbClr val="23500B"/>
                </a:solidFill>
                <a:latin typeface="Aptos" panose="020B0004020202020204" pitchFamily="34" charset="0"/>
              </a:rPr>
              <a:t>What we deliver</a:t>
            </a:r>
          </a:p>
          <a:p>
            <a:pPr marL="285750" indent="-285750" algn="l">
              <a:buFont typeface="Arial" panose="020B0604020202020204" pitchFamily="34" charset="0"/>
              <a:buChar char="•"/>
            </a:pPr>
            <a:r>
              <a:rPr lang="en-NZ" sz="2000">
                <a:solidFill>
                  <a:srgbClr val="000000"/>
                </a:solidFill>
                <a:latin typeface="Aptos" panose="020B0004020202020204" pitchFamily="34" charset="0"/>
                <a:ea typeface="Aptos" panose="020B0004020202020204" pitchFamily="34" charset="0"/>
                <a:cs typeface="Aptos" panose="020B0004020202020204" pitchFamily="34" charset="0"/>
              </a:rPr>
              <a:t>Financial reporting standards</a:t>
            </a:r>
          </a:p>
          <a:p>
            <a:pPr marL="285750" indent="-285750" algn="l">
              <a:buFont typeface="Arial" panose="020B0604020202020204" pitchFamily="34" charset="0"/>
              <a:buChar char="•"/>
            </a:pPr>
            <a:r>
              <a:rPr lang="en-NZ" sz="2000">
                <a:solidFill>
                  <a:srgbClr val="000000"/>
                </a:solidFill>
                <a:latin typeface="Aptos" panose="020B0004020202020204" pitchFamily="34" charset="0"/>
                <a:ea typeface="Aptos" panose="020B0004020202020204" pitchFamily="34" charset="0"/>
                <a:cs typeface="Aptos" panose="020B0004020202020204" pitchFamily="34" charset="0"/>
              </a:rPr>
              <a:t>Audit and assurance standards</a:t>
            </a:r>
          </a:p>
          <a:p>
            <a:pPr marL="285750" indent="-285750" algn="l">
              <a:buFont typeface="Arial" panose="020B0604020202020204" pitchFamily="34" charset="0"/>
              <a:buChar char="•"/>
            </a:pPr>
            <a:r>
              <a:rPr lang="en-NZ" sz="2000">
                <a:solidFill>
                  <a:srgbClr val="000000"/>
                </a:solidFill>
                <a:latin typeface="Aptos" panose="020B0004020202020204" pitchFamily="34" charset="0"/>
                <a:ea typeface="Aptos" panose="020B0004020202020204" pitchFamily="34" charset="0"/>
                <a:cs typeface="Aptos" panose="020B0004020202020204" pitchFamily="34" charset="0"/>
              </a:rPr>
              <a:t>Quality management and ethical standards for assurance practitioners </a:t>
            </a:r>
          </a:p>
          <a:p>
            <a:pPr marL="285750" indent="-285750" algn="l">
              <a:buFont typeface="Arial" panose="020B0604020202020204" pitchFamily="34" charset="0"/>
              <a:buChar char="•"/>
            </a:pPr>
            <a:r>
              <a:rPr lang="en-NZ" sz="2000">
                <a:solidFill>
                  <a:srgbClr val="000000"/>
                </a:solidFill>
                <a:latin typeface="Aptos" panose="020B0004020202020204" pitchFamily="34" charset="0"/>
                <a:ea typeface="Aptos" panose="020B0004020202020204" pitchFamily="34" charset="0"/>
                <a:cs typeface="Aptos" panose="020B0004020202020204" pitchFamily="34" charset="0"/>
              </a:rPr>
              <a:t>Climate standards</a:t>
            </a:r>
          </a:p>
          <a:p>
            <a:pPr algn="l"/>
            <a:endParaRPr lang="en-NZ" sz="1400">
              <a:solidFill>
                <a:srgbClr val="000000"/>
              </a:solidFill>
              <a:effectLst/>
              <a:latin typeface="Aptos" panose="020B0004020202020204" pitchFamily="34" charset="0"/>
              <a:ea typeface="Aptos" panose="020B0004020202020204" pitchFamily="34" charset="0"/>
              <a:cs typeface="Aptos" panose="020B0004020202020204" pitchFamily="34" charset="0"/>
            </a:endParaRPr>
          </a:p>
        </p:txBody>
      </p:sp>
      <p:sp>
        <p:nvSpPr>
          <p:cNvPr id="9" name="TextBox 8">
            <a:extLst>
              <a:ext uri="{FF2B5EF4-FFF2-40B4-BE49-F238E27FC236}">
                <a16:creationId xmlns:a16="http://schemas.microsoft.com/office/drawing/2014/main" id="{D8520D34-A83B-D239-9C1C-0BE7A921331B}"/>
              </a:ext>
            </a:extLst>
          </p:cNvPr>
          <p:cNvSpPr txBox="1"/>
          <p:nvPr/>
        </p:nvSpPr>
        <p:spPr>
          <a:xfrm>
            <a:off x="7027264" y="3628526"/>
            <a:ext cx="3089820" cy="401275"/>
          </a:xfrm>
          <a:prstGeom prst="rect">
            <a:avLst/>
          </a:prstGeom>
          <a:noFill/>
        </p:spPr>
        <p:txBody>
          <a:bodyPr wrap="none" lIns="0" rtlCol="0">
            <a:normAutofit fontScale="92500"/>
          </a:bodyPr>
          <a:lstStyle/>
          <a:p>
            <a:pPr>
              <a:lnSpc>
                <a:spcPct val="108000"/>
              </a:lnSpc>
              <a:spcAft>
                <a:spcPts val="600"/>
              </a:spcAft>
              <a:buClr>
                <a:srgbClr val="23500B"/>
              </a:buClr>
              <a:defRPr/>
            </a:pPr>
            <a:r>
              <a:rPr lang="en-NZ" sz="2100" b="1">
                <a:solidFill>
                  <a:srgbClr val="23500B"/>
                </a:solidFill>
                <a:latin typeface="Aptos" panose="020B0004020202020204" pitchFamily="34" charset="0"/>
              </a:rPr>
              <a:t>What we do and don’t do</a:t>
            </a:r>
          </a:p>
        </p:txBody>
      </p:sp>
      <p:sp>
        <p:nvSpPr>
          <p:cNvPr id="6" name="Content Placeholder 4">
            <a:extLst>
              <a:ext uri="{FF2B5EF4-FFF2-40B4-BE49-F238E27FC236}">
                <a16:creationId xmlns:a16="http://schemas.microsoft.com/office/drawing/2014/main" id="{CF570882-CA1A-0A2A-0617-355B42E322F8}"/>
              </a:ext>
            </a:extLst>
          </p:cNvPr>
          <p:cNvSpPr txBox="1">
            <a:spLocks/>
          </p:cNvSpPr>
          <p:nvPr/>
        </p:nvSpPr>
        <p:spPr>
          <a:xfrm>
            <a:off x="628358" y="3239360"/>
            <a:ext cx="4855162" cy="846866"/>
          </a:xfrm>
          <a:prstGeom prst="rect">
            <a:avLst/>
          </a:prstGeom>
        </p:spPr>
        <p:txBody>
          <a:bodyPr vert="horz" lIns="0" tIns="45720" rIns="0" bIns="45720" rtlCol="0">
            <a:normAutofit/>
          </a:bodyPr>
          <a:lstStyle>
            <a:defPPr>
              <a:defRPr lang="en-US"/>
            </a:defPPr>
            <a:lvl1pPr marL="360000" indent="-360000" algn="l" defTabSz="914400" rtl="0" eaLnBrk="1" latinLnBrk="0" hangingPunct="1">
              <a:lnSpc>
                <a:spcPct val="108000"/>
              </a:lnSpc>
              <a:spcBef>
                <a:spcPts val="0"/>
              </a:spcBef>
              <a:spcAft>
                <a:spcPts val="600"/>
              </a:spcAft>
              <a:buClr>
                <a:schemeClr val="accent1"/>
              </a:buClr>
              <a:buFont typeface="Arial" panose="020B0604020202020204" pitchFamily="34" charset="0"/>
              <a:buChar char="•"/>
              <a:defRPr sz="2800" kern="1200">
                <a:solidFill>
                  <a:schemeClr val="bg1"/>
                </a:solidFill>
                <a:latin typeface="+mn-lt"/>
                <a:ea typeface="+mn-ea"/>
                <a:cs typeface="+mn-cs"/>
              </a:defRPr>
            </a:lvl1pPr>
            <a:lvl2pPr marL="720000" indent="-360000" algn="l" defTabSz="914400" rtl="0" eaLnBrk="1" latinLnBrk="0" hangingPunct="1">
              <a:lnSpc>
                <a:spcPct val="108000"/>
              </a:lnSpc>
              <a:spcBef>
                <a:spcPts val="0"/>
              </a:spcBef>
              <a:spcAft>
                <a:spcPts val="600"/>
              </a:spcAft>
              <a:buClr>
                <a:schemeClr val="accent1"/>
              </a:buClr>
              <a:buFont typeface="Courier New" panose="02070309020205020404" pitchFamily="49" charset="0"/>
              <a:buChar char="o"/>
              <a:defRPr sz="2400" kern="1200">
                <a:solidFill>
                  <a:schemeClr val="bg1"/>
                </a:solidFill>
                <a:latin typeface="+mn-lt"/>
                <a:ea typeface="+mn-ea"/>
                <a:cs typeface="+mn-cs"/>
              </a:defRPr>
            </a:lvl2pPr>
            <a:lvl3pPr marL="1080000" indent="-360000" algn="l" defTabSz="914400" rtl="0" eaLnBrk="1" latinLnBrk="0" hangingPunct="1">
              <a:lnSpc>
                <a:spcPct val="108000"/>
              </a:lnSpc>
              <a:spcBef>
                <a:spcPts val="0"/>
              </a:spcBef>
              <a:spcAft>
                <a:spcPts val="600"/>
              </a:spcAft>
              <a:buClr>
                <a:schemeClr val="accent1"/>
              </a:buClr>
              <a:buFont typeface="Aptos" panose="020B00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108000"/>
              </a:lnSpc>
              <a:spcBef>
                <a:spcPts val="0"/>
              </a:spcBef>
              <a:spcAft>
                <a:spcPts val="6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108000"/>
              </a:lnSpc>
              <a:spcBef>
                <a:spcPts val="0"/>
              </a:spcBef>
              <a:spcAft>
                <a:spcPts val="600"/>
              </a:spcAft>
              <a:buFont typeface="Arial" panose="020B0604020202020204" pitchFamily="34" charset="0"/>
              <a:buChar char="•"/>
              <a:defRPr sz="14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8000"/>
              </a:lnSpc>
              <a:spcBef>
                <a:spcPts val="0"/>
              </a:spcBef>
              <a:spcAft>
                <a:spcPts val="600"/>
              </a:spcAft>
              <a:buClr>
                <a:srgbClr val="23500B"/>
              </a:buClr>
              <a:buSzTx/>
              <a:buFont typeface="Arial" panose="020B0604020202020204" pitchFamily="34" charset="0"/>
              <a:buNone/>
              <a:tabLst/>
              <a:defRPr/>
            </a:pPr>
            <a:r>
              <a:rPr lang="en-NZ" sz="2100" b="1">
                <a:solidFill>
                  <a:srgbClr val="23500B"/>
                </a:solidFill>
                <a:latin typeface="Aptos" panose="020B0004020202020204" pitchFamily="34" charset="0"/>
              </a:rPr>
              <a:t>Our strategy</a:t>
            </a:r>
            <a:endParaRPr lang="en-NZ" sz="2000">
              <a:solidFill>
                <a:srgbClr val="000000"/>
              </a:solidFill>
              <a:latin typeface="Aptos" panose="020B0004020202020204" pitchFamily="34" charset="0"/>
              <a:ea typeface="Aptos" panose="020B0004020202020204" pitchFamily="34" charset="0"/>
              <a:cs typeface="Aptos" panose="020B0004020202020204" pitchFamily="34" charset="0"/>
            </a:endParaRPr>
          </a:p>
          <a:p>
            <a:pPr marL="0" indent="0">
              <a:buNone/>
            </a:pPr>
            <a:r>
              <a:rPr lang="en-NZ" sz="2000">
                <a:solidFill>
                  <a:srgbClr val="000000"/>
                </a:solidFill>
                <a:latin typeface="Aptos" panose="020B0004020202020204" pitchFamily="34" charset="0"/>
              </a:rPr>
              <a:t>Internationally aligned, locally relevant</a:t>
            </a:r>
          </a:p>
        </p:txBody>
      </p:sp>
      <p:sp>
        <p:nvSpPr>
          <p:cNvPr id="10" name="Text Placeholder 3">
            <a:extLst>
              <a:ext uri="{FF2B5EF4-FFF2-40B4-BE49-F238E27FC236}">
                <a16:creationId xmlns:a16="http://schemas.microsoft.com/office/drawing/2014/main" id="{C2B8A68D-EDA7-A3D5-850F-B6D4B8AA071E}"/>
              </a:ext>
            </a:extLst>
          </p:cNvPr>
          <p:cNvSpPr>
            <a:spLocks noGrp="1"/>
          </p:cNvSpPr>
          <p:nvPr>
            <p:ph type="body" sz="quarter" idx="13"/>
          </p:nvPr>
        </p:nvSpPr>
        <p:spPr>
          <a:xfrm>
            <a:off x="567102" y="273878"/>
            <a:ext cx="7707110" cy="846865"/>
          </a:xfrm>
        </p:spPr>
        <p:txBody>
          <a:bodyPr vert="horz" lIns="91440" tIns="45720" rIns="91440" bIns="45720" rtlCol="0" anchor="ctr" anchorCtr="0">
            <a:normAutofit/>
          </a:bodyPr>
          <a:lstStyle/>
          <a:p>
            <a:r>
              <a:rPr lang="en-NZ" sz="2400">
                <a:latin typeface="Aptos"/>
              </a:rPr>
              <a:t>About the XRB</a:t>
            </a:r>
            <a:endParaRPr lang="en-NZ" sz="2400">
              <a:latin typeface="Aptos" panose="020B0004020202020204" pitchFamily="34" charset="0"/>
            </a:endParaRPr>
          </a:p>
        </p:txBody>
      </p:sp>
    </p:spTree>
    <p:extLst>
      <p:ext uri="{BB962C8B-B14F-4D97-AF65-F5344CB8AC3E}">
        <p14:creationId xmlns:p14="http://schemas.microsoft.com/office/powerpoint/2010/main" val="2933857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D55C7FE-E486-260C-346F-A68F4169DF45}"/>
              </a:ext>
            </a:extLst>
          </p:cNvPr>
          <p:cNvSpPr txBox="1"/>
          <p:nvPr/>
        </p:nvSpPr>
        <p:spPr>
          <a:xfrm>
            <a:off x="10317805" y="5783093"/>
            <a:ext cx="1679642" cy="861774"/>
          </a:xfrm>
          <a:prstGeom prst="rect">
            <a:avLst/>
          </a:prstGeom>
          <a:noFill/>
        </p:spPr>
        <p:txBody>
          <a:bodyPr wrap="square" lIns="0" rtlCol="0">
            <a:spAutoFit/>
          </a:bodyPr>
          <a:lstStyle/>
          <a:p>
            <a:pPr algn="l"/>
            <a:r>
              <a:rPr lang="en-NZ" sz="1000">
                <a:solidFill>
                  <a:srgbClr val="000000"/>
                </a:solidFill>
                <a:effectLst/>
                <a:latin typeface="Aptos" panose="020B0004020202020204" pitchFamily="34" charset="0"/>
                <a:ea typeface="Aptos" panose="020B0004020202020204" pitchFamily="34" charset="0"/>
                <a:cs typeface="Aptos" panose="020B0004020202020204" pitchFamily="34" charset="0"/>
              </a:rPr>
              <a:t>Please note: this diagram is a high-level overview of the NZ reporting environment and is not intended to be comprehensive. </a:t>
            </a:r>
          </a:p>
        </p:txBody>
      </p:sp>
      <p:pic>
        <p:nvPicPr>
          <p:cNvPr id="14" name="Content Placeholder 13">
            <a:extLst>
              <a:ext uri="{FF2B5EF4-FFF2-40B4-BE49-F238E27FC236}">
                <a16:creationId xmlns:a16="http://schemas.microsoft.com/office/drawing/2014/main" id="{2B87CB6F-F545-4B7F-A886-D1CF25F9859C}"/>
              </a:ext>
            </a:extLst>
          </p:cNvPr>
          <p:cNvPicPr>
            <a:picLocks noGrp="1" noChangeAspect="1"/>
          </p:cNvPicPr>
          <p:nvPr>
            <p:ph sz="quarter" idx="14"/>
          </p:nvPr>
        </p:nvPicPr>
        <p:blipFill>
          <a:blip r:embed="rId3">
            <a:extLst>
              <a:ext uri="{28A0092B-C50C-407E-A947-70E740481C1C}">
                <a14:useLocalDpi xmlns:a14="http://schemas.microsoft.com/office/drawing/2010/main" val="0"/>
              </a:ext>
            </a:extLst>
          </a:blip>
          <a:srcRect t="10711" b="11457"/>
          <a:stretch>
            <a:fillRect/>
          </a:stretch>
        </p:blipFill>
        <p:spPr>
          <a:xfrm>
            <a:off x="278428" y="1264596"/>
            <a:ext cx="9798626" cy="5084324"/>
          </a:xfrm>
          <a:prstGeom prst="rect">
            <a:avLst/>
          </a:prstGeom>
        </p:spPr>
      </p:pic>
      <p:pic>
        <p:nvPicPr>
          <p:cNvPr id="3" name="Picture 2">
            <a:extLst>
              <a:ext uri="{FF2B5EF4-FFF2-40B4-BE49-F238E27FC236}">
                <a16:creationId xmlns:a16="http://schemas.microsoft.com/office/drawing/2014/main" id="{3F077C0E-73DC-86C0-A03F-894BC56812FC}"/>
              </a:ext>
            </a:extLst>
          </p:cNvPr>
          <p:cNvPicPr>
            <a:picLocks noChangeAspect="1"/>
          </p:cNvPicPr>
          <p:nvPr/>
        </p:nvPicPr>
        <p:blipFill>
          <a:blip r:embed="rId4"/>
          <a:stretch>
            <a:fillRect/>
          </a:stretch>
        </p:blipFill>
        <p:spPr>
          <a:xfrm>
            <a:off x="333487" y="162791"/>
            <a:ext cx="4432477" cy="617439"/>
          </a:xfrm>
          <a:prstGeom prst="rect">
            <a:avLst/>
          </a:prstGeom>
        </p:spPr>
      </p:pic>
    </p:spTree>
    <p:extLst>
      <p:ext uri="{BB962C8B-B14F-4D97-AF65-F5344CB8AC3E}">
        <p14:creationId xmlns:p14="http://schemas.microsoft.com/office/powerpoint/2010/main" val="4272758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Text 71"/>
          <p:cNvSpPr/>
          <p:nvPr/>
        </p:nvSpPr>
        <p:spPr>
          <a:xfrm>
            <a:off x="364278" y="253929"/>
            <a:ext cx="7040880" cy="411480"/>
          </a:xfrm>
          <a:prstGeom prst="rect">
            <a:avLst/>
          </a:prstGeom>
          <a:noFill/>
          <a:ln/>
        </p:spPr>
        <p:txBody>
          <a:bodyPr wrap="square" lIns="0" tIns="0" rIns="0" bIns="0" rtlCol="0" anchor="ctr">
            <a:normAutofit/>
          </a:bodyPr>
          <a:lstStyle/>
          <a:p>
            <a:pPr marL="0" indent="0" algn="l">
              <a:buNone/>
            </a:pPr>
            <a:r>
              <a:rPr lang="en-US" sz="2300" b="1">
                <a:solidFill>
                  <a:srgbClr val="184E0B"/>
                </a:solidFill>
                <a:latin typeface="Aptos" pitchFamily="34" charset="0"/>
                <a:ea typeface="Aptos" pitchFamily="34" charset="-122"/>
                <a:cs typeface="Aptos" pitchFamily="34" charset="-120"/>
              </a:rPr>
              <a:t>Our current ASF: the standards for different entities</a:t>
            </a:r>
            <a:endParaRPr lang="en-US" sz="2300"/>
          </a:p>
        </p:txBody>
      </p:sp>
      <p:sp>
        <p:nvSpPr>
          <p:cNvPr id="74" name="Shape 72"/>
          <p:cNvSpPr/>
          <p:nvPr/>
        </p:nvSpPr>
        <p:spPr>
          <a:xfrm>
            <a:off x="502920" y="2331720"/>
            <a:ext cx="2834640" cy="3273552"/>
          </a:xfrm>
          <a:prstGeom prst="roundRect">
            <a:avLst>
              <a:gd name="adj" fmla="val 8065"/>
            </a:avLst>
          </a:prstGeom>
          <a:solidFill>
            <a:srgbClr val="FFFFFF"/>
          </a:solidFill>
          <a:ln w="10160">
            <a:solidFill>
              <a:srgbClr val="D7E6CF"/>
            </a:solidFill>
            <a:prstDash val="solid"/>
          </a:ln>
        </p:spPr>
        <p:txBody>
          <a:bodyPr/>
          <a:lstStyle/>
          <a:p>
            <a:endParaRPr lang="en-NZ"/>
          </a:p>
        </p:txBody>
      </p:sp>
      <p:sp>
        <p:nvSpPr>
          <p:cNvPr id="75" name="Shape 73"/>
          <p:cNvSpPr/>
          <p:nvPr/>
        </p:nvSpPr>
        <p:spPr>
          <a:xfrm>
            <a:off x="3703320" y="2331720"/>
            <a:ext cx="7635240" cy="3273552"/>
          </a:xfrm>
          <a:prstGeom prst="roundRect">
            <a:avLst>
              <a:gd name="adj" fmla="val 6983"/>
            </a:avLst>
          </a:prstGeom>
          <a:solidFill>
            <a:srgbClr val="FFFFFF"/>
          </a:solidFill>
          <a:ln w="10160">
            <a:solidFill>
              <a:srgbClr val="DAEFD9"/>
            </a:solidFill>
            <a:prstDash val="solid"/>
          </a:ln>
        </p:spPr>
        <p:txBody>
          <a:bodyPr/>
          <a:lstStyle/>
          <a:p>
            <a:endParaRPr lang="en-NZ"/>
          </a:p>
        </p:txBody>
      </p:sp>
      <p:sp>
        <p:nvSpPr>
          <p:cNvPr id="76" name="Shape 74"/>
          <p:cNvSpPr/>
          <p:nvPr/>
        </p:nvSpPr>
        <p:spPr>
          <a:xfrm>
            <a:off x="3703320" y="2331720"/>
            <a:ext cx="3817620" cy="3273552"/>
          </a:xfrm>
          <a:prstGeom prst="roundRect">
            <a:avLst>
              <a:gd name="adj" fmla="val 6983"/>
            </a:avLst>
          </a:prstGeom>
          <a:solidFill>
            <a:srgbClr val="FFFFFF"/>
          </a:solidFill>
          <a:ln w="12700">
            <a:solidFill>
              <a:srgbClr val="DAEFD9"/>
            </a:solidFill>
            <a:prstDash val="solid"/>
          </a:ln>
        </p:spPr>
        <p:txBody>
          <a:bodyPr/>
          <a:lstStyle/>
          <a:p>
            <a:endParaRPr lang="en-NZ"/>
          </a:p>
        </p:txBody>
      </p:sp>
      <p:sp>
        <p:nvSpPr>
          <p:cNvPr id="77" name="Shape 75"/>
          <p:cNvSpPr/>
          <p:nvPr/>
        </p:nvSpPr>
        <p:spPr>
          <a:xfrm>
            <a:off x="7520940" y="2331720"/>
            <a:ext cx="3817620" cy="3273552"/>
          </a:xfrm>
          <a:prstGeom prst="roundRect">
            <a:avLst>
              <a:gd name="adj" fmla="val 6983"/>
            </a:avLst>
          </a:prstGeom>
          <a:solidFill>
            <a:srgbClr val="FFFFFF"/>
          </a:solidFill>
          <a:ln w="12700">
            <a:solidFill>
              <a:srgbClr val="DAEFD9"/>
            </a:solidFill>
            <a:prstDash val="solid"/>
          </a:ln>
        </p:spPr>
        <p:txBody>
          <a:bodyPr/>
          <a:lstStyle/>
          <a:p>
            <a:endParaRPr lang="en-NZ"/>
          </a:p>
        </p:txBody>
      </p:sp>
      <p:sp>
        <p:nvSpPr>
          <p:cNvPr id="78" name="Shape 76"/>
          <p:cNvSpPr/>
          <p:nvPr/>
        </p:nvSpPr>
        <p:spPr>
          <a:xfrm>
            <a:off x="1645920" y="2130552"/>
            <a:ext cx="109728" cy="0"/>
          </a:xfrm>
          <a:prstGeom prst="line">
            <a:avLst/>
          </a:prstGeom>
          <a:noFill/>
          <a:ln w="22860">
            <a:solidFill>
              <a:srgbClr val="EAF2E5"/>
            </a:solidFill>
            <a:prstDash val="solid"/>
          </a:ln>
        </p:spPr>
        <p:txBody>
          <a:bodyPr/>
          <a:lstStyle/>
          <a:p>
            <a:endParaRPr lang="en-NZ"/>
          </a:p>
        </p:txBody>
      </p:sp>
      <p:sp>
        <p:nvSpPr>
          <p:cNvPr id="85" name="Shape 83"/>
          <p:cNvSpPr/>
          <p:nvPr/>
        </p:nvSpPr>
        <p:spPr>
          <a:xfrm>
            <a:off x="1673352" y="2157984"/>
            <a:ext cx="82296" cy="201168"/>
          </a:xfrm>
          <a:prstGeom prst="roundRect">
            <a:avLst>
              <a:gd name="adj" fmla="val 33333"/>
            </a:avLst>
          </a:prstGeom>
          <a:solidFill>
            <a:srgbClr val="FFFFFF"/>
          </a:solidFill>
          <a:ln w="19050">
            <a:solidFill>
              <a:srgbClr val="EAF2E5"/>
            </a:solidFill>
            <a:prstDash val="solid"/>
          </a:ln>
        </p:spPr>
        <p:txBody>
          <a:bodyPr/>
          <a:lstStyle/>
          <a:p>
            <a:endParaRPr lang="en-NZ"/>
          </a:p>
        </p:txBody>
      </p:sp>
      <p:sp>
        <p:nvSpPr>
          <p:cNvPr id="86" name="Shape 84"/>
          <p:cNvSpPr/>
          <p:nvPr/>
        </p:nvSpPr>
        <p:spPr>
          <a:xfrm>
            <a:off x="1819656" y="2130552"/>
            <a:ext cx="82296" cy="246888"/>
          </a:xfrm>
          <a:prstGeom prst="roundRect">
            <a:avLst>
              <a:gd name="adj" fmla="val 33333"/>
            </a:avLst>
          </a:prstGeom>
          <a:solidFill>
            <a:srgbClr val="FFFFFF"/>
          </a:solidFill>
          <a:ln w="19050">
            <a:solidFill>
              <a:srgbClr val="EAF2E5"/>
            </a:solidFill>
            <a:prstDash val="solid"/>
          </a:ln>
        </p:spPr>
        <p:txBody>
          <a:bodyPr/>
          <a:lstStyle/>
          <a:p>
            <a:endParaRPr lang="en-NZ"/>
          </a:p>
        </p:txBody>
      </p:sp>
      <p:sp>
        <p:nvSpPr>
          <p:cNvPr id="87" name="Shape 85"/>
          <p:cNvSpPr/>
          <p:nvPr/>
        </p:nvSpPr>
        <p:spPr>
          <a:xfrm>
            <a:off x="1965960" y="2157984"/>
            <a:ext cx="82296" cy="292608"/>
          </a:xfrm>
          <a:prstGeom prst="roundRect">
            <a:avLst>
              <a:gd name="adj" fmla="val 33333"/>
            </a:avLst>
          </a:prstGeom>
          <a:solidFill>
            <a:srgbClr val="FFFFFF"/>
          </a:solidFill>
          <a:ln w="19050">
            <a:solidFill>
              <a:srgbClr val="EAF2E5"/>
            </a:solidFill>
            <a:prstDash val="solid"/>
          </a:ln>
        </p:spPr>
        <p:txBody>
          <a:bodyPr/>
          <a:lstStyle/>
          <a:p>
            <a:endParaRPr lang="en-NZ"/>
          </a:p>
        </p:txBody>
      </p:sp>
      <p:sp>
        <p:nvSpPr>
          <p:cNvPr id="88" name="Shape 86"/>
          <p:cNvSpPr/>
          <p:nvPr/>
        </p:nvSpPr>
        <p:spPr>
          <a:xfrm>
            <a:off x="2112264" y="2130552"/>
            <a:ext cx="82296" cy="338328"/>
          </a:xfrm>
          <a:prstGeom prst="roundRect">
            <a:avLst>
              <a:gd name="adj" fmla="val 33333"/>
            </a:avLst>
          </a:prstGeom>
          <a:solidFill>
            <a:srgbClr val="FFFFFF"/>
          </a:solidFill>
          <a:ln w="19050">
            <a:solidFill>
              <a:srgbClr val="EAF2E5"/>
            </a:solidFill>
            <a:prstDash val="solid"/>
          </a:ln>
        </p:spPr>
        <p:txBody>
          <a:bodyPr/>
          <a:lstStyle/>
          <a:p>
            <a:endParaRPr lang="en-NZ"/>
          </a:p>
        </p:txBody>
      </p:sp>
      <p:sp>
        <p:nvSpPr>
          <p:cNvPr id="95" name="Shape 93"/>
          <p:cNvSpPr/>
          <p:nvPr/>
        </p:nvSpPr>
        <p:spPr>
          <a:xfrm>
            <a:off x="5596128" y="2286000"/>
            <a:ext cx="548640" cy="45720"/>
          </a:xfrm>
          <a:prstGeom prst="rect">
            <a:avLst/>
          </a:prstGeom>
          <a:solidFill>
            <a:srgbClr val="FFFFFF"/>
          </a:solidFill>
          <a:ln w="19050">
            <a:solidFill>
              <a:srgbClr val="EAF2E5"/>
            </a:solidFill>
            <a:prstDash val="solid"/>
          </a:ln>
        </p:spPr>
        <p:txBody>
          <a:bodyPr/>
          <a:lstStyle/>
          <a:p>
            <a:endParaRPr lang="en-NZ"/>
          </a:p>
        </p:txBody>
      </p:sp>
      <p:sp>
        <p:nvSpPr>
          <p:cNvPr id="96" name="Shape 94"/>
          <p:cNvSpPr/>
          <p:nvPr/>
        </p:nvSpPr>
        <p:spPr>
          <a:xfrm>
            <a:off x="5568696" y="2350008"/>
            <a:ext cx="603504" cy="36576"/>
          </a:xfrm>
          <a:prstGeom prst="rect">
            <a:avLst/>
          </a:prstGeom>
          <a:solidFill>
            <a:srgbClr val="FFFFFF"/>
          </a:solidFill>
          <a:ln w="19050">
            <a:solidFill>
              <a:srgbClr val="EAF2E5"/>
            </a:solidFill>
            <a:prstDash val="solid"/>
          </a:ln>
        </p:spPr>
        <p:txBody>
          <a:bodyPr/>
          <a:lstStyle/>
          <a:p>
            <a:endParaRPr lang="en-NZ"/>
          </a:p>
        </p:txBody>
      </p:sp>
      <p:sp>
        <p:nvSpPr>
          <p:cNvPr id="97" name="Shape 95"/>
          <p:cNvSpPr/>
          <p:nvPr/>
        </p:nvSpPr>
        <p:spPr>
          <a:xfrm>
            <a:off x="9052560" y="2093976"/>
            <a:ext cx="292608" cy="0"/>
          </a:xfrm>
          <a:prstGeom prst="line">
            <a:avLst/>
          </a:prstGeom>
          <a:noFill/>
          <a:ln w="19050">
            <a:solidFill>
              <a:srgbClr val="EAF2E5"/>
            </a:solidFill>
            <a:prstDash val="solid"/>
          </a:ln>
        </p:spPr>
        <p:txBody>
          <a:bodyPr/>
          <a:lstStyle/>
          <a:p>
            <a:endParaRPr lang="en-NZ"/>
          </a:p>
        </p:txBody>
      </p:sp>
      <p:sp>
        <p:nvSpPr>
          <p:cNvPr id="99" name="Shape 97"/>
          <p:cNvSpPr/>
          <p:nvPr/>
        </p:nvSpPr>
        <p:spPr>
          <a:xfrm>
            <a:off x="9162288" y="2194560"/>
            <a:ext cx="329184" cy="128016"/>
          </a:xfrm>
          <a:prstGeom prst="line">
            <a:avLst/>
          </a:prstGeom>
          <a:noFill/>
          <a:ln w="19050">
            <a:solidFill>
              <a:srgbClr val="EAF2E5"/>
            </a:solidFill>
            <a:prstDash val="solid"/>
          </a:ln>
        </p:spPr>
        <p:txBody>
          <a:bodyPr/>
          <a:lstStyle/>
          <a:p>
            <a:endParaRPr lang="en-NZ"/>
          </a:p>
        </p:txBody>
      </p:sp>
      <p:sp>
        <p:nvSpPr>
          <p:cNvPr id="100" name="Shape 98"/>
          <p:cNvSpPr/>
          <p:nvPr/>
        </p:nvSpPr>
        <p:spPr>
          <a:xfrm>
            <a:off x="9491472" y="2322576"/>
            <a:ext cx="246888" cy="0"/>
          </a:xfrm>
          <a:prstGeom prst="line">
            <a:avLst/>
          </a:prstGeom>
          <a:noFill/>
          <a:ln w="19050">
            <a:solidFill>
              <a:srgbClr val="EAF2E5"/>
            </a:solidFill>
            <a:prstDash val="solid"/>
          </a:ln>
        </p:spPr>
        <p:txBody>
          <a:bodyPr/>
          <a:lstStyle/>
          <a:p>
            <a:endParaRPr lang="en-NZ"/>
          </a:p>
        </p:txBody>
      </p:sp>
      <p:sp>
        <p:nvSpPr>
          <p:cNvPr id="103" name="Shape 101"/>
          <p:cNvSpPr/>
          <p:nvPr/>
        </p:nvSpPr>
        <p:spPr>
          <a:xfrm>
            <a:off x="502920" y="2103120"/>
            <a:ext cx="2834640" cy="347472"/>
          </a:xfrm>
          <a:prstGeom prst="roundRect">
            <a:avLst>
              <a:gd name="adj" fmla="val 15789"/>
            </a:avLst>
          </a:prstGeom>
          <a:solidFill>
            <a:srgbClr val="184E0B"/>
          </a:solidFill>
          <a:ln w="12700">
            <a:solidFill>
              <a:srgbClr val="184E0B"/>
            </a:solidFill>
            <a:prstDash val="solid"/>
          </a:ln>
        </p:spPr>
        <p:txBody>
          <a:bodyPr/>
          <a:lstStyle/>
          <a:p>
            <a:endParaRPr lang="en-NZ"/>
          </a:p>
        </p:txBody>
      </p:sp>
      <p:sp>
        <p:nvSpPr>
          <p:cNvPr id="104" name="Text 102"/>
          <p:cNvSpPr/>
          <p:nvPr/>
        </p:nvSpPr>
        <p:spPr>
          <a:xfrm>
            <a:off x="502920" y="2157984"/>
            <a:ext cx="2834640" cy="228600"/>
          </a:xfrm>
          <a:prstGeom prst="rect">
            <a:avLst/>
          </a:prstGeom>
          <a:noFill/>
          <a:ln/>
        </p:spPr>
        <p:txBody>
          <a:bodyPr wrap="square" lIns="381" tIns="381" rIns="381" bIns="381" rtlCol="0" anchor="ctr">
            <a:normAutofit/>
          </a:bodyPr>
          <a:lstStyle/>
          <a:p>
            <a:pPr marL="0" indent="0" algn="ctr">
              <a:buNone/>
            </a:pPr>
            <a:r>
              <a:rPr lang="en-US" sz="1300" b="1">
                <a:solidFill>
                  <a:srgbClr val="FFFFFF"/>
                </a:solidFill>
                <a:latin typeface="Aptos" pitchFamily="34" charset="0"/>
                <a:ea typeface="Aptos" pitchFamily="34" charset="-122"/>
                <a:cs typeface="Aptos" pitchFamily="34" charset="-120"/>
              </a:rPr>
              <a:t>For profit sector</a:t>
            </a:r>
            <a:endParaRPr lang="en-US" sz="1300"/>
          </a:p>
        </p:txBody>
      </p:sp>
      <p:sp>
        <p:nvSpPr>
          <p:cNvPr id="105" name="Shape 103"/>
          <p:cNvSpPr/>
          <p:nvPr/>
        </p:nvSpPr>
        <p:spPr>
          <a:xfrm>
            <a:off x="502920" y="2468880"/>
            <a:ext cx="2834640" cy="301752"/>
          </a:xfrm>
          <a:prstGeom prst="roundRect">
            <a:avLst>
              <a:gd name="adj" fmla="val 6061"/>
            </a:avLst>
          </a:prstGeom>
          <a:solidFill>
            <a:srgbClr val="EAF2E5"/>
          </a:solidFill>
          <a:ln w="12700">
            <a:solidFill>
              <a:srgbClr val="EAF2E5"/>
            </a:solidFill>
            <a:prstDash val="solid"/>
          </a:ln>
        </p:spPr>
        <p:txBody>
          <a:bodyPr/>
          <a:lstStyle/>
          <a:p>
            <a:endParaRPr lang="en-NZ"/>
          </a:p>
        </p:txBody>
      </p:sp>
      <p:sp>
        <p:nvSpPr>
          <p:cNvPr id="106" name="Text 104"/>
          <p:cNvSpPr/>
          <p:nvPr/>
        </p:nvSpPr>
        <p:spPr>
          <a:xfrm>
            <a:off x="502920" y="2505456"/>
            <a:ext cx="2834640" cy="210312"/>
          </a:xfrm>
          <a:prstGeom prst="rect">
            <a:avLst/>
          </a:prstGeom>
          <a:noFill/>
          <a:ln/>
        </p:spPr>
        <p:txBody>
          <a:bodyPr wrap="square" lIns="381" tIns="381" rIns="381" bIns="381" rtlCol="0" anchor="ctr">
            <a:normAutofit/>
          </a:bodyPr>
          <a:lstStyle/>
          <a:p>
            <a:pPr marL="0" indent="0" algn="ctr">
              <a:buNone/>
            </a:pPr>
            <a:r>
              <a:rPr lang="en-US" sz="1250" b="1">
                <a:solidFill>
                  <a:srgbClr val="184E0B"/>
                </a:solidFill>
                <a:latin typeface="Aptos" pitchFamily="34" charset="0"/>
                <a:ea typeface="Aptos" pitchFamily="34" charset="-122"/>
                <a:cs typeface="Aptos" pitchFamily="34" charset="-120"/>
              </a:rPr>
              <a:t>For-profit entities</a:t>
            </a:r>
            <a:endParaRPr lang="en-US" sz="1250"/>
          </a:p>
        </p:txBody>
      </p:sp>
      <p:sp>
        <p:nvSpPr>
          <p:cNvPr id="107" name="Shape 105"/>
          <p:cNvSpPr/>
          <p:nvPr/>
        </p:nvSpPr>
        <p:spPr>
          <a:xfrm>
            <a:off x="3703320" y="2103120"/>
            <a:ext cx="7635240" cy="347472"/>
          </a:xfrm>
          <a:prstGeom prst="roundRect">
            <a:avLst>
              <a:gd name="adj" fmla="val 15789"/>
            </a:avLst>
          </a:prstGeom>
          <a:solidFill>
            <a:srgbClr val="184E0B"/>
          </a:solidFill>
          <a:ln w="12700">
            <a:solidFill>
              <a:srgbClr val="184E0B"/>
            </a:solidFill>
            <a:prstDash val="solid"/>
          </a:ln>
        </p:spPr>
        <p:txBody>
          <a:bodyPr/>
          <a:lstStyle/>
          <a:p>
            <a:endParaRPr lang="en-NZ"/>
          </a:p>
        </p:txBody>
      </p:sp>
      <p:sp>
        <p:nvSpPr>
          <p:cNvPr id="108" name="Text 106"/>
          <p:cNvSpPr/>
          <p:nvPr/>
        </p:nvSpPr>
        <p:spPr>
          <a:xfrm>
            <a:off x="3703320" y="2157984"/>
            <a:ext cx="7635240" cy="228600"/>
          </a:xfrm>
          <a:prstGeom prst="rect">
            <a:avLst/>
          </a:prstGeom>
          <a:noFill/>
          <a:ln/>
        </p:spPr>
        <p:txBody>
          <a:bodyPr wrap="square" lIns="381" tIns="381" rIns="381" bIns="381" rtlCol="0" anchor="ctr">
            <a:normAutofit/>
          </a:bodyPr>
          <a:lstStyle/>
          <a:p>
            <a:pPr marL="0" indent="0" algn="ctr">
              <a:buNone/>
            </a:pPr>
            <a:r>
              <a:rPr lang="en-US" sz="1300" b="1">
                <a:solidFill>
                  <a:srgbClr val="FFFFFF"/>
                </a:solidFill>
                <a:latin typeface="Aptos" pitchFamily="34" charset="0"/>
                <a:ea typeface="Aptos" pitchFamily="34" charset="-122"/>
                <a:cs typeface="Aptos" pitchFamily="34" charset="-120"/>
              </a:rPr>
              <a:t>PBE Sector</a:t>
            </a:r>
            <a:endParaRPr lang="en-US" sz="1300"/>
          </a:p>
        </p:txBody>
      </p:sp>
      <p:sp>
        <p:nvSpPr>
          <p:cNvPr id="109" name="Shape 107"/>
          <p:cNvSpPr/>
          <p:nvPr/>
        </p:nvSpPr>
        <p:spPr>
          <a:xfrm>
            <a:off x="3703320" y="2468880"/>
            <a:ext cx="3817620" cy="301752"/>
          </a:xfrm>
          <a:prstGeom prst="roundRect">
            <a:avLst>
              <a:gd name="adj" fmla="val 6061"/>
            </a:avLst>
          </a:prstGeom>
          <a:solidFill>
            <a:srgbClr val="EAF2E5"/>
          </a:solidFill>
          <a:ln w="12700">
            <a:solidFill>
              <a:srgbClr val="EAF2E5"/>
            </a:solidFill>
            <a:prstDash val="solid"/>
          </a:ln>
        </p:spPr>
        <p:txBody>
          <a:bodyPr/>
          <a:lstStyle/>
          <a:p>
            <a:endParaRPr lang="en-NZ"/>
          </a:p>
        </p:txBody>
      </p:sp>
      <p:sp>
        <p:nvSpPr>
          <p:cNvPr id="110" name="Shape 108"/>
          <p:cNvSpPr/>
          <p:nvPr/>
        </p:nvSpPr>
        <p:spPr>
          <a:xfrm>
            <a:off x="7520940" y="2468880"/>
            <a:ext cx="3817620" cy="301752"/>
          </a:xfrm>
          <a:prstGeom prst="roundRect">
            <a:avLst>
              <a:gd name="adj" fmla="val 6061"/>
            </a:avLst>
          </a:prstGeom>
          <a:solidFill>
            <a:srgbClr val="EAF2E5"/>
          </a:solidFill>
          <a:ln w="12700">
            <a:solidFill>
              <a:srgbClr val="EAF2E5"/>
            </a:solidFill>
            <a:prstDash val="solid"/>
          </a:ln>
        </p:spPr>
        <p:txBody>
          <a:bodyPr/>
          <a:lstStyle/>
          <a:p>
            <a:endParaRPr lang="en-NZ"/>
          </a:p>
        </p:txBody>
      </p:sp>
      <p:sp>
        <p:nvSpPr>
          <p:cNvPr id="111" name="Text 109"/>
          <p:cNvSpPr/>
          <p:nvPr/>
        </p:nvSpPr>
        <p:spPr>
          <a:xfrm>
            <a:off x="3703320" y="2505456"/>
            <a:ext cx="3817620" cy="210312"/>
          </a:xfrm>
          <a:prstGeom prst="rect">
            <a:avLst/>
          </a:prstGeom>
          <a:noFill/>
          <a:ln/>
        </p:spPr>
        <p:txBody>
          <a:bodyPr wrap="square" lIns="381" tIns="381" rIns="381" bIns="381" rtlCol="0" anchor="ctr">
            <a:normAutofit/>
          </a:bodyPr>
          <a:lstStyle/>
          <a:p>
            <a:pPr marL="0" indent="0" algn="ctr">
              <a:buNone/>
            </a:pPr>
            <a:r>
              <a:rPr lang="en-US" sz="1250" b="1">
                <a:solidFill>
                  <a:srgbClr val="184E0B"/>
                </a:solidFill>
                <a:latin typeface="Aptos" pitchFamily="34" charset="0"/>
                <a:ea typeface="Aptos" pitchFamily="34" charset="-122"/>
                <a:cs typeface="Aptos" pitchFamily="34" charset="-120"/>
              </a:rPr>
              <a:t>Public sector entities</a:t>
            </a:r>
            <a:endParaRPr lang="en-US" sz="1250"/>
          </a:p>
        </p:txBody>
      </p:sp>
      <p:sp>
        <p:nvSpPr>
          <p:cNvPr id="112" name="Text 110"/>
          <p:cNvSpPr/>
          <p:nvPr/>
        </p:nvSpPr>
        <p:spPr>
          <a:xfrm>
            <a:off x="7520940" y="2505456"/>
            <a:ext cx="3817620" cy="210312"/>
          </a:xfrm>
          <a:prstGeom prst="rect">
            <a:avLst/>
          </a:prstGeom>
          <a:noFill/>
          <a:ln/>
        </p:spPr>
        <p:txBody>
          <a:bodyPr wrap="square" lIns="381" tIns="381" rIns="381" bIns="381" rtlCol="0" anchor="ctr">
            <a:normAutofit/>
          </a:bodyPr>
          <a:lstStyle/>
          <a:p>
            <a:pPr marL="0" indent="0" algn="ctr">
              <a:buNone/>
            </a:pPr>
            <a:r>
              <a:rPr lang="en-US" sz="1250" b="1">
                <a:solidFill>
                  <a:srgbClr val="184E0B"/>
                </a:solidFill>
                <a:latin typeface="Aptos" pitchFamily="34" charset="0"/>
                <a:ea typeface="Aptos" pitchFamily="34" charset="-122"/>
                <a:cs typeface="Aptos" pitchFamily="34" charset="-120"/>
              </a:rPr>
              <a:t>Not-for-profit entities</a:t>
            </a:r>
            <a:endParaRPr lang="en-US" sz="1250"/>
          </a:p>
        </p:txBody>
      </p:sp>
      <p:sp>
        <p:nvSpPr>
          <p:cNvPr id="113" name="Shape 111"/>
          <p:cNvSpPr/>
          <p:nvPr/>
        </p:nvSpPr>
        <p:spPr>
          <a:xfrm>
            <a:off x="7520940" y="2468880"/>
            <a:ext cx="0" cy="3136392"/>
          </a:xfrm>
          <a:prstGeom prst="line">
            <a:avLst/>
          </a:prstGeom>
          <a:noFill/>
          <a:ln w="10160">
            <a:solidFill>
              <a:srgbClr val="FFFFFF"/>
            </a:solidFill>
            <a:prstDash val="solid"/>
          </a:ln>
        </p:spPr>
        <p:txBody>
          <a:bodyPr/>
          <a:lstStyle/>
          <a:p>
            <a:endParaRPr lang="en-NZ"/>
          </a:p>
        </p:txBody>
      </p:sp>
      <p:sp>
        <p:nvSpPr>
          <p:cNvPr id="114" name="Shape 112"/>
          <p:cNvSpPr/>
          <p:nvPr/>
        </p:nvSpPr>
        <p:spPr>
          <a:xfrm>
            <a:off x="1069848" y="2990088"/>
            <a:ext cx="1234440" cy="475488"/>
          </a:xfrm>
          <a:prstGeom prst="ellipse">
            <a:avLst/>
          </a:prstGeom>
          <a:solidFill>
            <a:srgbClr val="D9D7CB"/>
          </a:solidFill>
          <a:ln w="12700">
            <a:solidFill>
              <a:srgbClr val="000000"/>
            </a:solidFill>
            <a:prstDash val="solid"/>
          </a:ln>
        </p:spPr>
        <p:txBody>
          <a:bodyPr/>
          <a:lstStyle/>
          <a:p>
            <a:endParaRPr lang="en-NZ"/>
          </a:p>
        </p:txBody>
      </p:sp>
      <p:sp>
        <p:nvSpPr>
          <p:cNvPr id="115" name="Text 113"/>
          <p:cNvSpPr/>
          <p:nvPr/>
        </p:nvSpPr>
        <p:spPr>
          <a:xfrm>
            <a:off x="1252728" y="3072384"/>
            <a:ext cx="886968" cy="256032"/>
          </a:xfrm>
          <a:prstGeom prst="rect">
            <a:avLst/>
          </a:prstGeom>
          <a:noFill/>
          <a:ln/>
        </p:spPr>
        <p:txBody>
          <a:bodyPr wrap="square" lIns="381" tIns="381" rIns="381" bIns="381" rtlCol="0" anchor="ctr">
            <a:normAutofit fontScale="92500" lnSpcReduction="10000"/>
          </a:bodyPr>
          <a:lstStyle/>
          <a:p>
            <a:pPr marL="0" indent="0" algn="ctr">
              <a:buNone/>
            </a:pPr>
            <a:r>
              <a:rPr lang="en-US" sz="950">
                <a:solidFill>
                  <a:srgbClr val="000000"/>
                </a:solidFill>
                <a:latin typeface="Aptos" pitchFamily="34" charset="0"/>
                <a:ea typeface="Aptos" pitchFamily="34" charset="-122"/>
                <a:cs typeface="Aptos" pitchFamily="34" charset="-120"/>
              </a:rPr>
              <a:t>T1 &amp; T2 for-</a:t>
            </a:r>
            <a:endParaRPr lang="en-US" sz="950"/>
          </a:p>
          <a:p>
            <a:pPr marL="0" indent="0" algn="ctr">
              <a:buNone/>
            </a:pPr>
            <a:r>
              <a:rPr lang="en-US" sz="950">
                <a:solidFill>
                  <a:srgbClr val="000000"/>
                </a:solidFill>
                <a:latin typeface="Aptos" pitchFamily="34" charset="0"/>
                <a:ea typeface="Aptos" pitchFamily="34" charset="-122"/>
                <a:cs typeface="Aptos" pitchFamily="34" charset="-120"/>
              </a:rPr>
              <a:t>profit entities</a:t>
            </a:r>
            <a:endParaRPr lang="en-US" sz="950"/>
          </a:p>
        </p:txBody>
      </p:sp>
      <p:sp>
        <p:nvSpPr>
          <p:cNvPr id="116" name="Shape 114"/>
          <p:cNvSpPr/>
          <p:nvPr/>
        </p:nvSpPr>
        <p:spPr>
          <a:xfrm>
            <a:off x="1078992" y="3785616"/>
            <a:ext cx="1673352" cy="548640"/>
          </a:xfrm>
          <a:prstGeom prst="rect">
            <a:avLst/>
          </a:prstGeom>
          <a:solidFill>
            <a:srgbClr val="FFFFFF"/>
          </a:solidFill>
          <a:ln w="7620">
            <a:solidFill>
              <a:srgbClr val="CCCCCC"/>
            </a:solidFill>
            <a:prstDash val="solid"/>
          </a:ln>
        </p:spPr>
        <p:txBody>
          <a:bodyPr/>
          <a:lstStyle/>
          <a:p>
            <a:endParaRPr lang="en-NZ"/>
          </a:p>
        </p:txBody>
      </p:sp>
      <p:sp>
        <p:nvSpPr>
          <p:cNvPr id="118" name="Text 116"/>
          <p:cNvSpPr/>
          <p:nvPr/>
        </p:nvSpPr>
        <p:spPr>
          <a:xfrm>
            <a:off x="1655064" y="3895344"/>
            <a:ext cx="201168" cy="256032"/>
          </a:xfrm>
          <a:prstGeom prst="rect">
            <a:avLst/>
          </a:prstGeom>
          <a:noFill/>
          <a:ln/>
        </p:spPr>
        <p:txBody>
          <a:bodyPr wrap="square" lIns="381" tIns="381" rIns="381" bIns="381" rtlCol="0" anchor="ctr">
            <a:normAutofit lnSpcReduction="10000"/>
          </a:bodyPr>
          <a:lstStyle/>
          <a:p>
            <a:pPr marL="0" indent="0" algn="ctr">
              <a:buNone/>
            </a:pPr>
            <a:r>
              <a:rPr lang="en-US" sz="1800" b="1">
                <a:solidFill>
                  <a:srgbClr val="FFFFFF"/>
                </a:solidFill>
                <a:latin typeface="Aptos" pitchFamily="34" charset="0"/>
                <a:ea typeface="Aptos" pitchFamily="34" charset="-122"/>
                <a:cs typeface="Aptos" pitchFamily="34" charset="-120"/>
              </a:rPr>
              <a:t>✽</a:t>
            </a:r>
            <a:endParaRPr lang="en-US" sz="1800"/>
          </a:p>
        </p:txBody>
      </p:sp>
      <p:sp>
        <p:nvSpPr>
          <p:cNvPr id="121" name="Shape 119"/>
          <p:cNvSpPr/>
          <p:nvPr/>
        </p:nvSpPr>
        <p:spPr>
          <a:xfrm>
            <a:off x="1005840" y="4773168"/>
            <a:ext cx="1828800" cy="475488"/>
          </a:xfrm>
          <a:prstGeom prst="roundRect">
            <a:avLst>
              <a:gd name="adj" fmla="val 7692"/>
            </a:avLst>
          </a:prstGeom>
          <a:solidFill>
            <a:srgbClr val="F7FAF3"/>
          </a:solidFill>
          <a:ln w="10160">
            <a:solidFill>
              <a:srgbClr val="4E842B"/>
            </a:solidFill>
            <a:prstDash val="solid"/>
          </a:ln>
        </p:spPr>
        <p:txBody>
          <a:bodyPr/>
          <a:lstStyle/>
          <a:p>
            <a:endParaRPr lang="en-NZ"/>
          </a:p>
        </p:txBody>
      </p:sp>
      <p:sp>
        <p:nvSpPr>
          <p:cNvPr id="122" name="Text 120"/>
          <p:cNvSpPr/>
          <p:nvPr/>
        </p:nvSpPr>
        <p:spPr>
          <a:xfrm>
            <a:off x="1133856" y="4855464"/>
            <a:ext cx="1572768" cy="256032"/>
          </a:xfrm>
          <a:prstGeom prst="rect">
            <a:avLst/>
          </a:prstGeom>
          <a:noFill/>
          <a:ln/>
        </p:spPr>
        <p:txBody>
          <a:bodyPr wrap="square" lIns="381" tIns="381" rIns="381" bIns="381" rtlCol="0" anchor="ctr">
            <a:normAutofit fontScale="92500" lnSpcReduction="10000"/>
          </a:bodyPr>
          <a:lstStyle/>
          <a:p>
            <a:pPr marL="0" indent="0" algn="ctr">
              <a:buNone/>
            </a:pPr>
            <a:r>
              <a:rPr lang="en-US" sz="1000">
                <a:solidFill>
                  <a:srgbClr val="184E0B"/>
                </a:solidFill>
                <a:latin typeface="Aptos" pitchFamily="34" charset="0"/>
                <a:ea typeface="Aptos" pitchFamily="34" charset="-122"/>
                <a:cs typeface="Aptos" pitchFamily="34" charset="-120"/>
              </a:rPr>
              <a:t>Required or permitted in</a:t>
            </a:r>
            <a:endParaRPr lang="en-US" sz="1000"/>
          </a:p>
          <a:p>
            <a:pPr marL="0" indent="0" algn="ctr">
              <a:buNone/>
            </a:pPr>
            <a:r>
              <a:rPr lang="en-US" sz="1000">
                <a:solidFill>
                  <a:srgbClr val="184E0B"/>
                </a:solidFill>
                <a:latin typeface="Aptos" pitchFamily="34" charset="0"/>
                <a:ea typeface="Aptos" pitchFamily="34" charset="-122"/>
                <a:cs typeface="Aptos" pitchFamily="34" charset="-120"/>
              </a:rPr>
              <a:t>161 jurisdictions</a:t>
            </a:r>
            <a:endParaRPr lang="en-US" sz="1000"/>
          </a:p>
        </p:txBody>
      </p:sp>
      <p:sp>
        <p:nvSpPr>
          <p:cNvPr id="123" name="Shape 121"/>
          <p:cNvSpPr/>
          <p:nvPr/>
        </p:nvSpPr>
        <p:spPr>
          <a:xfrm>
            <a:off x="4142232" y="2999232"/>
            <a:ext cx="1234440" cy="475488"/>
          </a:xfrm>
          <a:prstGeom prst="ellipse">
            <a:avLst/>
          </a:prstGeom>
          <a:solidFill>
            <a:srgbClr val="D9D7CB"/>
          </a:solidFill>
          <a:ln w="12700">
            <a:solidFill>
              <a:srgbClr val="000000"/>
            </a:solidFill>
            <a:prstDash val="solid"/>
          </a:ln>
        </p:spPr>
        <p:txBody>
          <a:bodyPr/>
          <a:lstStyle/>
          <a:p>
            <a:endParaRPr lang="en-NZ"/>
          </a:p>
        </p:txBody>
      </p:sp>
      <p:sp>
        <p:nvSpPr>
          <p:cNvPr id="124" name="Text 122"/>
          <p:cNvSpPr/>
          <p:nvPr/>
        </p:nvSpPr>
        <p:spPr>
          <a:xfrm>
            <a:off x="4361688" y="3090672"/>
            <a:ext cx="786384" cy="237744"/>
          </a:xfrm>
          <a:prstGeom prst="rect">
            <a:avLst/>
          </a:prstGeom>
          <a:noFill/>
          <a:ln/>
        </p:spPr>
        <p:txBody>
          <a:bodyPr wrap="square" lIns="381" tIns="381" rIns="381" bIns="381" rtlCol="0" anchor="ctr">
            <a:normAutofit fontScale="92500" lnSpcReduction="20000"/>
          </a:bodyPr>
          <a:lstStyle/>
          <a:p>
            <a:pPr marL="0" indent="0" algn="ctr">
              <a:buNone/>
            </a:pPr>
            <a:r>
              <a:rPr lang="en-US" sz="950">
                <a:solidFill>
                  <a:srgbClr val="000000"/>
                </a:solidFill>
                <a:latin typeface="Aptos" pitchFamily="34" charset="0"/>
                <a:ea typeface="Aptos" pitchFamily="34" charset="-122"/>
                <a:cs typeface="Aptos" pitchFamily="34" charset="-120"/>
              </a:rPr>
              <a:t>T1 &amp; T2</a:t>
            </a:r>
            <a:endParaRPr lang="en-US" sz="950"/>
          </a:p>
          <a:p>
            <a:pPr marL="0" indent="0" algn="ctr">
              <a:buNone/>
            </a:pPr>
            <a:r>
              <a:rPr lang="en-US" sz="950">
                <a:solidFill>
                  <a:srgbClr val="000000"/>
                </a:solidFill>
                <a:latin typeface="Aptos" pitchFamily="34" charset="0"/>
                <a:ea typeface="Aptos" pitchFamily="34" charset="-122"/>
                <a:cs typeface="Aptos" pitchFamily="34" charset="-120"/>
              </a:rPr>
              <a:t>PBEs</a:t>
            </a:r>
            <a:endParaRPr lang="en-US" sz="950"/>
          </a:p>
        </p:txBody>
      </p:sp>
      <p:sp>
        <p:nvSpPr>
          <p:cNvPr id="126" name="Text 124"/>
          <p:cNvSpPr/>
          <p:nvPr/>
        </p:nvSpPr>
        <p:spPr>
          <a:xfrm>
            <a:off x="5852160" y="3099816"/>
            <a:ext cx="1444752" cy="219456"/>
          </a:xfrm>
          <a:prstGeom prst="rect">
            <a:avLst/>
          </a:prstGeom>
          <a:noFill/>
          <a:ln/>
        </p:spPr>
        <p:txBody>
          <a:bodyPr wrap="square" lIns="381" tIns="381" rIns="381" bIns="381" rtlCol="0" anchor="ctr">
            <a:normAutofit fontScale="70000" lnSpcReduction="20000"/>
          </a:bodyPr>
          <a:lstStyle/>
          <a:p>
            <a:pPr marL="0" indent="0" algn="ctr">
              <a:buNone/>
            </a:pPr>
            <a:r>
              <a:rPr lang="en-US" sz="2400">
                <a:solidFill>
                  <a:srgbClr val="FFFFFF"/>
                </a:solidFill>
                <a:latin typeface="Georgia" pitchFamily="34" charset="0"/>
                <a:ea typeface="Georgia" pitchFamily="34" charset="-122"/>
                <a:cs typeface="Georgia" pitchFamily="34" charset="-120"/>
              </a:rPr>
              <a:t>IPSASB</a:t>
            </a:r>
            <a:endParaRPr lang="en-US" sz="2400"/>
          </a:p>
        </p:txBody>
      </p:sp>
      <p:sp>
        <p:nvSpPr>
          <p:cNvPr id="127" name="Shape 125"/>
          <p:cNvSpPr/>
          <p:nvPr/>
        </p:nvSpPr>
        <p:spPr>
          <a:xfrm>
            <a:off x="6528816" y="3904488"/>
            <a:ext cx="2057400" cy="475488"/>
          </a:xfrm>
          <a:prstGeom prst="roundRect">
            <a:avLst>
              <a:gd name="adj" fmla="val 7692"/>
            </a:avLst>
          </a:prstGeom>
          <a:solidFill>
            <a:srgbClr val="F7FAF3"/>
          </a:solidFill>
          <a:ln w="10160">
            <a:solidFill>
              <a:srgbClr val="4E842B"/>
            </a:solidFill>
            <a:prstDash val="solid"/>
          </a:ln>
        </p:spPr>
        <p:txBody>
          <a:bodyPr/>
          <a:lstStyle/>
          <a:p>
            <a:endParaRPr lang="en-NZ"/>
          </a:p>
        </p:txBody>
      </p:sp>
      <p:sp>
        <p:nvSpPr>
          <p:cNvPr id="128" name="Text 126"/>
          <p:cNvSpPr/>
          <p:nvPr/>
        </p:nvSpPr>
        <p:spPr>
          <a:xfrm>
            <a:off x="6629646" y="3973915"/>
            <a:ext cx="1810512" cy="256032"/>
          </a:xfrm>
          <a:prstGeom prst="rect">
            <a:avLst/>
          </a:prstGeom>
          <a:noFill/>
          <a:ln/>
        </p:spPr>
        <p:txBody>
          <a:bodyPr wrap="square" lIns="381" tIns="381" rIns="381" bIns="381" rtlCol="0" anchor="ctr">
            <a:normAutofit fontScale="92500" lnSpcReduction="10000"/>
          </a:bodyPr>
          <a:lstStyle/>
          <a:p>
            <a:pPr marL="0" indent="0" algn="ctr">
              <a:buNone/>
            </a:pPr>
            <a:r>
              <a:rPr lang="en-US" sz="940">
                <a:solidFill>
                  <a:srgbClr val="184E0B"/>
                </a:solidFill>
                <a:latin typeface="Aptos" pitchFamily="34" charset="0"/>
                <a:ea typeface="Aptos" pitchFamily="34" charset="-122"/>
                <a:cs typeface="Aptos" pitchFamily="34" charset="-120"/>
              </a:rPr>
              <a:t>Adopted or partially adopted in</a:t>
            </a:r>
            <a:endParaRPr lang="en-US" sz="940"/>
          </a:p>
          <a:p>
            <a:pPr marL="0" indent="0" algn="ctr">
              <a:buNone/>
            </a:pPr>
            <a:r>
              <a:rPr lang="en-US" sz="940">
                <a:solidFill>
                  <a:srgbClr val="184E0B"/>
                </a:solidFill>
                <a:latin typeface="Aptos" pitchFamily="34" charset="0"/>
                <a:ea typeface="Aptos" pitchFamily="34" charset="-122"/>
                <a:cs typeface="Aptos" pitchFamily="34" charset="-120"/>
              </a:rPr>
              <a:t>86 jurisdictions*</a:t>
            </a:r>
            <a:endParaRPr lang="en-US" sz="940"/>
          </a:p>
        </p:txBody>
      </p:sp>
      <p:sp>
        <p:nvSpPr>
          <p:cNvPr id="129" name="Text 127"/>
          <p:cNvSpPr/>
          <p:nvPr/>
        </p:nvSpPr>
        <p:spPr>
          <a:xfrm>
            <a:off x="6719157" y="4244510"/>
            <a:ext cx="1554480" cy="109728"/>
          </a:xfrm>
          <a:prstGeom prst="rect">
            <a:avLst/>
          </a:prstGeom>
          <a:noFill/>
          <a:ln/>
        </p:spPr>
        <p:txBody>
          <a:bodyPr wrap="square" lIns="381" tIns="381" rIns="381" bIns="381" rtlCol="0" anchor="ctr">
            <a:normAutofit/>
          </a:bodyPr>
          <a:lstStyle/>
          <a:p>
            <a:pPr marL="0" indent="0" algn="ctr">
              <a:buNone/>
            </a:pPr>
            <a:r>
              <a:rPr lang="en-US" sz="570">
                <a:solidFill>
                  <a:srgbClr val="000000"/>
                </a:solidFill>
                <a:latin typeface="Aptos" pitchFamily="34" charset="0"/>
                <a:ea typeface="Aptos" pitchFamily="34" charset="-122"/>
                <a:cs typeface="Aptos" pitchFamily="34" charset="-120"/>
              </a:rPr>
              <a:t>*includes adoption of cash basis IPSAS</a:t>
            </a:r>
            <a:endParaRPr lang="en-US" sz="570"/>
          </a:p>
        </p:txBody>
      </p:sp>
      <p:sp>
        <p:nvSpPr>
          <p:cNvPr id="130" name="Shape 128"/>
          <p:cNvSpPr/>
          <p:nvPr/>
        </p:nvSpPr>
        <p:spPr>
          <a:xfrm>
            <a:off x="8385048" y="3250692"/>
            <a:ext cx="941832" cy="438912"/>
          </a:xfrm>
          <a:prstGeom prst="line">
            <a:avLst/>
          </a:prstGeom>
          <a:noFill/>
          <a:ln w="15240">
            <a:solidFill>
              <a:srgbClr val="2C540F"/>
            </a:solidFill>
            <a:prstDash val="solid"/>
          </a:ln>
        </p:spPr>
        <p:txBody>
          <a:bodyPr/>
          <a:lstStyle/>
          <a:p>
            <a:endParaRPr lang="en-NZ"/>
          </a:p>
        </p:txBody>
      </p:sp>
      <p:sp>
        <p:nvSpPr>
          <p:cNvPr id="131" name="Shape 129"/>
          <p:cNvSpPr/>
          <p:nvPr/>
        </p:nvSpPr>
        <p:spPr>
          <a:xfrm>
            <a:off x="8412480" y="3703320"/>
            <a:ext cx="0" cy="0"/>
          </a:xfrm>
          <a:prstGeom prst="line">
            <a:avLst/>
          </a:prstGeom>
          <a:noFill/>
          <a:ln w="15240">
            <a:solidFill>
              <a:srgbClr val="2C540F"/>
            </a:solidFill>
            <a:prstDash val="solid"/>
          </a:ln>
        </p:spPr>
        <p:txBody>
          <a:bodyPr/>
          <a:lstStyle/>
          <a:p>
            <a:endParaRPr lang="en-NZ"/>
          </a:p>
        </p:txBody>
      </p:sp>
      <p:sp>
        <p:nvSpPr>
          <p:cNvPr id="132" name="Shape 130"/>
          <p:cNvSpPr/>
          <p:nvPr/>
        </p:nvSpPr>
        <p:spPr>
          <a:xfrm>
            <a:off x="9176004" y="3300627"/>
            <a:ext cx="1856232" cy="731520"/>
          </a:xfrm>
          <a:prstGeom prst="roundRect">
            <a:avLst>
              <a:gd name="adj" fmla="val 10000"/>
            </a:avLst>
          </a:prstGeom>
          <a:solidFill>
            <a:srgbClr val="FFFFFF"/>
          </a:solidFill>
          <a:ln w="12700">
            <a:solidFill>
              <a:srgbClr val="2C540F"/>
            </a:solidFill>
            <a:prstDash val="solid"/>
          </a:ln>
        </p:spPr>
        <p:txBody>
          <a:bodyPr/>
          <a:lstStyle/>
          <a:p>
            <a:endParaRPr lang="en-NZ"/>
          </a:p>
        </p:txBody>
      </p:sp>
      <p:sp>
        <p:nvSpPr>
          <p:cNvPr id="133" name="Text 131"/>
          <p:cNvSpPr/>
          <p:nvPr/>
        </p:nvSpPr>
        <p:spPr>
          <a:xfrm>
            <a:off x="9354312" y="3483864"/>
            <a:ext cx="1591056" cy="411480"/>
          </a:xfrm>
          <a:prstGeom prst="rect">
            <a:avLst/>
          </a:prstGeom>
          <a:noFill/>
          <a:ln/>
        </p:spPr>
        <p:txBody>
          <a:bodyPr wrap="square" lIns="381" tIns="381" rIns="381" bIns="381" rtlCol="0" anchor="ctr">
            <a:normAutofit lnSpcReduction="10000"/>
          </a:bodyPr>
          <a:lstStyle/>
          <a:p>
            <a:pPr marL="0" indent="0" algn="l">
              <a:buNone/>
            </a:pPr>
            <a:r>
              <a:rPr lang="en-US" sz="900" b="1" i="1">
                <a:solidFill>
                  <a:srgbClr val="184E0B"/>
                </a:solidFill>
                <a:latin typeface="Aptos" pitchFamily="34" charset="0"/>
                <a:ea typeface="Aptos" pitchFamily="34" charset="-122"/>
                <a:cs typeface="Aptos" pitchFamily="34" charset="-120"/>
              </a:rPr>
              <a:t>Converged with IFRS to</a:t>
            </a:r>
            <a:endParaRPr lang="en-US" sz="900"/>
          </a:p>
          <a:p>
            <a:pPr marL="0" indent="0" algn="l">
              <a:buNone/>
            </a:pPr>
            <a:r>
              <a:rPr lang="en-US" sz="900" b="1" i="1">
                <a:solidFill>
                  <a:srgbClr val="184E0B"/>
                </a:solidFill>
                <a:latin typeface="Aptos" pitchFamily="34" charset="0"/>
                <a:ea typeface="Aptos" pitchFamily="34" charset="-122"/>
                <a:cs typeface="Aptos" pitchFamily="34" charset="-120"/>
              </a:rPr>
              <a:t>the extent suitable for</a:t>
            </a:r>
            <a:endParaRPr lang="en-US" sz="900"/>
          </a:p>
          <a:p>
            <a:pPr marL="0" indent="0" algn="l">
              <a:buNone/>
            </a:pPr>
            <a:r>
              <a:rPr lang="en-US" sz="900" b="1" i="1">
                <a:solidFill>
                  <a:srgbClr val="184E0B"/>
                </a:solidFill>
                <a:latin typeface="Aptos" pitchFamily="34" charset="0"/>
                <a:ea typeface="Aptos" pitchFamily="34" charset="-122"/>
                <a:cs typeface="Aptos" pitchFamily="34" charset="-120"/>
              </a:rPr>
              <a:t>the public sector</a:t>
            </a:r>
            <a:endParaRPr lang="en-US" sz="900"/>
          </a:p>
        </p:txBody>
      </p:sp>
      <p:sp>
        <p:nvSpPr>
          <p:cNvPr id="134" name="Shape 132"/>
          <p:cNvSpPr/>
          <p:nvPr/>
        </p:nvSpPr>
        <p:spPr>
          <a:xfrm>
            <a:off x="3749040" y="4608576"/>
            <a:ext cx="7543800" cy="0"/>
          </a:xfrm>
          <a:prstGeom prst="line">
            <a:avLst/>
          </a:prstGeom>
          <a:noFill/>
          <a:ln w="10160">
            <a:solidFill>
              <a:srgbClr val="444444"/>
            </a:solidFill>
            <a:prstDash val="solid"/>
          </a:ln>
        </p:spPr>
        <p:txBody>
          <a:bodyPr/>
          <a:lstStyle/>
          <a:p>
            <a:endParaRPr lang="en-NZ"/>
          </a:p>
        </p:txBody>
      </p:sp>
      <p:sp>
        <p:nvSpPr>
          <p:cNvPr id="135" name="Shape 133"/>
          <p:cNvSpPr/>
          <p:nvPr/>
        </p:nvSpPr>
        <p:spPr>
          <a:xfrm>
            <a:off x="4142232" y="4873752"/>
            <a:ext cx="1234440" cy="475488"/>
          </a:xfrm>
          <a:prstGeom prst="ellipse">
            <a:avLst/>
          </a:prstGeom>
          <a:solidFill>
            <a:srgbClr val="D9D7CB"/>
          </a:solidFill>
          <a:ln w="12700">
            <a:solidFill>
              <a:srgbClr val="000000"/>
            </a:solidFill>
            <a:prstDash val="solid"/>
          </a:ln>
        </p:spPr>
        <p:txBody>
          <a:bodyPr/>
          <a:lstStyle/>
          <a:p>
            <a:endParaRPr lang="en-NZ"/>
          </a:p>
        </p:txBody>
      </p:sp>
      <p:sp>
        <p:nvSpPr>
          <p:cNvPr id="136" name="Text 134"/>
          <p:cNvSpPr/>
          <p:nvPr/>
        </p:nvSpPr>
        <p:spPr>
          <a:xfrm>
            <a:off x="4361688" y="4965192"/>
            <a:ext cx="786384" cy="237744"/>
          </a:xfrm>
          <a:prstGeom prst="rect">
            <a:avLst/>
          </a:prstGeom>
          <a:noFill/>
          <a:ln/>
        </p:spPr>
        <p:txBody>
          <a:bodyPr wrap="square" lIns="381" tIns="381" rIns="381" bIns="381" rtlCol="0" anchor="ctr">
            <a:normAutofit fontScale="92500" lnSpcReduction="20000"/>
          </a:bodyPr>
          <a:lstStyle/>
          <a:p>
            <a:pPr marL="0" indent="0" algn="ctr">
              <a:buNone/>
            </a:pPr>
            <a:r>
              <a:rPr lang="en-US" sz="950">
                <a:solidFill>
                  <a:srgbClr val="000000"/>
                </a:solidFill>
                <a:latin typeface="Aptos" pitchFamily="34" charset="0"/>
                <a:ea typeface="Aptos" pitchFamily="34" charset="-122"/>
                <a:cs typeface="Aptos" pitchFamily="34" charset="-120"/>
              </a:rPr>
              <a:t>T3 &amp; T4</a:t>
            </a:r>
            <a:endParaRPr lang="en-US" sz="950"/>
          </a:p>
          <a:p>
            <a:pPr marL="0" indent="0" algn="ctr">
              <a:buNone/>
            </a:pPr>
            <a:r>
              <a:rPr lang="en-US" sz="950">
                <a:solidFill>
                  <a:srgbClr val="000000"/>
                </a:solidFill>
                <a:latin typeface="Aptos" pitchFamily="34" charset="0"/>
                <a:ea typeface="Aptos" pitchFamily="34" charset="-122"/>
                <a:cs typeface="Aptos" pitchFamily="34" charset="-120"/>
              </a:rPr>
              <a:t>PBEs</a:t>
            </a:r>
            <a:endParaRPr lang="en-US" sz="950"/>
          </a:p>
        </p:txBody>
      </p:sp>
      <p:sp>
        <p:nvSpPr>
          <p:cNvPr id="137" name="Shape 135"/>
          <p:cNvSpPr/>
          <p:nvPr/>
        </p:nvSpPr>
        <p:spPr>
          <a:xfrm>
            <a:off x="6657078" y="4872841"/>
            <a:ext cx="1783080" cy="457200"/>
          </a:xfrm>
          <a:prstGeom prst="roundRect">
            <a:avLst>
              <a:gd name="adj" fmla="val 8000"/>
            </a:avLst>
          </a:prstGeom>
          <a:solidFill>
            <a:srgbClr val="F7FAF3"/>
          </a:solidFill>
          <a:ln w="10160">
            <a:solidFill>
              <a:srgbClr val="4E842B"/>
            </a:solidFill>
            <a:prstDash val="solid"/>
          </a:ln>
        </p:spPr>
        <p:txBody>
          <a:bodyPr/>
          <a:lstStyle/>
          <a:p>
            <a:endParaRPr lang="en-NZ"/>
          </a:p>
        </p:txBody>
      </p:sp>
      <p:sp>
        <p:nvSpPr>
          <p:cNvPr id="138" name="Text 136"/>
          <p:cNvSpPr/>
          <p:nvPr/>
        </p:nvSpPr>
        <p:spPr>
          <a:xfrm>
            <a:off x="6794238" y="4955137"/>
            <a:ext cx="1508760" cy="228600"/>
          </a:xfrm>
          <a:prstGeom prst="rect">
            <a:avLst/>
          </a:prstGeom>
          <a:noFill/>
          <a:ln/>
        </p:spPr>
        <p:txBody>
          <a:bodyPr wrap="square" lIns="381" tIns="381" rIns="381" bIns="381" rtlCol="0" anchor="ctr">
            <a:normAutofit fontScale="92500" lnSpcReduction="20000"/>
          </a:bodyPr>
          <a:lstStyle/>
          <a:p>
            <a:pPr marL="0" indent="0" algn="ctr">
              <a:buNone/>
            </a:pPr>
            <a:r>
              <a:rPr lang="en-US" sz="950">
                <a:solidFill>
                  <a:srgbClr val="000000"/>
                </a:solidFill>
                <a:latin typeface="Aptos" pitchFamily="34" charset="0"/>
                <a:ea typeface="Aptos" pitchFamily="34" charset="-122"/>
                <a:cs typeface="Aptos" pitchFamily="34" charset="-120"/>
              </a:rPr>
              <a:t>Locally developed</a:t>
            </a:r>
            <a:endParaRPr lang="en-US" sz="950"/>
          </a:p>
          <a:p>
            <a:pPr marL="0" indent="0" algn="ctr">
              <a:buNone/>
            </a:pPr>
            <a:r>
              <a:rPr lang="en-US" sz="950">
                <a:solidFill>
                  <a:srgbClr val="000000"/>
                </a:solidFill>
                <a:latin typeface="Aptos" pitchFamily="34" charset="0"/>
                <a:ea typeface="Aptos" pitchFamily="34" charset="-122"/>
                <a:cs typeface="Aptos" pitchFamily="34" charset="-120"/>
              </a:rPr>
              <a:t>accounting standards</a:t>
            </a:r>
            <a:endParaRPr lang="en-US" sz="950"/>
          </a:p>
        </p:txBody>
      </p:sp>
      <p:sp>
        <p:nvSpPr>
          <p:cNvPr id="139" name="Text 137"/>
          <p:cNvSpPr/>
          <p:nvPr/>
        </p:nvSpPr>
        <p:spPr>
          <a:xfrm>
            <a:off x="658368" y="5596128"/>
            <a:ext cx="10332720" cy="301752"/>
          </a:xfrm>
          <a:prstGeom prst="rect">
            <a:avLst/>
          </a:prstGeom>
          <a:noFill/>
          <a:ln/>
        </p:spPr>
        <p:txBody>
          <a:bodyPr wrap="square" lIns="0" tIns="0" rIns="0" bIns="0" rtlCol="0" anchor="ctr">
            <a:normAutofit/>
          </a:bodyPr>
          <a:lstStyle/>
          <a:p>
            <a:pPr marL="0" indent="0" algn="ctr">
              <a:buNone/>
            </a:pPr>
            <a:r>
              <a:rPr lang="en-US" sz="740" i="1">
                <a:solidFill>
                  <a:srgbClr val="3A3A3A"/>
                </a:solidFill>
                <a:latin typeface="Aptos" pitchFamily="34" charset="0"/>
                <a:ea typeface="Aptos" pitchFamily="34" charset="-122"/>
                <a:cs typeface="Aptos" pitchFamily="34" charset="-120"/>
              </a:rPr>
              <a:t>These frameworks provide the foundation for the development of New Zealand standards. Additional local standards are incorporated to address specific domestic reporting requirements.</a:t>
            </a:r>
            <a:endParaRPr lang="en-US" sz="740"/>
          </a:p>
        </p:txBody>
      </p:sp>
      <p:sp>
        <p:nvSpPr>
          <p:cNvPr id="144" name="Shape 142"/>
          <p:cNvSpPr/>
          <p:nvPr/>
        </p:nvSpPr>
        <p:spPr>
          <a:xfrm>
            <a:off x="502920" y="5879592"/>
            <a:ext cx="0" cy="0"/>
          </a:xfrm>
          <a:prstGeom prst="line">
            <a:avLst/>
          </a:prstGeom>
          <a:noFill/>
          <a:ln w="11430">
            <a:solidFill>
              <a:srgbClr val="2C540F"/>
            </a:solidFill>
            <a:prstDash val="solid"/>
          </a:ln>
        </p:spPr>
        <p:txBody>
          <a:bodyPr/>
          <a:lstStyle/>
          <a:p>
            <a:endParaRPr lang="en-NZ"/>
          </a:p>
        </p:txBody>
      </p:sp>
      <p:sp>
        <p:nvSpPr>
          <p:cNvPr id="145" name="Shape 143"/>
          <p:cNvSpPr/>
          <p:nvPr/>
        </p:nvSpPr>
        <p:spPr>
          <a:xfrm>
            <a:off x="11338560" y="5879592"/>
            <a:ext cx="0" cy="0"/>
          </a:xfrm>
          <a:prstGeom prst="line">
            <a:avLst/>
          </a:prstGeom>
          <a:noFill/>
          <a:ln w="11430">
            <a:solidFill>
              <a:srgbClr val="2C540F"/>
            </a:solidFill>
            <a:prstDash val="solid"/>
          </a:ln>
        </p:spPr>
        <p:txBody>
          <a:bodyPr/>
          <a:lstStyle/>
          <a:p>
            <a:endParaRPr lang="en-NZ"/>
          </a:p>
        </p:txBody>
      </p:sp>
      <p:pic>
        <p:nvPicPr>
          <p:cNvPr id="181" name="Picture 180">
            <a:extLst>
              <a:ext uri="{FF2B5EF4-FFF2-40B4-BE49-F238E27FC236}">
                <a16:creationId xmlns:a16="http://schemas.microsoft.com/office/drawing/2014/main" id="{799AF063-B8D5-30D9-77B9-826C404D3BEE}"/>
              </a:ext>
            </a:extLst>
          </p:cNvPr>
          <p:cNvPicPr>
            <a:picLocks noChangeAspect="1"/>
          </p:cNvPicPr>
          <p:nvPr/>
        </p:nvPicPr>
        <p:blipFill>
          <a:blip r:embed="rId3"/>
          <a:stretch>
            <a:fillRect/>
          </a:stretch>
        </p:blipFill>
        <p:spPr>
          <a:xfrm>
            <a:off x="977853" y="3697653"/>
            <a:ext cx="1884774" cy="658756"/>
          </a:xfrm>
          <a:prstGeom prst="rect">
            <a:avLst/>
          </a:prstGeom>
          <a:ln w="6350">
            <a:solidFill>
              <a:schemeClr val="tx1"/>
            </a:solidFill>
          </a:ln>
        </p:spPr>
      </p:pic>
      <p:pic>
        <p:nvPicPr>
          <p:cNvPr id="183" name="Picture 182">
            <a:extLst>
              <a:ext uri="{FF2B5EF4-FFF2-40B4-BE49-F238E27FC236}">
                <a16:creationId xmlns:a16="http://schemas.microsoft.com/office/drawing/2014/main" id="{79661BBD-7D67-E328-0693-F1D9EB908704}"/>
              </a:ext>
            </a:extLst>
          </p:cNvPr>
          <p:cNvPicPr>
            <a:picLocks noChangeAspect="1"/>
          </p:cNvPicPr>
          <p:nvPr/>
        </p:nvPicPr>
        <p:blipFill>
          <a:blip r:embed="rId4"/>
          <a:srcRect t="14291"/>
          <a:stretch>
            <a:fillRect/>
          </a:stretch>
        </p:blipFill>
        <p:spPr>
          <a:xfrm>
            <a:off x="6644942" y="3108959"/>
            <a:ext cx="1783572" cy="438912"/>
          </a:xfrm>
          <a:prstGeom prst="rect">
            <a:avLst/>
          </a:prstGeom>
          <a:ln w="12700">
            <a:solidFill>
              <a:schemeClr val="tx1"/>
            </a:solidFill>
          </a:ln>
        </p:spPr>
      </p:pic>
      <p:pic>
        <p:nvPicPr>
          <p:cNvPr id="185" name="Picture 184" descr="Icon  Description automatically generated">
            <a:extLst>
              <a:ext uri="{FF2B5EF4-FFF2-40B4-BE49-F238E27FC236}">
                <a16:creationId xmlns:a16="http://schemas.microsoft.com/office/drawing/2014/main" id="{F645815D-35E3-7325-6477-22683D0F4EA3}"/>
              </a:ext>
            </a:extLst>
          </p:cNvPr>
          <p:cNvPicPr>
            <a:picLocks noChangeAspect="1"/>
          </p:cNvPicPr>
          <p:nvPr/>
        </p:nvPicPr>
        <p:blipFill>
          <a:blip r:embed="rId5">
            <a:alphaModFix amt="29000"/>
            <a:extLst>
              <a:ext uri="{28A0092B-C50C-407E-A947-70E740481C1C}">
                <a14:useLocalDpi xmlns:a14="http://schemas.microsoft.com/office/drawing/2010/main" val="0"/>
              </a:ext>
            </a:extLst>
          </a:blip>
          <a:stretch>
            <a:fillRect/>
          </a:stretch>
        </p:blipFill>
        <p:spPr>
          <a:xfrm>
            <a:off x="1485439" y="998769"/>
            <a:ext cx="750729" cy="798422"/>
          </a:xfrm>
          <a:prstGeom prst="rect">
            <a:avLst/>
          </a:prstGeom>
        </p:spPr>
      </p:pic>
      <p:pic>
        <p:nvPicPr>
          <p:cNvPr id="187" name="Picture 186" descr="Icon  Description automatically generated">
            <a:extLst>
              <a:ext uri="{FF2B5EF4-FFF2-40B4-BE49-F238E27FC236}">
                <a16:creationId xmlns:a16="http://schemas.microsoft.com/office/drawing/2014/main" id="{F0270731-F326-7817-8F02-98F0BE5B0119}"/>
              </a:ext>
            </a:extLst>
          </p:cNvPr>
          <p:cNvPicPr>
            <a:picLocks noChangeAspect="1"/>
          </p:cNvPicPr>
          <p:nvPr/>
        </p:nvPicPr>
        <p:blipFill>
          <a:blip r:embed="rId6">
            <a:alphaModFix amt="29000"/>
            <a:extLst>
              <a:ext uri="{28A0092B-C50C-407E-A947-70E740481C1C}">
                <a14:useLocalDpi xmlns:a14="http://schemas.microsoft.com/office/drawing/2010/main" val="0"/>
              </a:ext>
            </a:extLst>
          </a:blip>
          <a:stretch>
            <a:fillRect/>
          </a:stretch>
        </p:blipFill>
        <p:spPr>
          <a:xfrm>
            <a:off x="9064191" y="1069848"/>
            <a:ext cx="731117" cy="765340"/>
          </a:xfrm>
          <a:prstGeom prst="rect">
            <a:avLst/>
          </a:prstGeom>
        </p:spPr>
      </p:pic>
      <p:pic>
        <p:nvPicPr>
          <p:cNvPr id="189" name="Picture 188" descr="Icon  Description automatically generated">
            <a:extLst>
              <a:ext uri="{FF2B5EF4-FFF2-40B4-BE49-F238E27FC236}">
                <a16:creationId xmlns:a16="http://schemas.microsoft.com/office/drawing/2014/main" id="{E54863BD-315B-BFE2-EA0E-91084743CFD1}"/>
              </a:ext>
            </a:extLst>
          </p:cNvPr>
          <p:cNvPicPr>
            <a:picLocks noChangeAspect="1"/>
          </p:cNvPicPr>
          <p:nvPr/>
        </p:nvPicPr>
        <p:blipFill>
          <a:blip r:embed="rId7">
            <a:alphaModFix amt="29000"/>
            <a:extLst>
              <a:ext uri="{28A0092B-C50C-407E-A947-70E740481C1C}">
                <a14:useLocalDpi xmlns:a14="http://schemas.microsoft.com/office/drawing/2010/main" val="0"/>
              </a:ext>
            </a:extLst>
          </a:blip>
          <a:stretch>
            <a:fillRect/>
          </a:stretch>
        </p:blipFill>
        <p:spPr>
          <a:xfrm>
            <a:off x="5234568" y="1141624"/>
            <a:ext cx="655905" cy="713880"/>
          </a:xfrm>
          <a:prstGeom prst="rect">
            <a:avLst/>
          </a:prstGeom>
        </p:spPr>
      </p:pic>
      <p:sp>
        <p:nvSpPr>
          <p:cNvPr id="193" name="Right Brace 192">
            <a:extLst>
              <a:ext uri="{FF2B5EF4-FFF2-40B4-BE49-F238E27FC236}">
                <a16:creationId xmlns:a16="http://schemas.microsoft.com/office/drawing/2014/main" id="{DCD184FA-1E83-6816-1EB2-903D07AD8829}"/>
              </a:ext>
            </a:extLst>
          </p:cNvPr>
          <p:cNvSpPr/>
          <p:nvPr/>
        </p:nvSpPr>
        <p:spPr bwMode="auto">
          <a:xfrm rot="5400000">
            <a:off x="5908208" y="664948"/>
            <a:ext cx="375583" cy="10533938"/>
          </a:xfrm>
          <a:prstGeom prst="rightBrace">
            <a:avLst>
              <a:gd name="adj1" fmla="val 59102"/>
              <a:gd name="adj2" fmla="val 50164"/>
            </a:avLst>
          </a:prstGeom>
          <a:ln>
            <a:headEnd type="none" w="sm" len="sm"/>
            <a:tailEnd type="none" w="sm" len="sm"/>
          </a:ln>
        </p:spPr>
        <p:style>
          <a:lnRef idx="1">
            <a:schemeClr val="accent1"/>
          </a:lnRef>
          <a:fillRef idx="0">
            <a:schemeClr val="accent1"/>
          </a:fillRef>
          <a:effectRef idx="0">
            <a:schemeClr val="accent1"/>
          </a:effectRef>
          <a:fontRef idx="minor">
            <a:schemeClr val="tx1"/>
          </a:fontRef>
        </p:style>
        <p:txBody>
          <a:bodyPr vert="horz" wrap="square" lIns="121920" tIns="60960" rIns="121920" bIns="60960" numCol="1" rtlCol="0" anchor="t" anchorCtr="0" compatLnSpc="1">
            <a:prstTxWarp prst="textNoShape">
              <a:avLst/>
            </a:prstTxWarp>
          </a:bodyPr>
          <a:lstStyle/>
          <a:p>
            <a:pPr defTabSz="1219170" eaLnBrk="0" fontAlgn="base" hangingPunct="0">
              <a:spcBef>
                <a:spcPct val="0"/>
              </a:spcBef>
              <a:spcAft>
                <a:spcPct val="0"/>
              </a:spcAft>
            </a:pPr>
            <a:endParaRPr lang="en-NZ" sz="3200">
              <a:solidFill>
                <a:srgbClr val="000000"/>
              </a:solidFill>
              <a:latin typeface="Aptos" panose="020B0004020202020204" pitchFamily="34" charset="0"/>
            </a:endParaRPr>
          </a:p>
        </p:txBody>
      </p:sp>
      <p:pic>
        <p:nvPicPr>
          <p:cNvPr id="201" name="Picture 200">
            <a:extLst>
              <a:ext uri="{FF2B5EF4-FFF2-40B4-BE49-F238E27FC236}">
                <a16:creationId xmlns:a16="http://schemas.microsoft.com/office/drawing/2014/main" id="{7916E6C9-2B10-F7F0-74D5-2ACF90B51D55}"/>
              </a:ext>
            </a:extLst>
          </p:cNvPr>
          <p:cNvPicPr>
            <a:picLocks noChangeAspect="1"/>
          </p:cNvPicPr>
          <p:nvPr/>
        </p:nvPicPr>
        <p:blipFill>
          <a:blip r:embed="rId8"/>
          <a:stretch>
            <a:fillRect/>
          </a:stretch>
        </p:blipFill>
        <p:spPr>
          <a:xfrm>
            <a:off x="1474650" y="6114676"/>
            <a:ext cx="8274960" cy="659017"/>
          </a:xfrm>
          <a:prstGeom prst="rect">
            <a:avLst/>
          </a:prstGeom>
        </p:spPr>
      </p:pic>
      <p:pic>
        <p:nvPicPr>
          <p:cNvPr id="203" name="Picture 202">
            <a:extLst>
              <a:ext uri="{FF2B5EF4-FFF2-40B4-BE49-F238E27FC236}">
                <a16:creationId xmlns:a16="http://schemas.microsoft.com/office/drawing/2014/main" id="{10F6297A-207D-D416-C610-64D51FB56A83}"/>
              </a:ext>
            </a:extLst>
          </p:cNvPr>
          <p:cNvPicPr>
            <a:picLocks noChangeAspect="1"/>
          </p:cNvPicPr>
          <p:nvPr/>
        </p:nvPicPr>
        <p:blipFill>
          <a:blip r:embed="rId9"/>
          <a:stretch>
            <a:fillRect/>
          </a:stretch>
        </p:blipFill>
        <p:spPr>
          <a:xfrm>
            <a:off x="8428514" y="-14868"/>
            <a:ext cx="3791145" cy="99700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0F2B1DD-8DE3-B477-EA14-A478CA213A24}"/>
              </a:ext>
            </a:extLst>
          </p:cNvPr>
          <p:cNvSpPr>
            <a:spLocks noGrp="1"/>
          </p:cNvSpPr>
          <p:nvPr>
            <p:ph type="body" sz="quarter" idx="13"/>
          </p:nvPr>
        </p:nvSpPr>
        <p:spPr>
          <a:xfrm>
            <a:off x="562159" y="90003"/>
            <a:ext cx="7707110" cy="846865"/>
          </a:xfrm>
        </p:spPr>
        <p:txBody>
          <a:bodyPr anchor="ctr" anchorCtr="0">
            <a:normAutofit/>
          </a:bodyPr>
          <a:lstStyle/>
          <a:p>
            <a:r>
              <a:rPr lang="en-NZ" sz="2400"/>
              <a:t>Why are we doing a review of the ASF?</a:t>
            </a:r>
          </a:p>
        </p:txBody>
      </p:sp>
      <p:grpSp>
        <p:nvGrpSpPr>
          <p:cNvPr id="29" name="Group 28">
            <a:extLst>
              <a:ext uri="{FF2B5EF4-FFF2-40B4-BE49-F238E27FC236}">
                <a16:creationId xmlns:a16="http://schemas.microsoft.com/office/drawing/2014/main" id="{F19F0A33-2783-A2D2-A3F9-58E7C440E649}"/>
              </a:ext>
            </a:extLst>
          </p:cNvPr>
          <p:cNvGrpSpPr/>
          <p:nvPr/>
        </p:nvGrpSpPr>
        <p:grpSpPr>
          <a:xfrm>
            <a:off x="362061" y="3198188"/>
            <a:ext cx="10845893" cy="3328361"/>
            <a:chOff x="571445" y="2585936"/>
            <a:chExt cx="10845893" cy="3532470"/>
          </a:xfrm>
        </p:grpSpPr>
        <p:grpSp>
          <p:nvGrpSpPr>
            <p:cNvPr id="7" name="Group 6">
              <a:extLst>
                <a:ext uri="{FF2B5EF4-FFF2-40B4-BE49-F238E27FC236}">
                  <a16:creationId xmlns:a16="http://schemas.microsoft.com/office/drawing/2014/main" id="{E4168C5D-70FB-7F02-495D-ABD00FDCFC29}"/>
                </a:ext>
              </a:extLst>
            </p:cNvPr>
            <p:cNvGrpSpPr/>
            <p:nvPr/>
          </p:nvGrpSpPr>
          <p:grpSpPr>
            <a:xfrm>
              <a:off x="571445" y="2585936"/>
              <a:ext cx="10845893" cy="3532470"/>
              <a:chOff x="521209" y="1524957"/>
              <a:chExt cx="8134420" cy="2649352"/>
            </a:xfrm>
          </p:grpSpPr>
          <p:sp>
            <p:nvSpPr>
              <p:cNvPr id="8" name="Rectangle: Rounded Corners 7">
                <a:extLst>
                  <a:ext uri="{FF2B5EF4-FFF2-40B4-BE49-F238E27FC236}">
                    <a16:creationId xmlns:a16="http://schemas.microsoft.com/office/drawing/2014/main" id="{CFCD0F3F-6670-02DD-AC9C-F16DB4578131}"/>
                  </a:ext>
                </a:extLst>
              </p:cNvPr>
              <p:cNvSpPr/>
              <p:nvPr/>
            </p:nvSpPr>
            <p:spPr bwMode="auto">
              <a:xfrm>
                <a:off x="6077546" y="1744617"/>
                <a:ext cx="2578083" cy="2429692"/>
              </a:xfrm>
              <a:prstGeom prst="roundRect">
                <a:avLst/>
              </a:prstGeom>
              <a:solidFill>
                <a:srgbClr val="E0E0E0"/>
              </a:solidFill>
              <a:ln w="12700" cap="flat" cmpd="sng" algn="ctr">
                <a:noFill/>
                <a:prstDash val="solid"/>
                <a:round/>
                <a:headEnd type="none" w="sm" len="sm"/>
                <a:tailEnd type="none" w="sm" len="sm"/>
              </a:ln>
              <a:effectLst/>
            </p:spPr>
            <p:txBody>
              <a:bodyPr vert="horz" wrap="square" lIns="121920" tIns="60960" rIns="121920" bIns="60960" numCol="1" rtlCol="0" anchor="t" anchorCtr="0" compatLnSpc="1">
                <a:prstTxWarp prst="textNoShape">
                  <a:avLst/>
                </a:prstTxWarp>
              </a:bodyPr>
              <a:lstStyle/>
              <a:p>
                <a:pPr defTabSz="1219170" eaLnBrk="0" fontAlgn="base" hangingPunct="0">
                  <a:spcBef>
                    <a:spcPct val="0"/>
                  </a:spcBef>
                  <a:spcAft>
                    <a:spcPct val="0"/>
                  </a:spcAft>
                </a:pPr>
                <a:endParaRPr lang="en-NZ" sz="3200">
                  <a:solidFill>
                    <a:srgbClr val="000000"/>
                  </a:solidFill>
                  <a:latin typeface="Aptos" panose="020B0004020202020204" pitchFamily="34" charset="0"/>
                </a:endParaRPr>
              </a:p>
            </p:txBody>
          </p:sp>
          <p:sp>
            <p:nvSpPr>
              <p:cNvPr id="9" name="Rectangle: Rounded Corners 8">
                <a:extLst>
                  <a:ext uri="{FF2B5EF4-FFF2-40B4-BE49-F238E27FC236}">
                    <a16:creationId xmlns:a16="http://schemas.microsoft.com/office/drawing/2014/main" id="{8233CB8E-2446-38D3-EDD7-FD2283E8BB0E}"/>
                  </a:ext>
                </a:extLst>
              </p:cNvPr>
              <p:cNvSpPr/>
              <p:nvPr/>
            </p:nvSpPr>
            <p:spPr bwMode="auto">
              <a:xfrm>
                <a:off x="6083278" y="1524957"/>
                <a:ext cx="2572350" cy="307777"/>
              </a:xfrm>
              <a:prstGeom prst="roundRect">
                <a:avLst/>
              </a:prstGeom>
              <a:solidFill>
                <a:srgbClr val="23500B"/>
              </a:solidFill>
              <a:ln w="12700" cap="flat" cmpd="sng" algn="ctr">
                <a:noFill/>
                <a:prstDash val="solid"/>
                <a:round/>
                <a:headEnd type="none" w="sm" len="sm"/>
                <a:tailEnd type="none" w="sm" len="sm"/>
              </a:ln>
              <a:effectLst/>
            </p:spPr>
            <p:txBody>
              <a:bodyPr vert="horz" wrap="square" lIns="121920" tIns="60960" rIns="121920" bIns="60960" numCol="1" rtlCol="0" anchor="t" anchorCtr="0" compatLnSpc="1">
                <a:prstTxWarp prst="textNoShape">
                  <a:avLst/>
                </a:prstTxWarp>
              </a:bodyPr>
              <a:lstStyle/>
              <a:p>
                <a:pPr defTabSz="1219170" eaLnBrk="0" fontAlgn="base" hangingPunct="0">
                  <a:spcBef>
                    <a:spcPct val="0"/>
                  </a:spcBef>
                  <a:spcAft>
                    <a:spcPct val="0"/>
                  </a:spcAft>
                </a:pPr>
                <a:endParaRPr lang="en-NZ" sz="3200">
                  <a:solidFill>
                    <a:srgbClr val="000000"/>
                  </a:solidFill>
                  <a:latin typeface="Aptos" panose="020B0004020202020204" pitchFamily="34" charset="0"/>
                </a:endParaRPr>
              </a:p>
            </p:txBody>
          </p:sp>
          <p:sp>
            <p:nvSpPr>
              <p:cNvPr id="10" name="Rectangle: Rounded Corners 9">
                <a:extLst>
                  <a:ext uri="{FF2B5EF4-FFF2-40B4-BE49-F238E27FC236}">
                    <a16:creationId xmlns:a16="http://schemas.microsoft.com/office/drawing/2014/main" id="{D1090573-3CBF-7E7C-B200-7C42C270138D}"/>
                  </a:ext>
                </a:extLst>
              </p:cNvPr>
              <p:cNvSpPr/>
              <p:nvPr/>
            </p:nvSpPr>
            <p:spPr bwMode="auto">
              <a:xfrm>
                <a:off x="3325397" y="1744617"/>
                <a:ext cx="2578083" cy="2429692"/>
              </a:xfrm>
              <a:prstGeom prst="roundRect">
                <a:avLst/>
              </a:prstGeom>
              <a:solidFill>
                <a:srgbClr val="DBD8CC"/>
              </a:solidFill>
              <a:ln w="12700" cap="flat" cmpd="sng" algn="ctr">
                <a:noFill/>
                <a:prstDash val="solid"/>
                <a:round/>
                <a:headEnd type="none" w="sm" len="sm"/>
                <a:tailEnd type="none" w="sm" len="sm"/>
              </a:ln>
              <a:effectLst/>
            </p:spPr>
            <p:txBody>
              <a:bodyPr vert="horz" wrap="square" lIns="121920" tIns="60960" rIns="121920" bIns="60960" numCol="1" rtlCol="0" anchor="t" anchorCtr="0" compatLnSpc="1">
                <a:prstTxWarp prst="textNoShape">
                  <a:avLst/>
                </a:prstTxWarp>
              </a:bodyPr>
              <a:lstStyle/>
              <a:p>
                <a:pPr defTabSz="1219170" eaLnBrk="0" fontAlgn="base" hangingPunct="0">
                  <a:spcBef>
                    <a:spcPct val="0"/>
                  </a:spcBef>
                  <a:spcAft>
                    <a:spcPct val="0"/>
                  </a:spcAft>
                </a:pPr>
                <a:endParaRPr lang="en-NZ" sz="3200">
                  <a:solidFill>
                    <a:srgbClr val="000000"/>
                  </a:solidFill>
                  <a:latin typeface="Aptos" panose="020B0004020202020204" pitchFamily="34" charset="0"/>
                </a:endParaRPr>
              </a:p>
            </p:txBody>
          </p:sp>
          <p:sp>
            <p:nvSpPr>
              <p:cNvPr id="11" name="Rectangle: Rounded Corners 10">
                <a:extLst>
                  <a:ext uri="{FF2B5EF4-FFF2-40B4-BE49-F238E27FC236}">
                    <a16:creationId xmlns:a16="http://schemas.microsoft.com/office/drawing/2014/main" id="{73940B01-439C-5251-E60E-6ED1FFB9BD9F}"/>
                  </a:ext>
                </a:extLst>
              </p:cNvPr>
              <p:cNvSpPr/>
              <p:nvPr/>
            </p:nvSpPr>
            <p:spPr bwMode="auto">
              <a:xfrm>
                <a:off x="3322531" y="1528627"/>
                <a:ext cx="2575217" cy="307778"/>
              </a:xfrm>
              <a:prstGeom prst="roundRect">
                <a:avLst/>
              </a:prstGeom>
              <a:solidFill>
                <a:srgbClr val="23500B"/>
              </a:solidFill>
              <a:ln w="12700" cap="flat" cmpd="sng" algn="ctr">
                <a:noFill/>
                <a:prstDash val="solid"/>
                <a:round/>
                <a:headEnd type="none" w="sm" len="sm"/>
                <a:tailEnd type="none" w="sm" len="sm"/>
              </a:ln>
              <a:effectLst/>
            </p:spPr>
            <p:txBody>
              <a:bodyPr vert="horz" wrap="square" lIns="121920" tIns="60960" rIns="121920" bIns="60960" numCol="1" rtlCol="0" anchor="t" anchorCtr="0" compatLnSpc="1">
                <a:prstTxWarp prst="textNoShape">
                  <a:avLst/>
                </a:prstTxWarp>
              </a:bodyPr>
              <a:lstStyle/>
              <a:p>
                <a:pPr defTabSz="1219170" eaLnBrk="0" fontAlgn="base" hangingPunct="0">
                  <a:spcBef>
                    <a:spcPct val="0"/>
                  </a:spcBef>
                  <a:spcAft>
                    <a:spcPct val="0"/>
                  </a:spcAft>
                </a:pPr>
                <a:endParaRPr lang="en-NZ" sz="3200">
                  <a:solidFill>
                    <a:srgbClr val="000000"/>
                  </a:solidFill>
                  <a:latin typeface="Aptos" panose="020B0004020202020204" pitchFamily="34" charset="0"/>
                </a:endParaRPr>
              </a:p>
            </p:txBody>
          </p:sp>
          <p:sp>
            <p:nvSpPr>
              <p:cNvPr id="12" name="Rectangle: Rounded Corners 11">
                <a:extLst>
                  <a:ext uri="{FF2B5EF4-FFF2-40B4-BE49-F238E27FC236}">
                    <a16:creationId xmlns:a16="http://schemas.microsoft.com/office/drawing/2014/main" id="{C1B29F0B-BC76-2EBB-2ED0-861CC891CF98}"/>
                  </a:ext>
                </a:extLst>
              </p:cNvPr>
              <p:cNvSpPr/>
              <p:nvPr/>
            </p:nvSpPr>
            <p:spPr bwMode="auto">
              <a:xfrm>
                <a:off x="545218" y="1744617"/>
                <a:ext cx="2578083" cy="2429692"/>
              </a:xfrm>
              <a:prstGeom prst="roundRect">
                <a:avLst/>
              </a:prstGeom>
              <a:solidFill>
                <a:srgbClr val="DCE7C9"/>
              </a:solidFill>
              <a:ln w="12700" cap="flat" cmpd="sng" algn="ctr">
                <a:noFill/>
                <a:prstDash val="solid"/>
                <a:round/>
                <a:headEnd type="none" w="sm" len="sm"/>
                <a:tailEnd type="none" w="sm" len="sm"/>
              </a:ln>
              <a:effectLst/>
            </p:spPr>
            <p:txBody>
              <a:bodyPr vert="horz" wrap="square" lIns="121920" tIns="60960" rIns="121920" bIns="60960" numCol="1" rtlCol="0" anchor="t" anchorCtr="0" compatLnSpc="1">
                <a:prstTxWarp prst="textNoShape">
                  <a:avLst/>
                </a:prstTxWarp>
              </a:bodyPr>
              <a:lstStyle/>
              <a:p>
                <a:pPr defTabSz="1219170" eaLnBrk="0" fontAlgn="base" hangingPunct="0">
                  <a:spcBef>
                    <a:spcPct val="0"/>
                  </a:spcBef>
                  <a:spcAft>
                    <a:spcPct val="0"/>
                  </a:spcAft>
                </a:pPr>
                <a:endParaRPr lang="en-NZ" sz="3200">
                  <a:solidFill>
                    <a:srgbClr val="000000"/>
                  </a:solidFill>
                  <a:latin typeface="Aptos" panose="020B0004020202020204" pitchFamily="34" charset="0"/>
                </a:endParaRPr>
              </a:p>
            </p:txBody>
          </p:sp>
          <p:sp>
            <p:nvSpPr>
              <p:cNvPr id="14" name="Rectangle: Rounded Corners 13">
                <a:extLst>
                  <a:ext uri="{FF2B5EF4-FFF2-40B4-BE49-F238E27FC236}">
                    <a16:creationId xmlns:a16="http://schemas.microsoft.com/office/drawing/2014/main" id="{2533DCC8-DCFC-44B5-5B21-DD44BD780C9F}"/>
                  </a:ext>
                </a:extLst>
              </p:cNvPr>
              <p:cNvSpPr/>
              <p:nvPr/>
            </p:nvSpPr>
            <p:spPr bwMode="auto">
              <a:xfrm>
                <a:off x="521209" y="1534558"/>
                <a:ext cx="2575217" cy="307778"/>
              </a:xfrm>
              <a:prstGeom prst="roundRect">
                <a:avLst/>
              </a:prstGeom>
              <a:solidFill>
                <a:srgbClr val="23500B"/>
              </a:solidFill>
              <a:ln w="12700" cap="flat" cmpd="sng" algn="ctr">
                <a:noFill/>
                <a:prstDash val="solid"/>
                <a:round/>
                <a:headEnd type="none" w="sm" len="sm"/>
                <a:tailEnd type="none" w="sm" len="sm"/>
              </a:ln>
              <a:effectLst/>
            </p:spPr>
            <p:txBody>
              <a:bodyPr vert="horz" wrap="square" lIns="121920" tIns="60960" rIns="121920" bIns="60960" numCol="1" rtlCol="0" anchor="t" anchorCtr="0" compatLnSpc="1">
                <a:prstTxWarp prst="textNoShape">
                  <a:avLst/>
                </a:prstTxWarp>
              </a:bodyPr>
              <a:lstStyle/>
              <a:p>
                <a:pPr defTabSz="1219170" eaLnBrk="0" fontAlgn="base" hangingPunct="0">
                  <a:spcBef>
                    <a:spcPct val="0"/>
                  </a:spcBef>
                  <a:spcAft>
                    <a:spcPct val="0"/>
                  </a:spcAft>
                </a:pPr>
                <a:endParaRPr lang="en-NZ" sz="3200">
                  <a:solidFill>
                    <a:srgbClr val="000000"/>
                  </a:solidFill>
                  <a:latin typeface="Aptos" panose="020B0004020202020204" pitchFamily="34" charset="0"/>
                </a:endParaRPr>
              </a:p>
            </p:txBody>
          </p:sp>
          <p:sp>
            <p:nvSpPr>
              <p:cNvPr id="22" name="TextBox 21">
                <a:extLst>
                  <a:ext uri="{FF2B5EF4-FFF2-40B4-BE49-F238E27FC236}">
                    <a16:creationId xmlns:a16="http://schemas.microsoft.com/office/drawing/2014/main" id="{149AD9D6-0CA5-6BCB-D989-60895C1AFF7B}"/>
                  </a:ext>
                </a:extLst>
              </p:cNvPr>
              <p:cNvSpPr txBox="1"/>
              <p:nvPr/>
            </p:nvSpPr>
            <p:spPr>
              <a:xfrm>
                <a:off x="673611" y="1547992"/>
                <a:ext cx="2329850" cy="302204"/>
              </a:xfrm>
              <a:prstGeom prst="rect">
                <a:avLst/>
              </a:prstGeom>
              <a:solidFill>
                <a:srgbClr val="23500B"/>
              </a:solidFill>
            </p:spPr>
            <p:txBody>
              <a:bodyPr wrap="square" rtlCol="0">
                <a:spAutoFit/>
              </a:bodyPr>
              <a:lstStyle/>
              <a:p>
                <a:pPr algn="ctr" defTabSz="1219170" eaLnBrk="0" fontAlgn="base" hangingPunct="0">
                  <a:spcBef>
                    <a:spcPct val="0"/>
                  </a:spcBef>
                  <a:spcAft>
                    <a:spcPct val="0"/>
                  </a:spcAft>
                </a:pPr>
                <a:r>
                  <a:rPr lang="en-NZ" sz="1867" kern="0">
                    <a:solidFill>
                      <a:srgbClr val="FFFFFF"/>
                    </a:solidFill>
                    <a:latin typeface="Aptos" panose="020B0004020202020204" pitchFamily="34" charset="0"/>
                  </a:rPr>
                  <a:t>The Foundation</a:t>
                </a:r>
              </a:p>
            </p:txBody>
          </p:sp>
          <p:sp>
            <p:nvSpPr>
              <p:cNvPr id="23" name="TextBox 22">
                <a:extLst>
                  <a:ext uri="{FF2B5EF4-FFF2-40B4-BE49-F238E27FC236}">
                    <a16:creationId xmlns:a16="http://schemas.microsoft.com/office/drawing/2014/main" id="{B6E5CB90-BB1D-554B-A9C2-2A312C236645}"/>
                  </a:ext>
                </a:extLst>
              </p:cNvPr>
              <p:cNvSpPr txBox="1"/>
              <p:nvPr/>
            </p:nvSpPr>
            <p:spPr>
              <a:xfrm>
                <a:off x="3466837" y="1533535"/>
                <a:ext cx="2126586" cy="302204"/>
              </a:xfrm>
              <a:prstGeom prst="rect">
                <a:avLst/>
              </a:prstGeom>
            </p:spPr>
            <p:txBody>
              <a:bodyPr wrap="square" rtlCol="0">
                <a:spAutoFit/>
              </a:bodyPr>
              <a:lstStyle/>
              <a:p>
                <a:pPr algn="ctr" defTabSz="1219170" eaLnBrk="0" fontAlgn="base" hangingPunct="0">
                  <a:spcBef>
                    <a:spcPct val="0"/>
                  </a:spcBef>
                  <a:spcAft>
                    <a:spcPct val="0"/>
                  </a:spcAft>
                </a:pPr>
                <a:r>
                  <a:rPr lang="en-NZ" sz="1867" kern="0">
                    <a:solidFill>
                      <a:srgbClr val="FFFFFF"/>
                    </a:solidFill>
                    <a:latin typeface="Aptos" panose="020B0004020202020204" pitchFamily="34" charset="0"/>
                  </a:rPr>
                  <a:t>A changing landscape</a:t>
                </a:r>
              </a:p>
            </p:txBody>
          </p:sp>
          <p:sp>
            <p:nvSpPr>
              <p:cNvPr id="24" name="TextBox 23">
                <a:extLst>
                  <a:ext uri="{FF2B5EF4-FFF2-40B4-BE49-F238E27FC236}">
                    <a16:creationId xmlns:a16="http://schemas.microsoft.com/office/drawing/2014/main" id="{A9D51D49-EB41-AA88-FB18-FA77D4280E06}"/>
                  </a:ext>
                </a:extLst>
              </p:cNvPr>
              <p:cNvSpPr txBox="1"/>
              <p:nvPr/>
            </p:nvSpPr>
            <p:spPr>
              <a:xfrm>
                <a:off x="6108649" y="1528627"/>
                <a:ext cx="2546979" cy="302204"/>
              </a:xfrm>
              <a:prstGeom prst="rect">
                <a:avLst/>
              </a:prstGeom>
            </p:spPr>
            <p:txBody>
              <a:bodyPr wrap="square" lIns="91440" tIns="45720" rIns="91440" bIns="45720" rtlCol="0" anchor="t">
                <a:spAutoFit/>
              </a:bodyPr>
              <a:lstStyle/>
              <a:p>
                <a:pPr algn="ctr" defTabSz="1219170" eaLnBrk="0" fontAlgn="base" hangingPunct="0">
                  <a:spcBef>
                    <a:spcPct val="0"/>
                  </a:spcBef>
                  <a:spcAft>
                    <a:spcPct val="0"/>
                  </a:spcAft>
                </a:pPr>
                <a:r>
                  <a:rPr lang="en-NZ" sz="1850" kern="0">
                    <a:solidFill>
                      <a:srgbClr val="FFFFFF"/>
                    </a:solidFill>
                    <a:latin typeface="Aptos" panose="020B0004020202020204" pitchFamily="34" charset="0"/>
                  </a:rPr>
                  <a:t>Questions in 2026</a:t>
                </a:r>
                <a:endParaRPr lang="en-NZ" sz="1867" kern="0">
                  <a:solidFill>
                    <a:srgbClr val="FFFFFF"/>
                  </a:solidFill>
                  <a:latin typeface="Aptos" panose="020B0004020202020204" pitchFamily="34" charset="0"/>
                </a:endParaRPr>
              </a:p>
            </p:txBody>
          </p:sp>
        </p:grpSp>
        <p:sp>
          <p:nvSpPr>
            <p:cNvPr id="26" name="TextBox 25">
              <a:extLst>
                <a:ext uri="{FF2B5EF4-FFF2-40B4-BE49-F238E27FC236}">
                  <a16:creationId xmlns:a16="http://schemas.microsoft.com/office/drawing/2014/main" id="{2032FAF2-FBB2-7BB4-A1CB-0E0244DBD0B9}"/>
                </a:ext>
              </a:extLst>
            </p:cNvPr>
            <p:cNvSpPr txBox="1"/>
            <p:nvPr/>
          </p:nvSpPr>
          <p:spPr>
            <a:xfrm>
              <a:off x="774655" y="3186225"/>
              <a:ext cx="3106465" cy="2620488"/>
            </a:xfrm>
            <a:prstGeom prst="rect">
              <a:avLst/>
            </a:prstGeom>
            <a:noFill/>
          </p:spPr>
          <p:txBody>
            <a:bodyPr wrap="square">
              <a:spAutoFit/>
            </a:bodyPr>
            <a:lstStyle/>
            <a:p>
              <a:pPr marL="285750" indent="-285750" algn="l">
                <a:spcAft>
                  <a:spcPts val="1200"/>
                </a:spcAft>
                <a:buFont typeface="Arial" panose="020B0604020202020204" pitchFamily="34" charset="0"/>
                <a:buChar char="•"/>
              </a:pPr>
              <a:r>
                <a:rPr lang="en-US" sz="1600">
                  <a:solidFill>
                    <a:srgbClr val="2D3748"/>
                  </a:solidFill>
                  <a:ea typeface="Montserrat" pitchFamily="34" charset="-122"/>
                  <a:cs typeface="Montserrat" pitchFamily="34" charset="-120"/>
                </a:rPr>
                <a:t>ASF approved in 2012 to provide structured reporting</a:t>
              </a:r>
            </a:p>
            <a:p>
              <a:pPr marL="285750" indent="-285750">
                <a:spcAft>
                  <a:spcPts val="1200"/>
                </a:spcAft>
                <a:buFont typeface="Arial" panose="020B0604020202020204" pitchFamily="34" charset="0"/>
                <a:buChar char="•"/>
              </a:pPr>
              <a:r>
                <a:rPr lang="en-US" sz="1600">
                  <a:solidFill>
                    <a:srgbClr val="2D3748"/>
                  </a:solidFill>
                </a:rPr>
                <a:t>Came into effect over  </a:t>
              </a:r>
              <a:br>
                <a:rPr lang="en-US" sz="1600">
                  <a:solidFill>
                    <a:srgbClr val="2D3748"/>
                  </a:solidFill>
                </a:rPr>
              </a:br>
              <a:r>
                <a:rPr lang="en-US" sz="1600">
                  <a:solidFill>
                    <a:srgbClr val="2D3748"/>
                  </a:solidFill>
                </a:rPr>
                <a:t>Jul 2014 – Apr 2015</a:t>
              </a:r>
            </a:p>
            <a:p>
              <a:pPr marL="285750" indent="-285750">
                <a:spcAft>
                  <a:spcPts val="1200"/>
                </a:spcAft>
                <a:buFont typeface="Arial" panose="020B0604020202020204" pitchFamily="34" charset="0"/>
                <a:buChar char="•"/>
              </a:pPr>
              <a:r>
                <a:rPr lang="en-US" sz="1600">
                  <a:solidFill>
                    <a:srgbClr val="2D3748"/>
                  </a:solidFill>
                </a:rPr>
                <a:t>2019 high-level review confirmed it was operating as intended</a:t>
              </a:r>
            </a:p>
            <a:p>
              <a:pPr marL="285750" indent="-285750" algn="l">
                <a:lnSpc>
                  <a:spcPts val="1400"/>
                </a:lnSpc>
                <a:buFont typeface="Arial" panose="020B0604020202020204" pitchFamily="34" charset="0"/>
                <a:buChar char="•"/>
              </a:pPr>
              <a:endParaRPr lang="en-US" sz="1600"/>
            </a:p>
          </p:txBody>
        </p:sp>
        <p:sp>
          <p:nvSpPr>
            <p:cNvPr id="27" name="TextBox 26">
              <a:extLst>
                <a:ext uri="{FF2B5EF4-FFF2-40B4-BE49-F238E27FC236}">
                  <a16:creationId xmlns:a16="http://schemas.microsoft.com/office/drawing/2014/main" id="{5FD97B37-434C-9904-F1DE-739B483FBEC5}"/>
                </a:ext>
              </a:extLst>
            </p:cNvPr>
            <p:cNvSpPr txBox="1"/>
            <p:nvPr/>
          </p:nvSpPr>
          <p:spPr>
            <a:xfrm>
              <a:off x="4542766" y="3202155"/>
              <a:ext cx="3106465" cy="2776531"/>
            </a:xfrm>
            <a:prstGeom prst="rect">
              <a:avLst/>
            </a:prstGeom>
            <a:noFill/>
          </p:spPr>
          <p:txBody>
            <a:bodyPr wrap="square">
              <a:spAutoFit/>
            </a:bodyPr>
            <a:lstStyle/>
            <a:p>
              <a:pPr marL="285750" indent="-285750" algn="l">
                <a:spcAft>
                  <a:spcPts val="1200"/>
                </a:spcAft>
                <a:buFont typeface="Arial" panose="020B0604020202020204" pitchFamily="34" charset="0"/>
                <a:buChar char="•"/>
              </a:pPr>
              <a:r>
                <a:rPr lang="en-US" sz="1600">
                  <a:solidFill>
                    <a:srgbClr val="2D3748"/>
                  </a:solidFill>
                </a:rPr>
                <a:t>Significant shifts in international and domestic contexts since 2012</a:t>
              </a:r>
            </a:p>
            <a:p>
              <a:pPr marL="285750" indent="-285750" algn="l">
                <a:spcAft>
                  <a:spcPts val="1200"/>
                </a:spcAft>
                <a:buFont typeface="Arial" panose="020B0604020202020204" pitchFamily="34" charset="0"/>
                <a:buChar char="•"/>
              </a:pPr>
              <a:r>
                <a:rPr lang="en-US" sz="1600">
                  <a:solidFill>
                    <a:srgbClr val="2D3748"/>
                  </a:solidFill>
                </a:rPr>
                <a:t>Accounting standards have matured and evolved significantly</a:t>
              </a:r>
            </a:p>
            <a:p>
              <a:pPr marL="285750" indent="-285750" algn="l">
                <a:spcAft>
                  <a:spcPts val="1200"/>
                </a:spcAft>
                <a:buFont typeface="Arial" panose="020B0604020202020204" pitchFamily="34" charset="0"/>
                <a:buChar char="•"/>
              </a:pPr>
              <a:r>
                <a:rPr lang="en-US" sz="1600">
                  <a:solidFill>
                    <a:srgbClr val="2D3748"/>
                  </a:solidFill>
                </a:rPr>
                <a:t>User needs and reporting expectations have shifted globally</a:t>
              </a:r>
              <a:endParaRPr lang="en-US" sz="1600"/>
            </a:p>
          </p:txBody>
        </p:sp>
        <p:sp>
          <p:nvSpPr>
            <p:cNvPr id="28" name="TextBox 27">
              <a:extLst>
                <a:ext uri="{FF2B5EF4-FFF2-40B4-BE49-F238E27FC236}">
                  <a16:creationId xmlns:a16="http://schemas.microsoft.com/office/drawing/2014/main" id="{53B40FE7-55B7-5F99-2094-F384478B65A7}"/>
                </a:ext>
              </a:extLst>
            </p:cNvPr>
            <p:cNvSpPr txBox="1"/>
            <p:nvPr/>
          </p:nvSpPr>
          <p:spPr>
            <a:xfrm>
              <a:off x="8210518" y="3094242"/>
              <a:ext cx="3106465" cy="2939856"/>
            </a:xfrm>
            <a:prstGeom prst="rect">
              <a:avLst/>
            </a:prstGeom>
            <a:noFill/>
          </p:spPr>
          <p:txBody>
            <a:bodyPr wrap="square">
              <a:spAutoFit/>
            </a:bodyPr>
            <a:lstStyle/>
            <a:p>
              <a:pPr marL="285750" indent="-285750" algn="l">
                <a:spcAft>
                  <a:spcPts val="1200"/>
                </a:spcAft>
                <a:buFont typeface="Arial" panose="020B0604020202020204" pitchFamily="34" charset="0"/>
                <a:buChar char="•"/>
              </a:pPr>
              <a:r>
                <a:rPr lang="en-US" sz="1600"/>
                <a:t>Is the framework fit-for-purpose and for the future?</a:t>
              </a:r>
            </a:p>
            <a:p>
              <a:pPr marL="285750" indent="-285750" algn="l">
                <a:spcAft>
                  <a:spcPts val="1200"/>
                </a:spcAft>
                <a:buFont typeface="Arial" panose="020B0604020202020204" pitchFamily="34" charset="0"/>
                <a:buChar char="•"/>
              </a:pPr>
              <a:r>
                <a:rPr lang="en-US" sz="1600"/>
                <a:t>Is it meeting the evolving needs of users of financial reporting?</a:t>
              </a:r>
            </a:p>
            <a:p>
              <a:pPr marL="285750" indent="-285750" algn="l">
                <a:spcAft>
                  <a:spcPts val="1200"/>
                </a:spcAft>
                <a:buFont typeface="Arial" panose="020B0604020202020204" pitchFamily="34" charset="0"/>
                <a:buChar char="•"/>
              </a:pPr>
              <a:r>
                <a:rPr lang="en-US" sz="1600"/>
                <a:t>Does it appropriately balance costs and benefits?</a:t>
              </a:r>
            </a:p>
            <a:p>
              <a:pPr marL="285750" indent="-285750" algn="l">
                <a:spcAft>
                  <a:spcPts val="1200"/>
                </a:spcAft>
                <a:buFont typeface="Arial" panose="020B0604020202020204" pitchFamily="34" charset="0"/>
                <a:buChar char="•"/>
              </a:pPr>
              <a:r>
                <a:rPr lang="en-US" sz="1600"/>
                <a:t>Is it sufficiently locally relevant?</a:t>
              </a:r>
            </a:p>
          </p:txBody>
        </p:sp>
      </p:grpSp>
      <p:sp>
        <p:nvSpPr>
          <p:cNvPr id="3" name="Slide Number Placeholder 2">
            <a:extLst>
              <a:ext uri="{FF2B5EF4-FFF2-40B4-BE49-F238E27FC236}">
                <a16:creationId xmlns:a16="http://schemas.microsoft.com/office/drawing/2014/main" id="{D4A685A3-D04D-2FFD-F524-59AAE77AF09A}"/>
              </a:ext>
            </a:extLst>
          </p:cNvPr>
          <p:cNvSpPr>
            <a:spLocks noGrp="1"/>
          </p:cNvSpPr>
          <p:nvPr>
            <p:ph type="sldNum" sz="quarter" idx="10"/>
          </p:nvPr>
        </p:nvSpPr>
        <p:spPr>
          <a:xfrm>
            <a:off x="3895269" y="6526551"/>
            <a:ext cx="2743200" cy="365125"/>
          </a:xfrm>
        </p:spPr>
        <p:txBody>
          <a:bodyPr/>
          <a:lstStyle/>
          <a:p>
            <a:pPr algn="ctr"/>
            <a:fld id="{802A16F9-4D44-47C7-BF06-FFE7750A8ED4}" type="slidenum">
              <a:rPr lang="en-NZ" altLang="en-US" smtClean="0"/>
              <a:pPr algn="ctr"/>
              <a:t>8</a:t>
            </a:fld>
            <a:endParaRPr lang="en-NZ" altLang="en-US"/>
          </a:p>
        </p:txBody>
      </p:sp>
      <p:grpSp>
        <p:nvGrpSpPr>
          <p:cNvPr id="15" name="Group 14">
            <a:extLst>
              <a:ext uri="{FF2B5EF4-FFF2-40B4-BE49-F238E27FC236}">
                <a16:creationId xmlns:a16="http://schemas.microsoft.com/office/drawing/2014/main" id="{E452A989-1B97-B3A5-A397-DE3094D31D83}"/>
              </a:ext>
            </a:extLst>
          </p:cNvPr>
          <p:cNvGrpSpPr/>
          <p:nvPr/>
        </p:nvGrpSpPr>
        <p:grpSpPr>
          <a:xfrm>
            <a:off x="394073" y="1004233"/>
            <a:ext cx="11513574" cy="2162580"/>
            <a:chOff x="394073" y="1046806"/>
            <a:chExt cx="11513574" cy="2162580"/>
          </a:xfrm>
        </p:grpSpPr>
        <p:grpSp>
          <p:nvGrpSpPr>
            <p:cNvPr id="30" name="Group 29">
              <a:extLst>
                <a:ext uri="{FF2B5EF4-FFF2-40B4-BE49-F238E27FC236}">
                  <a16:creationId xmlns:a16="http://schemas.microsoft.com/office/drawing/2014/main" id="{91A44D3A-2721-4F95-90E0-3FC220C3FB81}"/>
                </a:ext>
              </a:extLst>
            </p:cNvPr>
            <p:cNvGrpSpPr/>
            <p:nvPr/>
          </p:nvGrpSpPr>
          <p:grpSpPr>
            <a:xfrm>
              <a:off x="394073" y="1046806"/>
              <a:ext cx="11513574" cy="1765488"/>
              <a:chOff x="-177044" y="2183165"/>
              <a:chExt cx="12484100" cy="2151094"/>
            </a:xfrm>
          </p:grpSpPr>
          <p:cxnSp>
            <p:nvCxnSpPr>
              <p:cNvPr id="31" name="Straight Connector 30">
                <a:extLst>
                  <a:ext uri="{FF2B5EF4-FFF2-40B4-BE49-F238E27FC236}">
                    <a16:creationId xmlns:a16="http://schemas.microsoft.com/office/drawing/2014/main" id="{4825F8B7-5A4F-A1B6-C83D-C7B16659F791}"/>
                  </a:ext>
                </a:extLst>
              </p:cNvPr>
              <p:cNvCxnSpPr>
                <a:cxnSpLocks/>
              </p:cNvCxnSpPr>
              <p:nvPr/>
            </p:nvCxnSpPr>
            <p:spPr>
              <a:xfrm flipV="1">
                <a:off x="-177044" y="3429000"/>
                <a:ext cx="12484100" cy="0"/>
              </a:xfrm>
              <a:prstGeom prst="line">
                <a:avLst/>
              </a:prstGeom>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182EF39C-B437-37C2-2F03-790C35547697}"/>
                  </a:ext>
                </a:extLst>
              </p:cNvPr>
              <p:cNvSpPr txBox="1"/>
              <p:nvPr/>
            </p:nvSpPr>
            <p:spPr>
              <a:xfrm>
                <a:off x="2134185" y="2775502"/>
                <a:ext cx="876300" cy="484749"/>
              </a:xfrm>
              <a:prstGeom prst="rect">
                <a:avLst/>
              </a:prstGeom>
              <a:noFill/>
            </p:spPr>
            <p:txBody>
              <a:bodyPr wrap="square" lIns="0" rtlCol="0">
                <a:spAutoFit/>
              </a:bodyPr>
              <a:lstStyle/>
              <a:p>
                <a:pPr defTabSz="685800" eaLnBrk="1" fontAlgn="auto" hangingPunct="1">
                  <a:spcBef>
                    <a:spcPts val="0"/>
                  </a:spcBef>
                  <a:spcAft>
                    <a:spcPts val="0"/>
                  </a:spcAft>
                </a:pPr>
                <a:r>
                  <a:rPr lang="en-NZ" sz="1050" b="1">
                    <a:solidFill>
                      <a:srgbClr val="23500B"/>
                    </a:solidFill>
                    <a:latin typeface="Aptos" panose="020B0004020202020204" pitchFamily="34" charset="0"/>
                    <a:ea typeface="Aptos" panose="020B0004020202020204" pitchFamily="34" charset="0"/>
                    <a:cs typeface="Aptos" panose="020B0004020202020204" pitchFamily="34" charset="0"/>
                  </a:rPr>
                  <a:t> </a:t>
                </a:r>
                <a:r>
                  <a:rPr lang="en-NZ" sz="1500" b="1">
                    <a:solidFill>
                      <a:srgbClr val="23500B"/>
                    </a:solidFill>
                    <a:latin typeface="Aptos" panose="020B0004020202020204" pitchFamily="34" charset="0"/>
                    <a:ea typeface="Aptos" panose="020B0004020202020204" pitchFamily="34" charset="0"/>
                    <a:cs typeface="Aptos" panose="020B0004020202020204" pitchFamily="34" charset="0"/>
                  </a:rPr>
                  <a:t>2012</a:t>
                </a:r>
              </a:p>
            </p:txBody>
          </p:sp>
          <p:grpSp>
            <p:nvGrpSpPr>
              <p:cNvPr id="33" name="Group 32">
                <a:extLst>
                  <a:ext uri="{FF2B5EF4-FFF2-40B4-BE49-F238E27FC236}">
                    <a16:creationId xmlns:a16="http://schemas.microsoft.com/office/drawing/2014/main" id="{0008A15F-BB4A-7154-1028-48D0B93ABFF9}"/>
                  </a:ext>
                </a:extLst>
              </p:cNvPr>
              <p:cNvGrpSpPr/>
              <p:nvPr/>
            </p:nvGrpSpPr>
            <p:grpSpPr>
              <a:xfrm>
                <a:off x="2211897" y="3284475"/>
                <a:ext cx="270000" cy="1049784"/>
                <a:chOff x="801200" y="2525100"/>
                <a:chExt cx="360000" cy="1399712"/>
              </a:xfrm>
            </p:grpSpPr>
            <p:grpSp>
              <p:nvGrpSpPr>
                <p:cNvPr id="68" name="Group 67">
                  <a:extLst>
                    <a:ext uri="{FF2B5EF4-FFF2-40B4-BE49-F238E27FC236}">
                      <a16:creationId xmlns:a16="http://schemas.microsoft.com/office/drawing/2014/main" id="{37A088A6-5F6F-5B36-C2EC-1B7111D98849}"/>
                    </a:ext>
                  </a:extLst>
                </p:cNvPr>
                <p:cNvGrpSpPr/>
                <p:nvPr/>
              </p:nvGrpSpPr>
              <p:grpSpPr>
                <a:xfrm>
                  <a:off x="801200" y="2525100"/>
                  <a:ext cx="360000" cy="360000"/>
                  <a:chOff x="801200" y="2525100"/>
                  <a:chExt cx="360000" cy="360000"/>
                </a:xfrm>
              </p:grpSpPr>
              <p:sp>
                <p:nvSpPr>
                  <p:cNvPr id="72" name="Oval 71">
                    <a:extLst>
                      <a:ext uri="{FF2B5EF4-FFF2-40B4-BE49-F238E27FC236}">
                        <a16:creationId xmlns:a16="http://schemas.microsoft.com/office/drawing/2014/main" id="{562AE844-8453-2E7C-363F-16ABA7280F30}"/>
                      </a:ext>
                    </a:extLst>
                  </p:cNvPr>
                  <p:cNvSpPr/>
                  <p:nvPr/>
                </p:nvSpPr>
                <p:spPr>
                  <a:xfrm>
                    <a:off x="893150" y="2615100"/>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grpSp>
                <p:nvGrpSpPr>
                  <p:cNvPr id="73" name="Group 72">
                    <a:extLst>
                      <a:ext uri="{FF2B5EF4-FFF2-40B4-BE49-F238E27FC236}">
                        <a16:creationId xmlns:a16="http://schemas.microsoft.com/office/drawing/2014/main" id="{96A0FF6B-02FB-15B0-5B32-D6757782D3E8}"/>
                      </a:ext>
                    </a:extLst>
                  </p:cNvPr>
                  <p:cNvGrpSpPr/>
                  <p:nvPr/>
                </p:nvGrpSpPr>
                <p:grpSpPr>
                  <a:xfrm>
                    <a:off x="801200" y="2525100"/>
                    <a:ext cx="360000" cy="360000"/>
                    <a:chOff x="801200" y="2525100"/>
                    <a:chExt cx="360000" cy="360000"/>
                  </a:xfrm>
                </p:grpSpPr>
                <p:sp>
                  <p:nvSpPr>
                    <p:cNvPr id="74" name="Oval 73">
                      <a:extLst>
                        <a:ext uri="{FF2B5EF4-FFF2-40B4-BE49-F238E27FC236}">
                          <a16:creationId xmlns:a16="http://schemas.microsoft.com/office/drawing/2014/main" id="{6143BA04-8EFE-568D-2587-F0C0DDFC7A56}"/>
                        </a:ext>
                      </a:extLst>
                    </p:cNvPr>
                    <p:cNvSpPr/>
                    <p:nvPr/>
                  </p:nvSpPr>
                  <p:spPr>
                    <a:xfrm>
                      <a:off x="846200" y="2570100"/>
                      <a:ext cx="270000" cy="270000"/>
                    </a:xfrm>
                    <a:prstGeom prst="ellipse">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sp>
                  <p:nvSpPr>
                    <p:cNvPr id="75" name="Oval 74">
                      <a:extLst>
                        <a:ext uri="{FF2B5EF4-FFF2-40B4-BE49-F238E27FC236}">
                          <a16:creationId xmlns:a16="http://schemas.microsoft.com/office/drawing/2014/main" id="{ED9A3C34-C35E-4741-19A0-F6A3DEBC0553}"/>
                        </a:ext>
                      </a:extLst>
                    </p:cNvPr>
                    <p:cNvSpPr/>
                    <p:nvPr/>
                  </p:nvSpPr>
                  <p:spPr>
                    <a:xfrm>
                      <a:off x="801200" y="2525100"/>
                      <a:ext cx="360000" cy="360000"/>
                    </a:xfrm>
                    <a:prstGeom prst="ellipse">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grpSp>
            </p:grpSp>
            <p:grpSp>
              <p:nvGrpSpPr>
                <p:cNvPr id="69" name="Group 68">
                  <a:extLst>
                    <a:ext uri="{FF2B5EF4-FFF2-40B4-BE49-F238E27FC236}">
                      <a16:creationId xmlns:a16="http://schemas.microsoft.com/office/drawing/2014/main" id="{CA999FFE-80D7-CF30-4C7A-E3BB68D86BE6}"/>
                    </a:ext>
                  </a:extLst>
                </p:cNvPr>
                <p:cNvGrpSpPr/>
                <p:nvPr/>
              </p:nvGrpSpPr>
              <p:grpSpPr>
                <a:xfrm>
                  <a:off x="936200" y="2885100"/>
                  <a:ext cx="90000" cy="1039712"/>
                  <a:chOff x="936200" y="2885100"/>
                  <a:chExt cx="90000" cy="1039712"/>
                </a:xfrm>
              </p:grpSpPr>
              <p:cxnSp>
                <p:nvCxnSpPr>
                  <p:cNvPr id="70" name="Straight Connector 69">
                    <a:extLst>
                      <a:ext uri="{FF2B5EF4-FFF2-40B4-BE49-F238E27FC236}">
                        <a16:creationId xmlns:a16="http://schemas.microsoft.com/office/drawing/2014/main" id="{65D2F9B6-3F11-C2C5-FB84-9D2D1A3DDA7F}"/>
                      </a:ext>
                    </a:extLst>
                  </p:cNvPr>
                  <p:cNvCxnSpPr>
                    <a:cxnSpLocks/>
                    <a:stCxn id="75" idx="4"/>
                  </p:cNvCxnSpPr>
                  <p:nvPr/>
                </p:nvCxnSpPr>
                <p:spPr>
                  <a:xfrm>
                    <a:off x="981200" y="2885100"/>
                    <a:ext cx="0" cy="1039712"/>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AD71416-A1CE-AFEF-D8BC-83E6CC4E4B9C}"/>
                      </a:ext>
                    </a:extLst>
                  </p:cNvPr>
                  <p:cNvSpPr/>
                  <p:nvPr/>
                </p:nvSpPr>
                <p:spPr>
                  <a:xfrm>
                    <a:off x="936200" y="3834812"/>
                    <a:ext cx="90000" cy="9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grpSp>
          </p:grpSp>
          <p:grpSp>
            <p:nvGrpSpPr>
              <p:cNvPr id="35" name="Group 34">
                <a:extLst>
                  <a:ext uri="{FF2B5EF4-FFF2-40B4-BE49-F238E27FC236}">
                    <a16:creationId xmlns:a16="http://schemas.microsoft.com/office/drawing/2014/main" id="{D19FF5CA-2A5F-4308-FACB-12FA0A8E0C4C}"/>
                  </a:ext>
                </a:extLst>
              </p:cNvPr>
              <p:cNvGrpSpPr/>
              <p:nvPr/>
            </p:nvGrpSpPr>
            <p:grpSpPr>
              <a:xfrm rot="10800000">
                <a:off x="4297872" y="2714238"/>
                <a:ext cx="270000" cy="840235"/>
                <a:chOff x="801200" y="2525100"/>
                <a:chExt cx="360000" cy="1120312"/>
              </a:xfrm>
            </p:grpSpPr>
            <p:grpSp>
              <p:nvGrpSpPr>
                <p:cNvPr id="60" name="Group 59">
                  <a:extLst>
                    <a:ext uri="{FF2B5EF4-FFF2-40B4-BE49-F238E27FC236}">
                      <a16:creationId xmlns:a16="http://schemas.microsoft.com/office/drawing/2014/main" id="{5776A52C-ACCE-88CF-35AC-AFBC3DA33BEF}"/>
                    </a:ext>
                  </a:extLst>
                </p:cNvPr>
                <p:cNvGrpSpPr/>
                <p:nvPr/>
              </p:nvGrpSpPr>
              <p:grpSpPr>
                <a:xfrm>
                  <a:off x="801200" y="2525100"/>
                  <a:ext cx="360000" cy="360000"/>
                  <a:chOff x="801200" y="2525100"/>
                  <a:chExt cx="360000" cy="360000"/>
                </a:xfrm>
              </p:grpSpPr>
              <p:sp>
                <p:nvSpPr>
                  <p:cNvPr id="64" name="Oval 63">
                    <a:extLst>
                      <a:ext uri="{FF2B5EF4-FFF2-40B4-BE49-F238E27FC236}">
                        <a16:creationId xmlns:a16="http://schemas.microsoft.com/office/drawing/2014/main" id="{E73B7B52-DE63-6652-CB87-A10BADD6E811}"/>
                      </a:ext>
                    </a:extLst>
                  </p:cNvPr>
                  <p:cNvSpPr/>
                  <p:nvPr/>
                </p:nvSpPr>
                <p:spPr>
                  <a:xfrm>
                    <a:off x="893150" y="2615100"/>
                    <a:ext cx="180000" cy="180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grpSp>
                <p:nvGrpSpPr>
                  <p:cNvPr id="65" name="Group 64">
                    <a:extLst>
                      <a:ext uri="{FF2B5EF4-FFF2-40B4-BE49-F238E27FC236}">
                        <a16:creationId xmlns:a16="http://schemas.microsoft.com/office/drawing/2014/main" id="{514A38C4-FDAF-83E9-959D-24D3D3A9FCCA}"/>
                      </a:ext>
                    </a:extLst>
                  </p:cNvPr>
                  <p:cNvGrpSpPr/>
                  <p:nvPr/>
                </p:nvGrpSpPr>
                <p:grpSpPr>
                  <a:xfrm>
                    <a:off x="801200" y="2525100"/>
                    <a:ext cx="360000" cy="360000"/>
                    <a:chOff x="801200" y="2525100"/>
                    <a:chExt cx="360000" cy="360000"/>
                  </a:xfrm>
                </p:grpSpPr>
                <p:sp>
                  <p:nvSpPr>
                    <p:cNvPr id="66" name="Oval 65">
                      <a:extLst>
                        <a:ext uri="{FF2B5EF4-FFF2-40B4-BE49-F238E27FC236}">
                          <a16:creationId xmlns:a16="http://schemas.microsoft.com/office/drawing/2014/main" id="{BF229313-221A-A2BC-46ED-6EA341F64F46}"/>
                        </a:ext>
                      </a:extLst>
                    </p:cNvPr>
                    <p:cNvSpPr/>
                    <p:nvPr/>
                  </p:nvSpPr>
                  <p:spPr>
                    <a:xfrm>
                      <a:off x="846200" y="2570100"/>
                      <a:ext cx="270000" cy="270000"/>
                    </a:xfrm>
                    <a:prstGeom prst="ellipse">
                      <a:avLst/>
                    </a:prstGeom>
                    <a:no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sp>
                  <p:nvSpPr>
                    <p:cNvPr id="67" name="Oval 66">
                      <a:extLst>
                        <a:ext uri="{FF2B5EF4-FFF2-40B4-BE49-F238E27FC236}">
                          <a16:creationId xmlns:a16="http://schemas.microsoft.com/office/drawing/2014/main" id="{0E84F473-F24B-1176-31B9-05B4D4213F39}"/>
                        </a:ext>
                      </a:extLst>
                    </p:cNvPr>
                    <p:cNvSpPr/>
                    <p:nvPr/>
                  </p:nvSpPr>
                  <p:spPr>
                    <a:xfrm>
                      <a:off x="801200" y="2525100"/>
                      <a:ext cx="360000" cy="360000"/>
                    </a:xfrm>
                    <a:prstGeom prst="ellipse">
                      <a:avLst/>
                    </a:prstGeom>
                    <a:no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grpSp>
            </p:grpSp>
            <p:grpSp>
              <p:nvGrpSpPr>
                <p:cNvPr id="61" name="Group 60">
                  <a:extLst>
                    <a:ext uri="{FF2B5EF4-FFF2-40B4-BE49-F238E27FC236}">
                      <a16:creationId xmlns:a16="http://schemas.microsoft.com/office/drawing/2014/main" id="{BA6B7D28-EA51-F39D-BF64-5B1CD4B9A919}"/>
                    </a:ext>
                  </a:extLst>
                </p:cNvPr>
                <p:cNvGrpSpPr/>
                <p:nvPr/>
              </p:nvGrpSpPr>
              <p:grpSpPr>
                <a:xfrm>
                  <a:off x="936200" y="2885099"/>
                  <a:ext cx="90000" cy="760313"/>
                  <a:chOff x="936200" y="2885099"/>
                  <a:chExt cx="90000" cy="760313"/>
                </a:xfrm>
              </p:grpSpPr>
              <p:cxnSp>
                <p:nvCxnSpPr>
                  <p:cNvPr id="62" name="Straight Connector 61">
                    <a:extLst>
                      <a:ext uri="{FF2B5EF4-FFF2-40B4-BE49-F238E27FC236}">
                        <a16:creationId xmlns:a16="http://schemas.microsoft.com/office/drawing/2014/main" id="{998CA6A5-DE04-6F21-7616-61F33E05A238}"/>
                      </a:ext>
                    </a:extLst>
                  </p:cNvPr>
                  <p:cNvCxnSpPr>
                    <a:cxnSpLocks/>
                    <a:stCxn id="67" idx="4"/>
                  </p:cNvCxnSpPr>
                  <p:nvPr/>
                </p:nvCxnSpPr>
                <p:spPr>
                  <a:xfrm rot="10800000" flipV="1">
                    <a:off x="981200" y="2885099"/>
                    <a:ext cx="0" cy="679367"/>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63" name="Oval 62">
                    <a:extLst>
                      <a:ext uri="{FF2B5EF4-FFF2-40B4-BE49-F238E27FC236}">
                        <a16:creationId xmlns:a16="http://schemas.microsoft.com/office/drawing/2014/main" id="{FCF98B20-264B-6AC2-FEFC-F7E8E1B445E0}"/>
                      </a:ext>
                    </a:extLst>
                  </p:cNvPr>
                  <p:cNvSpPr/>
                  <p:nvPr/>
                </p:nvSpPr>
                <p:spPr>
                  <a:xfrm>
                    <a:off x="936200" y="3555412"/>
                    <a:ext cx="90000" cy="90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grpSp>
          </p:grpSp>
          <p:sp>
            <p:nvSpPr>
              <p:cNvPr id="36" name="TextBox 35">
                <a:extLst>
                  <a:ext uri="{FF2B5EF4-FFF2-40B4-BE49-F238E27FC236}">
                    <a16:creationId xmlns:a16="http://schemas.microsoft.com/office/drawing/2014/main" id="{CFEACB1C-FB76-BE4E-D13A-AC0E213A1548}"/>
                  </a:ext>
                </a:extLst>
              </p:cNvPr>
              <p:cNvSpPr txBox="1"/>
              <p:nvPr/>
            </p:nvSpPr>
            <p:spPr>
              <a:xfrm>
                <a:off x="3971589" y="2201559"/>
                <a:ext cx="1457448" cy="551290"/>
              </a:xfrm>
              <a:prstGeom prst="rect">
                <a:avLst/>
              </a:prstGeom>
              <a:noFill/>
            </p:spPr>
            <p:txBody>
              <a:bodyPr wrap="square">
                <a:spAutoFit/>
              </a:bodyPr>
              <a:lstStyle/>
              <a:p>
                <a:pPr defTabSz="685800" eaLnBrk="1" fontAlgn="auto" hangingPunct="1">
                  <a:spcBef>
                    <a:spcPts val="0"/>
                  </a:spcBef>
                  <a:spcAft>
                    <a:spcPts val="0"/>
                  </a:spcAft>
                </a:pPr>
                <a:r>
                  <a:rPr lang="en-NZ" sz="1050" b="1">
                    <a:solidFill>
                      <a:srgbClr val="000000"/>
                    </a:solidFill>
                    <a:latin typeface="Aptos"/>
                  </a:rPr>
                  <a:t>ASF became </a:t>
                </a:r>
                <a:r>
                  <a:rPr lang="en-NZ" sz="1100" b="1">
                    <a:solidFill>
                      <a:srgbClr val="000000"/>
                    </a:solidFill>
                    <a:latin typeface="Aptos"/>
                  </a:rPr>
                  <a:t>effective</a:t>
                </a:r>
              </a:p>
            </p:txBody>
          </p:sp>
          <p:sp>
            <p:nvSpPr>
              <p:cNvPr id="37" name="TextBox 36">
                <a:extLst>
                  <a:ext uri="{FF2B5EF4-FFF2-40B4-BE49-F238E27FC236}">
                    <a16:creationId xmlns:a16="http://schemas.microsoft.com/office/drawing/2014/main" id="{0E0806AD-91D8-177A-DC23-B33A5419331C}"/>
                  </a:ext>
                </a:extLst>
              </p:cNvPr>
              <p:cNvSpPr txBox="1"/>
              <p:nvPr/>
            </p:nvSpPr>
            <p:spPr>
              <a:xfrm>
                <a:off x="4025384" y="3665250"/>
                <a:ext cx="1094330" cy="425631"/>
              </a:xfrm>
              <a:prstGeom prst="rect">
                <a:avLst/>
              </a:prstGeom>
              <a:noFill/>
            </p:spPr>
            <p:txBody>
              <a:bodyPr wrap="square" lIns="0" rtlCol="0">
                <a:spAutoFit/>
              </a:bodyPr>
              <a:lstStyle/>
              <a:p>
                <a:pPr defTabSz="685800" eaLnBrk="1" fontAlgn="auto" hangingPunct="1">
                  <a:spcBef>
                    <a:spcPts val="0"/>
                  </a:spcBef>
                  <a:spcAft>
                    <a:spcPts val="0"/>
                  </a:spcAft>
                </a:pPr>
                <a:r>
                  <a:rPr lang="en-NZ" sz="1500" b="1">
                    <a:solidFill>
                      <a:srgbClr val="006796"/>
                    </a:solidFill>
                    <a:latin typeface="Aptos" panose="020B0004020202020204" pitchFamily="34" charset="0"/>
                    <a:ea typeface="Aptos" panose="020B0004020202020204" pitchFamily="34" charset="0"/>
                    <a:cs typeface="Aptos" panose="020B0004020202020204" pitchFamily="34" charset="0"/>
                  </a:rPr>
                  <a:t>2014/2015</a:t>
                </a:r>
              </a:p>
            </p:txBody>
          </p:sp>
          <p:grpSp>
            <p:nvGrpSpPr>
              <p:cNvPr id="38" name="Group 37">
                <a:extLst>
                  <a:ext uri="{FF2B5EF4-FFF2-40B4-BE49-F238E27FC236}">
                    <a16:creationId xmlns:a16="http://schemas.microsoft.com/office/drawing/2014/main" id="{2C234F4A-3B3A-7E10-E610-2167C368EB95}"/>
                  </a:ext>
                </a:extLst>
              </p:cNvPr>
              <p:cNvGrpSpPr/>
              <p:nvPr/>
            </p:nvGrpSpPr>
            <p:grpSpPr>
              <a:xfrm>
                <a:off x="6380441" y="3284475"/>
                <a:ext cx="270000" cy="1049784"/>
                <a:chOff x="801200" y="2525100"/>
                <a:chExt cx="360000" cy="1399712"/>
              </a:xfrm>
            </p:grpSpPr>
            <p:grpSp>
              <p:nvGrpSpPr>
                <p:cNvPr id="52" name="Group 51">
                  <a:extLst>
                    <a:ext uri="{FF2B5EF4-FFF2-40B4-BE49-F238E27FC236}">
                      <a16:creationId xmlns:a16="http://schemas.microsoft.com/office/drawing/2014/main" id="{BD8619FB-422B-6FAA-DF0A-0F160A8C8687}"/>
                    </a:ext>
                  </a:extLst>
                </p:cNvPr>
                <p:cNvGrpSpPr/>
                <p:nvPr/>
              </p:nvGrpSpPr>
              <p:grpSpPr>
                <a:xfrm>
                  <a:off x="801200" y="2525100"/>
                  <a:ext cx="360000" cy="360000"/>
                  <a:chOff x="801200" y="2525100"/>
                  <a:chExt cx="360000" cy="360000"/>
                </a:xfrm>
              </p:grpSpPr>
              <p:sp>
                <p:nvSpPr>
                  <p:cNvPr id="56" name="Oval 55">
                    <a:extLst>
                      <a:ext uri="{FF2B5EF4-FFF2-40B4-BE49-F238E27FC236}">
                        <a16:creationId xmlns:a16="http://schemas.microsoft.com/office/drawing/2014/main" id="{8BAEDE03-05F5-52FB-FE72-0D7ED20E4D80}"/>
                      </a:ext>
                    </a:extLst>
                  </p:cNvPr>
                  <p:cNvSpPr/>
                  <p:nvPr/>
                </p:nvSpPr>
                <p:spPr>
                  <a:xfrm>
                    <a:off x="893150" y="2615100"/>
                    <a:ext cx="180000" cy="1800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grpSp>
                <p:nvGrpSpPr>
                  <p:cNvPr id="57" name="Group 56">
                    <a:extLst>
                      <a:ext uri="{FF2B5EF4-FFF2-40B4-BE49-F238E27FC236}">
                        <a16:creationId xmlns:a16="http://schemas.microsoft.com/office/drawing/2014/main" id="{3403D109-0919-0083-2C40-98A33EAC96CD}"/>
                      </a:ext>
                    </a:extLst>
                  </p:cNvPr>
                  <p:cNvGrpSpPr/>
                  <p:nvPr/>
                </p:nvGrpSpPr>
                <p:grpSpPr>
                  <a:xfrm>
                    <a:off x="801200" y="2525100"/>
                    <a:ext cx="360000" cy="360000"/>
                    <a:chOff x="801200" y="2525100"/>
                    <a:chExt cx="360000" cy="360000"/>
                  </a:xfrm>
                </p:grpSpPr>
                <p:sp>
                  <p:nvSpPr>
                    <p:cNvPr id="58" name="Oval 57">
                      <a:extLst>
                        <a:ext uri="{FF2B5EF4-FFF2-40B4-BE49-F238E27FC236}">
                          <a16:creationId xmlns:a16="http://schemas.microsoft.com/office/drawing/2014/main" id="{C9E6FAE7-2791-182C-A28E-BD56965994DF}"/>
                        </a:ext>
                      </a:extLst>
                    </p:cNvPr>
                    <p:cNvSpPr/>
                    <p:nvPr/>
                  </p:nvSpPr>
                  <p:spPr>
                    <a:xfrm>
                      <a:off x="846200" y="2570100"/>
                      <a:ext cx="270000" cy="270000"/>
                    </a:xfrm>
                    <a:prstGeom prst="ellipse">
                      <a:avLst/>
                    </a:prstGeom>
                    <a:no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sp>
                  <p:nvSpPr>
                    <p:cNvPr id="59" name="Oval 58">
                      <a:extLst>
                        <a:ext uri="{FF2B5EF4-FFF2-40B4-BE49-F238E27FC236}">
                          <a16:creationId xmlns:a16="http://schemas.microsoft.com/office/drawing/2014/main" id="{F625C946-E323-7F84-6BC4-ADE085132AEB}"/>
                        </a:ext>
                      </a:extLst>
                    </p:cNvPr>
                    <p:cNvSpPr/>
                    <p:nvPr/>
                  </p:nvSpPr>
                  <p:spPr>
                    <a:xfrm>
                      <a:off x="801200" y="2525100"/>
                      <a:ext cx="360000" cy="360000"/>
                    </a:xfrm>
                    <a:prstGeom prst="ellipse">
                      <a:avLst/>
                    </a:prstGeom>
                    <a:no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grpSp>
            </p:grpSp>
            <p:grpSp>
              <p:nvGrpSpPr>
                <p:cNvPr id="53" name="Group 52">
                  <a:extLst>
                    <a:ext uri="{FF2B5EF4-FFF2-40B4-BE49-F238E27FC236}">
                      <a16:creationId xmlns:a16="http://schemas.microsoft.com/office/drawing/2014/main" id="{60B97C1E-FC2F-D16C-AB79-CB3F0D547A70}"/>
                    </a:ext>
                  </a:extLst>
                </p:cNvPr>
                <p:cNvGrpSpPr/>
                <p:nvPr/>
              </p:nvGrpSpPr>
              <p:grpSpPr>
                <a:xfrm>
                  <a:off x="936200" y="2885100"/>
                  <a:ext cx="90000" cy="1039712"/>
                  <a:chOff x="936200" y="2885100"/>
                  <a:chExt cx="90000" cy="1039712"/>
                </a:xfrm>
              </p:grpSpPr>
              <p:cxnSp>
                <p:nvCxnSpPr>
                  <p:cNvPr id="54" name="Straight Connector 53">
                    <a:extLst>
                      <a:ext uri="{FF2B5EF4-FFF2-40B4-BE49-F238E27FC236}">
                        <a16:creationId xmlns:a16="http://schemas.microsoft.com/office/drawing/2014/main" id="{3481833F-5AB1-828E-3105-F69480537698}"/>
                      </a:ext>
                    </a:extLst>
                  </p:cNvPr>
                  <p:cNvCxnSpPr>
                    <a:cxnSpLocks/>
                    <a:stCxn id="59" idx="4"/>
                  </p:cNvCxnSpPr>
                  <p:nvPr/>
                </p:nvCxnSpPr>
                <p:spPr>
                  <a:xfrm>
                    <a:off x="981200" y="2885100"/>
                    <a:ext cx="0" cy="1039712"/>
                  </a:xfrm>
                  <a:prstGeom prst="line">
                    <a:avLst/>
                  </a:prstGeom>
                  <a:solidFill>
                    <a:schemeClr val="accent6"/>
                  </a:solidFill>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55" name="Oval 54">
                    <a:extLst>
                      <a:ext uri="{FF2B5EF4-FFF2-40B4-BE49-F238E27FC236}">
                        <a16:creationId xmlns:a16="http://schemas.microsoft.com/office/drawing/2014/main" id="{91B9B066-02AC-773F-9909-CA514829BE8C}"/>
                      </a:ext>
                    </a:extLst>
                  </p:cNvPr>
                  <p:cNvSpPr/>
                  <p:nvPr/>
                </p:nvSpPr>
                <p:spPr>
                  <a:xfrm>
                    <a:off x="936200" y="3834812"/>
                    <a:ext cx="90000" cy="900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grpSp>
          </p:grpSp>
          <p:sp>
            <p:nvSpPr>
              <p:cNvPr id="39" name="TextBox 38">
                <a:extLst>
                  <a:ext uri="{FF2B5EF4-FFF2-40B4-BE49-F238E27FC236}">
                    <a16:creationId xmlns:a16="http://schemas.microsoft.com/office/drawing/2014/main" id="{805A6EDE-A2EC-ED66-4538-E72A08CDB70B}"/>
                  </a:ext>
                </a:extLst>
              </p:cNvPr>
              <p:cNvSpPr txBox="1"/>
              <p:nvPr/>
            </p:nvSpPr>
            <p:spPr>
              <a:xfrm>
                <a:off x="6261298" y="2607978"/>
                <a:ext cx="876300" cy="731053"/>
              </a:xfrm>
              <a:prstGeom prst="rect">
                <a:avLst/>
              </a:prstGeom>
              <a:noFill/>
            </p:spPr>
            <p:txBody>
              <a:bodyPr wrap="square" lIns="0" rtlCol="0">
                <a:spAutoFit/>
              </a:bodyPr>
              <a:lstStyle/>
              <a:p>
                <a:pPr defTabSz="685800" eaLnBrk="1" fontAlgn="auto" hangingPunct="1">
                  <a:spcBef>
                    <a:spcPts val="0"/>
                  </a:spcBef>
                  <a:spcAft>
                    <a:spcPts val="0"/>
                  </a:spcAft>
                </a:pPr>
                <a:endParaRPr lang="en-NZ" sz="1050" b="1">
                  <a:solidFill>
                    <a:srgbClr val="7C6999"/>
                  </a:solidFill>
                  <a:latin typeface="Aptos" panose="020B0004020202020204" pitchFamily="34" charset="0"/>
                  <a:ea typeface="Aptos" panose="020B0004020202020204" pitchFamily="34" charset="0"/>
                  <a:cs typeface="Aptos" panose="020B0004020202020204" pitchFamily="34" charset="0"/>
                </a:endParaRPr>
              </a:p>
              <a:p>
                <a:pPr defTabSz="685800" eaLnBrk="1" fontAlgn="auto" hangingPunct="1">
                  <a:spcBef>
                    <a:spcPts val="0"/>
                  </a:spcBef>
                  <a:spcAft>
                    <a:spcPts val="0"/>
                  </a:spcAft>
                </a:pPr>
                <a:r>
                  <a:rPr lang="en-NZ" sz="1500" b="1">
                    <a:solidFill>
                      <a:srgbClr val="7C6999"/>
                    </a:solidFill>
                    <a:latin typeface="Aptos" panose="020B0004020202020204" pitchFamily="34" charset="0"/>
                    <a:ea typeface="Aptos" panose="020B0004020202020204" pitchFamily="34" charset="0"/>
                    <a:cs typeface="Aptos" panose="020B0004020202020204" pitchFamily="34" charset="0"/>
                  </a:rPr>
                  <a:t>2019</a:t>
                </a:r>
              </a:p>
            </p:txBody>
          </p:sp>
          <p:grpSp>
            <p:nvGrpSpPr>
              <p:cNvPr id="41" name="Group 40">
                <a:extLst>
                  <a:ext uri="{FF2B5EF4-FFF2-40B4-BE49-F238E27FC236}">
                    <a16:creationId xmlns:a16="http://schemas.microsoft.com/office/drawing/2014/main" id="{7B709F6C-617F-DD61-66C4-BDCC0CB0BB6B}"/>
                  </a:ext>
                </a:extLst>
              </p:cNvPr>
              <p:cNvGrpSpPr/>
              <p:nvPr/>
            </p:nvGrpSpPr>
            <p:grpSpPr>
              <a:xfrm rot="10800000">
                <a:off x="8667136" y="2680488"/>
                <a:ext cx="270000" cy="840235"/>
                <a:chOff x="801200" y="2525100"/>
                <a:chExt cx="360000" cy="1120312"/>
              </a:xfrm>
            </p:grpSpPr>
            <p:grpSp>
              <p:nvGrpSpPr>
                <p:cNvPr id="44" name="Group 43">
                  <a:extLst>
                    <a:ext uri="{FF2B5EF4-FFF2-40B4-BE49-F238E27FC236}">
                      <a16:creationId xmlns:a16="http://schemas.microsoft.com/office/drawing/2014/main" id="{A272A919-0F66-FCFB-F47C-14C29A74AC5E}"/>
                    </a:ext>
                  </a:extLst>
                </p:cNvPr>
                <p:cNvGrpSpPr/>
                <p:nvPr/>
              </p:nvGrpSpPr>
              <p:grpSpPr>
                <a:xfrm>
                  <a:off x="801200" y="2525100"/>
                  <a:ext cx="360000" cy="360000"/>
                  <a:chOff x="801200" y="2525100"/>
                  <a:chExt cx="360000" cy="360000"/>
                </a:xfrm>
              </p:grpSpPr>
              <p:sp>
                <p:nvSpPr>
                  <p:cNvPr id="48" name="Oval 47">
                    <a:extLst>
                      <a:ext uri="{FF2B5EF4-FFF2-40B4-BE49-F238E27FC236}">
                        <a16:creationId xmlns:a16="http://schemas.microsoft.com/office/drawing/2014/main" id="{556F7090-C8B1-500E-71DB-964BB13B796D}"/>
                      </a:ext>
                    </a:extLst>
                  </p:cNvPr>
                  <p:cNvSpPr/>
                  <p:nvPr/>
                </p:nvSpPr>
                <p:spPr>
                  <a:xfrm>
                    <a:off x="893150" y="2615100"/>
                    <a:ext cx="180000" cy="180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grpSp>
                <p:nvGrpSpPr>
                  <p:cNvPr id="49" name="Group 48">
                    <a:extLst>
                      <a:ext uri="{FF2B5EF4-FFF2-40B4-BE49-F238E27FC236}">
                        <a16:creationId xmlns:a16="http://schemas.microsoft.com/office/drawing/2014/main" id="{D6BFDCB0-E20F-EC53-E105-52E6D6C8D4A5}"/>
                      </a:ext>
                    </a:extLst>
                  </p:cNvPr>
                  <p:cNvGrpSpPr/>
                  <p:nvPr/>
                </p:nvGrpSpPr>
                <p:grpSpPr>
                  <a:xfrm>
                    <a:off x="801200" y="2525100"/>
                    <a:ext cx="360000" cy="360000"/>
                    <a:chOff x="801200" y="2525100"/>
                    <a:chExt cx="360000" cy="360000"/>
                  </a:xfrm>
                </p:grpSpPr>
                <p:sp>
                  <p:nvSpPr>
                    <p:cNvPr id="50" name="Oval 49">
                      <a:extLst>
                        <a:ext uri="{FF2B5EF4-FFF2-40B4-BE49-F238E27FC236}">
                          <a16:creationId xmlns:a16="http://schemas.microsoft.com/office/drawing/2014/main" id="{DCBBDCC8-9E77-08D9-D7DA-823B0496FB03}"/>
                        </a:ext>
                      </a:extLst>
                    </p:cNvPr>
                    <p:cNvSpPr/>
                    <p:nvPr/>
                  </p:nvSpPr>
                  <p:spPr>
                    <a:xfrm>
                      <a:off x="846200" y="2570100"/>
                      <a:ext cx="270000" cy="270000"/>
                    </a:xfrm>
                    <a:prstGeom prst="ellipse">
                      <a:avLst/>
                    </a:prstGeom>
                    <a:no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sp>
                  <p:nvSpPr>
                    <p:cNvPr id="51" name="Oval 50">
                      <a:extLst>
                        <a:ext uri="{FF2B5EF4-FFF2-40B4-BE49-F238E27FC236}">
                          <a16:creationId xmlns:a16="http://schemas.microsoft.com/office/drawing/2014/main" id="{0AE2F618-3332-F02C-EF9F-935E419D301B}"/>
                        </a:ext>
                      </a:extLst>
                    </p:cNvPr>
                    <p:cNvSpPr/>
                    <p:nvPr/>
                  </p:nvSpPr>
                  <p:spPr>
                    <a:xfrm>
                      <a:off x="801200" y="2525100"/>
                      <a:ext cx="360000" cy="360000"/>
                    </a:xfrm>
                    <a:prstGeom prst="ellipse">
                      <a:avLst/>
                    </a:prstGeom>
                    <a:no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grpSp>
            </p:grpSp>
            <p:grpSp>
              <p:nvGrpSpPr>
                <p:cNvPr id="45" name="Group 44">
                  <a:extLst>
                    <a:ext uri="{FF2B5EF4-FFF2-40B4-BE49-F238E27FC236}">
                      <a16:creationId xmlns:a16="http://schemas.microsoft.com/office/drawing/2014/main" id="{5D65769A-91D5-8614-BD5C-5E7446FD2A0B}"/>
                    </a:ext>
                  </a:extLst>
                </p:cNvPr>
                <p:cNvGrpSpPr/>
                <p:nvPr/>
              </p:nvGrpSpPr>
              <p:grpSpPr>
                <a:xfrm>
                  <a:off x="936200" y="2885100"/>
                  <a:ext cx="90000" cy="760312"/>
                  <a:chOff x="936200" y="2885100"/>
                  <a:chExt cx="90000" cy="760312"/>
                </a:xfrm>
              </p:grpSpPr>
              <p:cxnSp>
                <p:nvCxnSpPr>
                  <p:cNvPr id="46" name="Straight Connector 45">
                    <a:extLst>
                      <a:ext uri="{FF2B5EF4-FFF2-40B4-BE49-F238E27FC236}">
                        <a16:creationId xmlns:a16="http://schemas.microsoft.com/office/drawing/2014/main" id="{D85B8676-30D0-6804-5DBE-0E9536042C49}"/>
                      </a:ext>
                    </a:extLst>
                  </p:cNvPr>
                  <p:cNvCxnSpPr>
                    <a:cxnSpLocks/>
                    <a:stCxn id="51" idx="4"/>
                  </p:cNvCxnSpPr>
                  <p:nvPr/>
                </p:nvCxnSpPr>
                <p:spPr>
                  <a:xfrm rot="10800000" flipV="1">
                    <a:off x="981200" y="2885100"/>
                    <a:ext cx="0" cy="679366"/>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420C32A8-6C20-53FF-DD54-D195E6A0F949}"/>
                      </a:ext>
                    </a:extLst>
                  </p:cNvPr>
                  <p:cNvSpPr/>
                  <p:nvPr/>
                </p:nvSpPr>
                <p:spPr>
                  <a:xfrm>
                    <a:off x="936200" y="3555412"/>
                    <a:ext cx="90000" cy="90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NZ" sz="1350">
                      <a:solidFill>
                        <a:srgbClr val="000000"/>
                      </a:solidFill>
                      <a:latin typeface="Aptos"/>
                    </a:endParaRPr>
                  </a:p>
                </p:txBody>
              </p:sp>
            </p:grpSp>
          </p:grpSp>
          <p:sp>
            <p:nvSpPr>
              <p:cNvPr id="42" name="TextBox 41">
                <a:extLst>
                  <a:ext uri="{FF2B5EF4-FFF2-40B4-BE49-F238E27FC236}">
                    <a16:creationId xmlns:a16="http://schemas.microsoft.com/office/drawing/2014/main" id="{76078068-CAD4-EA1D-8526-867CB7B3EC03}"/>
                  </a:ext>
                </a:extLst>
              </p:cNvPr>
              <p:cNvSpPr txBox="1"/>
              <p:nvPr/>
            </p:nvSpPr>
            <p:spPr>
              <a:xfrm>
                <a:off x="8563998" y="3577593"/>
                <a:ext cx="876300" cy="487368"/>
              </a:xfrm>
              <a:prstGeom prst="rect">
                <a:avLst/>
              </a:prstGeom>
              <a:noFill/>
            </p:spPr>
            <p:txBody>
              <a:bodyPr wrap="square" lIns="0" rtlCol="0">
                <a:spAutoFit/>
              </a:bodyPr>
              <a:lstStyle/>
              <a:p>
                <a:pPr defTabSz="685800" eaLnBrk="1" fontAlgn="auto" hangingPunct="1">
                  <a:spcBef>
                    <a:spcPts val="0"/>
                  </a:spcBef>
                  <a:spcAft>
                    <a:spcPts val="0"/>
                  </a:spcAft>
                </a:pPr>
                <a:r>
                  <a:rPr lang="en-NZ" sz="1500" b="1">
                    <a:solidFill>
                      <a:srgbClr val="403F3A"/>
                    </a:solidFill>
                    <a:latin typeface="Aptos" panose="020B0004020202020204" pitchFamily="34" charset="0"/>
                    <a:ea typeface="Aptos" panose="020B0004020202020204" pitchFamily="34" charset="0"/>
                    <a:cs typeface="Aptos" panose="020B0004020202020204" pitchFamily="34" charset="0"/>
                  </a:rPr>
                  <a:t>2026</a:t>
                </a:r>
              </a:p>
            </p:txBody>
          </p:sp>
          <p:sp>
            <p:nvSpPr>
              <p:cNvPr id="43" name="TextBox 42">
                <a:extLst>
                  <a:ext uri="{FF2B5EF4-FFF2-40B4-BE49-F238E27FC236}">
                    <a16:creationId xmlns:a16="http://schemas.microsoft.com/office/drawing/2014/main" id="{71736D5B-AA66-C7BD-4D5E-39B7345E4335}"/>
                  </a:ext>
                </a:extLst>
              </p:cNvPr>
              <p:cNvSpPr txBox="1"/>
              <p:nvPr/>
            </p:nvSpPr>
            <p:spPr>
              <a:xfrm>
                <a:off x="8273425" y="2183165"/>
                <a:ext cx="1457445" cy="551290"/>
              </a:xfrm>
              <a:prstGeom prst="rect">
                <a:avLst/>
              </a:prstGeom>
              <a:noFill/>
            </p:spPr>
            <p:txBody>
              <a:bodyPr wrap="square">
                <a:spAutoFit/>
              </a:bodyPr>
              <a:lstStyle/>
              <a:p>
                <a:pPr defTabSz="685800" eaLnBrk="1" fontAlgn="auto" hangingPunct="1">
                  <a:spcBef>
                    <a:spcPts val="0"/>
                  </a:spcBef>
                  <a:spcAft>
                    <a:spcPts val="0"/>
                  </a:spcAft>
                </a:pPr>
                <a:r>
                  <a:rPr lang="en-NZ" sz="1050" b="1">
                    <a:solidFill>
                      <a:srgbClr val="000000"/>
                    </a:solidFill>
                    <a:latin typeface="Aptos"/>
                  </a:rPr>
                  <a:t>Current ASF review </a:t>
                </a:r>
                <a:r>
                  <a:rPr lang="en-NZ" sz="1100" b="1">
                    <a:solidFill>
                      <a:srgbClr val="000000"/>
                    </a:solidFill>
                    <a:latin typeface="Aptos"/>
                  </a:rPr>
                  <a:t>commenced</a:t>
                </a:r>
              </a:p>
            </p:txBody>
          </p:sp>
        </p:grpSp>
        <p:sp>
          <p:nvSpPr>
            <p:cNvPr id="5" name="TextBox 4">
              <a:extLst>
                <a:ext uri="{FF2B5EF4-FFF2-40B4-BE49-F238E27FC236}">
                  <a16:creationId xmlns:a16="http://schemas.microsoft.com/office/drawing/2014/main" id="{BBBFD1FC-FAD5-259C-C6F3-74D75936C941}"/>
                </a:ext>
              </a:extLst>
            </p:cNvPr>
            <p:cNvSpPr txBox="1"/>
            <p:nvPr/>
          </p:nvSpPr>
          <p:spPr>
            <a:xfrm>
              <a:off x="2113328" y="2756498"/>
              <a:ext cx="1344145" cy="415498"/>
            </a:xfrm>
            <a:prstGeom prst="rect">
              <a:avLst/>
            </a:prstGeom>
            <a:noFill/>
          </p:spPr>
          <p:txBody>
            <a:bodyPr wrap="square">
              <a:spAutoFit/>
            </a:bodyPr>
            <a:lstStyle/>
            <a:p>
              <a:pPr defTabSz="685800" eaLnBrk="1" fontAlgn="auto" hangingPunct="1">
                <a:spcBef>
                  <a:spcPts val="0"/>
                </a:spcBef>
                <a:spcAft>
                  <a:spcPts val="0"/>
                </a:spcAft>
              </a:pPr>
              <a:r>
                <a:rPr lang="en-NZ" sz="1050" b="1">
                  <a:solidFill>
                    <a:srgbClr val="000000"/>
                  </a:solidFill>
                  <a:latin typeface="Aptos"/>
                </a:rPr>
                <a:t>Current ASF approved</a:t>
              </a:r>
              <a:endParaRPr lang="en-NZ" sz="1100" b="1">
                <a:solidFill>
                  <a:srgbClr val="000000"/>
                </a:solidFill>
                <a:latin typeface="Aptos"/>
              </a:endParaRPr>
            </a:p>
          </p:txBody>
        </p:sp>
        <p:sp>
          <p:nvSpPr>
            <p:cNvPr id="13" name="TextBox 12">
              <a:extLst>
                <a:ext uri="{FF2B5EF4-FFF2-40B4-BE49-F238E27FC236}">
                  <a16:creationId xmlns:a16="http://schemas.microsoft.com/office/drawing/2014/main" id="{3D5FE39F-6AAF-0909-EBDB-A435EDF275B4}"/>
                </a:ext>
              </a:extLst>
            </p:cNvPr>
            <p:cNvSpPr txBox="1"/>
            <p:nvPr/>
          </p:nvSpPr>
          <p:spPr>
            <a:xfrm>
              <a:off x="6032197" y="2793888"/>
              <a:ext cx="1344145" cy="415498"/>
            </a:xfrm>
            <a:prstGeom prst="rect">
              <a:avLst/>
            </a:prstGeom>
            <a:noFill/>
          </p:spPr>
          <p:txBody>
            <a:bodyPr wrap="square">
              <a:spAutoFit/>
            </a:bodyPr>
            <a:lstStyle/>
            <a:p>
              <a:pPr defTabSz="685800" eaLnBrk="1" fontAlgn="auto" hangingPunct="1">
                <a:spcBef>
                  <a:spcPts val="0"/>
                </a:spcBef>
                <a:spcAft>
                  <a:spcPts val="0"/>
                </a:spcAft>
              </a:pPr>
              <a:r>
                <a:rPr lang="en-NZ" sz="1050" b="1">
                  <a:solidFill>
                    <a:srgbClr val="000000"/>
                  </a:solidFill>
                  <a:latin typeface="Aptos"/>
                </a:rPr>
                <a:t>High-level review of ASF</a:t>
              </a:r>
              <a:endParaRPr lang="en-NZ" sz="1100" b="1">
                <a:solidFill>
                  <a:srgbClr val="000000"/>
                </a:solidFill>
                <a:latin typeface="Aptos"/>
              </a:endParaRPr>
            </a:p>
          </p:txBody>
        </p:sp>
      </p:grpSp>
    </p:spTree>
    <p:extLst>
      <p:ext uri="{BB962C8B-B14F-4D97-AF65-F5344CB8AC3E}">
        <p14:creationId xmlns:p14="http://schemas.microsoft.com/office/powerpoint/2010/main" val="29881708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83A067B-DC68-6DC4-53FF-D033434D9357}"/>
              </a:ext>
            </a:extLst>
          </p:cNvPr>
          <p:cNvSpPr>
            <a:spLocks noGrp="1"/>
          </p:cNvSpPr>
          <p:nvPr>
            <p:ph type="body" sz="quarter" idx="13"/>
          </p:nvPr>
        </p:nvSpPr>
        <p:spPr>
          <a:xfrm>
            <a:off x="646178" y="75095"/>
            <a:ext cx="7707110" cy="846865"/>
          </a:xfrm>
        </p:spPr>
        <p:txBody>
          <a:bodyPr anchor="ctr" anchorCtr="0">
            <a:normAutofit/>
          </a:bodyPr>
          <a:lstStyle/>
          <a:p>
            <a:r>
              <a:rPr lang="en-US" sz="2400"/>
              <a:t>Purpose of the ASF review</a:t>
            </a:r>
          </a:p>
        </p:txBody>
      </p:sp>
      <p:sp>
        <p:nvSpPr>
          <p:cNvPr id="3" name="Slide Number Placeholder 2">
            <a:extLst>
              <a:ext uri="{FF2B5EF4-FFF2-40B4-BE49-F238E27FC236}">
                <a16:creationId xmlns:a16="http://schemas.microsoft.com/office/drawing/2014/main" id="{47C06D68-A2B2-D73A-9C0F-280DB8CDC448}"/>
              </a:ext>
            </a:extLst>
          </p:cNvPr>
          <p:cNvSpPr>
            <a:spLocks noGrp="1"/>
          </p:cNvSpPr>
          <p:nvPr>
            <p:ph type="sldNum" sz="quarter" idx="10"/>
          </p:nvPr>
        </p:nvSpPr>
        <p:spPr>
          <a:xfrm>
            <a:off x="3908250" y="6355864"/>
            <a:ext cx="2743200" cy="365125"/>
          </a:xfrm>
        </p:spPr>
        <p:txBody>
          <a:bodyPr/>
          <a:lstStyle/>
          <a:p>
            <a:pPr algn="ctr"/>
            <a:fld id="{802A16F9-4D44-47C7-BF06-FFE7750A8ED4}" type="slidenum">
              <a:rPr lang="en-NZ" altLang="en-US" smtClean="0"/>
              <a:pPr algn="ctr"/>
              <a:t>9</a:t>
            </a:fld>
            <a:endParaRPr lang="en-NZ" altLang="en-US"/>
          </a:p>
        </p:txBody>
      </p:sp>
      <p:sp>
        <p:nvSpPr>
          <p:cNvPr id="9" name="Rectangle: Rounded Corners 8">
            <a:extLst>
              <a:ext uri="{FF2B5EF4-FFF2-40B4-BE49-F238E27FC236}">
                <a16:creationId xmlns:a16="http://schemas.microsoft.com/office/drawing/2014/main" id="{8B67698A-B052-569B-494B-951640B897BE}"/>
              </a:ext>
            </a:extLst>
          </p:cNvPr>
          <p:cNvSpPr/>
          <p:nvPr/>
        </p:nvSpPr>
        <p:spPr bwMode="auto">
          <a:xfrm>
            <a:off x="646178" y="2134681"/>
            <a:ext cx="11020105" cy="3104593"/>
          </a:xfrm>
          <a:prstGeom prst="roundRect">
            <a:avLst/>
          </a:prstGeom>
          <a:solidFill>
            <a:schemeClr val="bg1"/>
          </a:solidFill>
          <a:ln w="12700" cap="flat" cmpd="sng" algn="ctr">
            <a:solidFill>
              <a:schemeClr val="accent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182563" fontAlgn="t">
              <a:buNone/>
            </a:pPr>
            <a:r>
              <a:rPr lang="en-US"/>
              <a:t>The purpose of the accounting standards framework review is to assess whether New Zealand’s tiered, multi-standard, sector‑based accounting standards framework remains fit‑for‑purpose, internationally aligned and locally relevant, and continues to support high‑quality, decision‑useful financial reporting in the public interest.</a:t>
            </a:r>
          </a:p>
          <a:p>
            <a:pPr marL="182563" fontAlgn="t">
              <a:buNone/>
            </a:pPr>
            <a:r>
              <a:rPr lang="en-US"/>
              <a:t> </a:t>
            </a:r>
          </a:p>
          <a:p>
            <a:pPr marL="182563" fontAlgn="t"/>
            <a:r>
              <a:rPr lang="en-US"/>
              <a:t>The review is future-focused, evidence-based, and designed to explore viable options for the framework. It seeks to identify the key challenges, risks, opportunities and trade‑offs that arise under different options. </a:t>
            </a:r>
            <a:r>
              <a:rPr lang="en-NZ"/>
              <a:t>While we recognise that any changes to the framework will involve costs, the review will examine whether the framework continues to meet user needs and whether it achieves an appropriate balance between the benefits of reporting and the costs imposed on preparers and others</a:t>
            </a:r>
            <a:endParaRPr kumimoji="0" lang="en-NZ" sz="1600" b="0" i="0" u="none" strike="noStrike" kern="1200" cap="none" spc="0" normalizeH="0" baseline="0" noProof="0">
              <a:ln>
                <a:noFill/>
              </a:ln>
              <a:solidFill>
                <a:srgbClr val="000000"/>
              </a:solidFill>
              <a:effectLst/>
              <a:uLnTx/>
              <a:uFillTx/>
              <a:ea typeface="+mn-ea"/>
              <a:cs typeface="+mn-cs"/>
            </a:endParaRPr>
          </a:p>
        </p:txBody>
      </p:sp>
      <p:sp>
        <p:nvSpPr>
          <p:cNvPr id="5" name="Rectangle: Rounded Corners 4">
            <a:extLst>
              <a:ext uri="{FF2B5EF4-FFF2-40B4-BE49-F238E27FC236}">
                <a16:creationId xmlns:a16="http://schemas.microsoft.com/office/drawing/2014/main" id="{48406C8C-96B9-C163-E894-6665730BE2FC}"/>
              </a:ext>
            </a:extLst>
          </p:cNvPr>
          <p:cNvSpPr/>
          <p:nvPr/>
        </p:nvSpPr>
        <p:spPr bwMode="auto">
          <a:xfrm>
            <a:off x="697761" y="1460319"/>
            <a:ext cx="10908291" cy="401321"/>
          </a:xfrm>
          <a:prstGeom prst="roundRect">
            <a:avLst/>
          </a:prstGeom>
          <a:solidFill>
            <a:srgbClr val="5F8F34"/>
          </a:solidFill>
          <a:ln>
            <a:noFill/>
          </a:ln>
          <a:effectLst/>
        </p:spPr>
        <p:style>
          <a:lnRef idx="0">
            <a:scrgbClr r="0" g="0" b="0"/>
          </a:lnRef>
          <a:fillRef idx="0">
            <a:scrgbClr r="0" g="0" b="0"/>
          </a:fillRef>
          <a:effectRef idx="0">
            <a:scrgbClr r="0" g="0" b="0"/>
          </a:effectRef>
          <a:fontRef idx="minor">
            <a:schemeClr val="lt1"/>
          </a:fontRef>
        </p:style>
        <p:txBody>
          <a:bodyPr vert="horz" wrap="square" lIns="91440" tIns="45720" rIns="91440" bIns="45720" numCol="1" rtlCol="0" anchor="t" anchorCtr="0" compatLnSpc="1">
            <a:prstTxWarp prst="textNoShape">
              <a:avLst/>
            </a:prstTxWarp>
          </a:bodyPr>
          <a:lstStyle/>
          <a:p>
            <a:pPr marL="182563" fontAlgn="t">
              <a:buNone/>
            </a:pPr>
            <a:r>
              <a:rPr lang="en-US">
                <a:solidFill>
                  <a:schemeClr val="bg1"/>
                </a:solidFill>
              </a:rPr>
              <a:t>Purpose of the ASF review</a:t>
            </a:r>
          </a:p>
        </p:txBody>
      </p:sp>
    </p:spTree>
    <p:extLst>
      <p:ext uri="{BB962C8B-B14F-4D97-AF65-F5344CB8AC3E}">
        <p14:creationId xmlns:p14="http://schemas.microsoft.com/office/powerpoint/2010/main" val="12571591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a:xfrm>
            <a:off x="646178" y="75095"/>
            <a:ext cx="7707110" cy="846865"/>
          </a:xfrm>
        </p:spPr>
        <p:txBody>
          <a:bodyPr anchor="ctr" anchorCtr="0">
            <a:normAutofit/>
          </a:bodyPr>
          <a:lstStyle/>
          <a:p>
            <a:r>
              <a:rPr lang="en-NZ" sz="2400"/>
              <a:t>Scope of the review</a:t>
            </a:r>
          </a:p>
        </p:txBody>
      </p:sp>
      <p:sp>
        <p:nvSpPr>
          <p:cNvPr id="3" name="Slide Number Placeholder 2"/>
          <p:cNvSpPr>
            <a:spLocks noGrp="1"/>
          </p:cNvSpPr>
          <p:nvPr>
            <p:ph type="sldNum" sz="quarter" idx="10"/>
          </p:nvPr>
        </p:nvSpPr>
        <p:spPr>
          <a:xfrm>
            <a:off x="3908250" y="6355864"/>
            <a:ext cx="2743200" cy="365125"/>
          </a:xfrm>
        </p:spPr>
        <p:txBody>
          <a:bodyPr/>
          <a:lstStyle/>
          <a:p>
            <a:pPr algn="ctr"/>
            <a:fld id="{802A16F9-4D44-47C7-BF06-FFE7750A8ED4}" type="slidenum">
              <a:rPr lang="en-NZ" altLang="en-US" smtClean="0"/>
              <a:pPr algn="ctr"/>
              <a:t>10</a:t>
            </a:fld>
            <a:endParaRPr lang="en-NZ" altLang="en-US"/>
          </a:p>
        </p:txBody>
      </p:sp>
      <p:sp>
        <p:nvSpPr>
          <p:cNvPr id="11" name="Rectangle: Rounded Corners 10"/>
          <p:cNvSpPr/>
          <p:nvPr/>
        </p:nvSpPr>
        <p:spPr bwMode="auto">
          <a:xfrm>
            <a:off x="697761" y="1460319"/>
            <a:ext cx="10908291" cy="401321"/>
          </a:xfrm>
          <a:prstGeom prst="roundRect">
            <a:avLst/>
          </a:prstGeom>
          <a:solidFill>
            <a:srgbClr val="5F8F34"/>
          </a:solidFill>
          <a:ln>
            <a:noFill/>
          </a:ln>
          <a:effectLst/>
        </p:spPr>
        <p:style>
          <a:lnRef idx="0">
            <a:scrgbClr r="0" g="0" b="0"/>
          </a:lnRef>
          <a:fillRef idx="0">
            <a:scrgbClr r="0" g="0" b="0"/>
          </a:fillRef>
          <a:effectRef idx="0">
            <a:scrgbClr r="0" g="0" b="0"/>
          </a:effectRef>
          <a:fontRef idx="minor">
            <a:schemeClr val="lt1"/>
          </a:fontRef>
        </p:style>
        <p:txBody>
          <a:bodyPr vert="horz" wrap="square" lIns="91440" tIns="45720" rIns="91440" bIns="45720" numCol="1" rtlCol="0" anchor="t" anchorCtr="0" compatLnSpc="1">
            <a:prstTxWarp prst="textNoShape">
              <a:avLst/>
            </a:prstTxWarp>
          </a:bodyPr>
          <a:lstStyle/>
          <a:p>
            <a:pPr marL="182563" fontAlgn="t">
              <a:buNone/>
            </a:pPr>
            <a:r>
              <a:rPr lang="en-NZ">
                <a:solidFill>
                  <a:schemeClr val="bg1"/>
                </a:solidFill>
              </a:rPr>
              <a:t>What is out of scope for this review</a:t>
            </a:r>
          </a:p>
        </p:txBody>
      </p:sp>
      <p:sp>
        <p:nvSpPr>
          <p:cNvPr id="15" name="Intro Text"/>
          <p:cNvSpPr txBox="1"/>
          <p:nvPr/>
        </p:nvSpPr>
        <p:spPr>
          <a:xfrm>
            <a:off x="697761" y="2165520"/>
            <a:ext cx="11020105" cy="430000"/>
          </a:xfrm>
          <a:prstGeom prst="rect">
            <a:avLst/>
          </a:prstGeom>
          <a:noFill/>
        </p:spPr>
        <p:txBody>
          <a:bodyPr wrap="square" lIns="91440" tIns="27432" rIns="91440" bIns="27432" anchor="t">
            <a:normAutofit/>
          </a:bodyPr>
          <a:lstStyle/>
          <a:p>
            <a:pPr>
              <a:buNone/>
            </a:pPr>
            <a:r>
              <a:rPr lang="en-NZ" sz="1400"/>
              <a:t>To keep the review focused on the structure and operation of the ASF itself, the following matters have been agreed as out of scope.</a:t>
            </a:r>
          </a:p>
        </p:txBody>
      </p:sp>
      <p:graphicFrame>
        <p:nvGraphicFramePr>
          <p:cNvPr id="20" name="Out of scope table"/>
          <p:cNvGraphicFramePr>
            <a:graphicFrameLocks noGrp="1"/>
          </p:cNvGraphicFramePr>
          <p:nvPr>
            <p:extLst>
              <p:ext uri="{D42A27DB-BD31-4B8C-83A1-F6EECF244321}">
                <p14:modId xmlns:p14="http://schemas.microsoft.com/office/powerpoint/2010/main" val="3040760366"/>
              </p:ext>
            </p:extLst>
          </p:nvPr>
        </p:nvGraphicFramePr>
        <p:xfrm>
          <a:off x="697761" y="2595520"/>
          <a:ext cx="11020105" cy="3151384"/>
        </p:xfrm>
        <a:graphic>
          <a:graphicData uri="http://schemas.openxmlformats.org/drawingml/2006/table">
            <a:tbl>
              <a:tblPr firstRow="1"/>
              <a:tblGrid>
                <a:gridCol w="3120000">
                  <a:extLst>
                    <a:ext uri="{9D8B030D-6E8A-4147-A177-3AD203B41FA5}">
                      <a16:colId xmlns:a16="http://schemas.microsoft.com/office/drawing/2014/main" val="20000"/>
                    </a:ext>
                  </a:extLst>
                </a:gridCol>
                <a:gridCol w="7900105">
                  <a:extLst>
                    <a:ext uri="{9D8B030D-6E8A-4147-A177-3AD203B41FA5}">
                      <a16:colId xmlns:a16="http://schemas.microsoft.com/office/drawing/2014/main" val="20001"/>
                    </a:ext>
                  </a:extLst>
                </a:gridCol>
              </a:tblGrid>
              <a:tr h="360000">
                <a:tc>
                  <a:txBody>
                    <a:bodyPr/>
                    <a:lstStyle/>
                    <a:p>
                      <a:pPr>
                        <a:buNone/>
                      </a:pPr>
                      <a:r>
                        <a:rPr lang="en-NZ" sz="1300" b="1">
                          <a:solidFill>
                            <a:schemeClr val="bg1"/>
                          </a:solidFill>
                        </a:rPr>
                        <a:t>Out-of-scope matter</a:t>
                      </a:r>
                    </a:p>
                  </a:txBody>
                  <a:tcPr marL="82296" marR="82296" marT="27432" marB="27432" anchor="ctr">
                    <a:solidFill>
                      <a:schemeClr val="accent1"/>
                    </a:solidFill>
                  </a:tcPr>
                </a:tc>
                <a:tc>
                  <a:txBody>
                    <a:bodyPr/>
                    <a:lstStyle/>
                    <a:p>
                      <a:pPr>
                        <a:buNone/>
                      </a:pPr>
                      <a:r>
                        <a:rPr lang="en-NZ" sz="1300" b="1">
                          <a:solidFill>
                            <a:schemeClr val="bg1"/>
                          </a:solidFill>
                        </a:rPr>
                        <a:t>Implication for this review</a:t>
                      </a:r>
                    </a:p>
                  </a:txBody>
                  <a:tcPr marL="82296" marR="82296" marT="27432" marB="27432" anchor="ctr">
                    <a:solidFill>
                      <a:schemeClr val="accent1"/>
                    </a:solidFill>
                  </a:tcPr>
                </a:tc>
                <a:extLst>
                  <a:ext uri="{0D108BD9-81ED-4DB2-BD59-A6C34878D82A}">
                    <a16:rowId xmlns:a16="http://schemas.microsoft.com/office/drawing/2014/main" val="10000"/>
                  </a:ext>
                </a:extLst>
              </a:tr>
              <a:tr h="595000">
                <a:tc>
                  <a:txBody>
                    <a:bodyPr/>
                    <a:lstStyle/>
                    <a:p>
                      <a:pPr>
                        <a:buNone/>
                      </a:pPr>
                      <a:r>
                        <a:rPr lang="en-NZ" sz="1200" b="1"/>
                        <a:t>Legislative reporting requirements</a:t>
                      </a:r>
                    </a:p>
                  </a:txBody>
                  <a:tcPr marL="82296" marR="82296" marT="27432" marB="27432" anchor="ctr">
                    <a:solidFill>
                      <a:schemeClr val="tx2">
                        <a:lumMod val="95000"/>
                      </a:schemeClr>
                    </a:solidFill>
                  </a:tcPr>
                </a:tc>
                <a:tc>
                  <a:txBody>
                    <a:bodyPr/>
                    <a:lstStyle/>
                    <a:p>
                      <a:pPr>
                        <a:buNone/>
                      </a:pPr>
                      <a:r>
                        <a:rPr lang="en-NZ" sz="1200"/>
                        <a:t>The review will not consider the legislative requirements that determine which entities must prepare financial statements in accordance with XRB standards.</a:t>
                      </a:r>
                    </a:p>
                  </a:txBody>
                  <a:tcPr marL="82296" marR="82296" marT="27432" marB="27432" anchor="ctr">
                    <a:solidFill>
                      <a:schemeClr val="bg1"/>
                    </a:solidFill>
                  </a:tcPr>
                </a:tc>
                <a:extLst>
                  <a:ext uri="{0D108BD9-81ED-4DB2-BD59-A6C34878D82A}">
                    <a16:rowId xmlns:a16="http://schemas.microsoft.com/office/drawing/2014/main" val="10001"/>
                  </a:ext>
                </a:extLst>
              </a:tr>
              <a:tr h="770000">
                <a:tc>
                  <a:txBody>
                    <a:bodyPr/>
                    <a:lstStyle/>
                    <a:p>
                      <a:pPr>
                        <a:buNone/>
                      </a:pPr>
                      <a:r>
                        <a:rPr lang="en-NZ" sz="1200" b="1"/>
                        <a:t>Detailed standard-setting requirements</a:t>
                      </a:r>
                    </a:p>
                  </a:txBody>
                  <a:tcPr marL="82296" marR="82296" marT="27432" marB="27432" anchor="ctr">
                    <a:solidFill>
                      <a:schemeClr val="tx2">
                        <a:lumMod val="95000"/>
                      </a:schemeClr>
                    </a:solidFill>
                  </a:tcPr>
                </a:tc>
                <a:tc>
                  <a:txBody>
                    <a:bodyPr/>
                    <a:lstStyle/>
                    <a:p>
                      <a:pPr>
                        <a:buNone/>
                      </a:pPr>
                      <a:r>
                        <a:rPr lang="en-NZ" sz="1200"/>
                        <a:t>The review will not reconsider the detailed recognition, measurement, presentation and disclosure requirements within existing standards, including RDR concessions and the Conceptual Framework, or whether particular standards or disclosures are mandatory for certain sectors, tiers or entity types (such as service performance reporting for PBEs).</a:t>
                      </a:r>
                    </a:p>
                  </a:txBody>
                  <a:tcPr marL="82296" marR="82296" marT="27432" marB="27432" anchor="ctr">
                    <a:solidFill>
                      <a:schemeClr val="bg1"/>
                    </a:solidFill>
                  </a:tcPr>
                </a:tc>
                <a:extLst>
                  <a:ext uri="{0D108BD9-81ED-4DB2-BD59-A6C34878D82A}">
                    <a16:rowId xmlns:a16="http://schemas.microsoft.com/office/drawing/2014/main" val="10002"/>
                  </a:ext>
                </a:extLst>
              </a:tr>
              <a:tr h="510000">
                <a:tc>
                  <a:txBody>
                    <a:bodyPr/>
                    <a:lstStyle/>
                    <a:p>
                      <a:pPr>
                        <a:buNone/>
                      </a:pPr>
                      <a:r>
                        <a:rPr lang="en-NZ" sz="1200" b="1"/>
                        <a:t>Assurance and professional standards</a:t>
                      </a:r>
                    </a:p>
                  </a:txBody>
                  <a:tcPr marL="82296" marR="82296" marT="27432" marB="27432" anchor="ctr">
                    <a:solidFill>
                      <a:schemeClr val="tx2">
                        <a:lumMod val="95000"/>
                      </a:schemeClr>
                    </a:solidFill>
                  </a:tcPr>
                </a:tc>
                <a:tc>
                  <a:txBody>
                    <a:bodyPr/>
                    <a:lstStyle/>
                    <a:p>
                      <a:pPr>
                        <a:buNone/>
                      </a:pPr>
                      <a:r>
                        <a:rPr lang="en-NZ" sz="1200"/>
                        <a:t>The review will not consider auditing, assurance, professional or ethical standards.</a:t>
                      </a:r>
                    </a:p>
                  </a:txBody>
                  <a:tcPr marL="82296" marR="82296" marT="27432" marB="27432" anchor="ctr">
                    <a:solidFill>
                      <a:schemeClr val="bg1"/>
                    </a:solidFill>
                  </a:tcPr>
                </a:tc>
                <a:extLst>
                  <a:ext uri="{0D108BD9-81ED-4DB2-BD59-A6C34878D82A}">
                    <a16:rowId xmlns:a16="http://schemas.microsoft.com/office/drawing/2014/main" val="10003"/>
                  </a:ext>
                </a:extLst>
              </a:tr>
              <a:tr h="450000">
                <a:tc>
                  <a:txBody>
                    <a:bodyPr/>
                    <a:lstStyle/>
                    <a:p>
                      <a:pPr>
                        <a:buNone/>
                      </a:pPr>
                      <a:r>
                        <a:rPr lang="en-NZ" sz="1200" b="1"/>
                        <a:t>Climate Standards</a:t>
                      </a:r>
                    </a:p>
                  </a:txBody>
                  <a:tcPr marL="82296" marR="82296" marT="27432" marB="27432" anchor="ctr">
                    <a:solidFill>
                      <a:schemeClr val="tx2">
                        <a:lumMod val="95000"/>
                      </a:schemeClr>
                    </a:solidFill>
                  </a:tcPr>
                </a:tc>
                <a:tc>
                  <a:txBody>
                    <a:bodyPr/>
                    <a:lstStyle/>
                    <a:p>
                      <a:pPr>
                        <a:buNone/>
                      </a:pPr>
                      <a:r>
                        <a:rPr lang="en-NZ" sz="1200"/>
                        <a:t>The review will not consider the XRB’s Climate Standards.</a:t>
                      </a:r>
                    </a:p>
                  </a:txBody>
                  <a:tcPr marL="82296" marR="82296" marT="27432" marB="27432" anchor="ctr">
                    <a:solidFill>
                      <a:schemeClr val="bg1"/>
                    </a:solidFill>
                  </a:tcPr>
                </a:tc>
                <a:extLst>
                  <a:ext uri="{0D108BD9-81ED-4DB2-BD59-A6C34878D82A}">
                    <a16:rowId xmlns:a16="http://schemas.microsoft.com/office/drawing/2014/main" val="10004"/>
                  </a:ext>
                </a:extLst>
              </a:tr>
              <a:tr h="450000">
                <a:tc>
                  <a:txBody>
                    <a:bodyPr/>
                    <a:lstStyle/>
                    <a:p>
                      <a:pPr>
                        <a:buNone/>
                      </a:pPr>
                      <a:r>
                        <a:rPr lang="en-NZ" sz="1200" b="1"/>
                        <a:t>Broader reporting architecture</a:t>
                      </a:r>
                    </a:p>
                  </a:txBody>
                  <a:tcPr marL="82296" marR="82296" marT="27432" marB="27432" anchor="ctr">
                    <a:solidFill>
                      <a:schemeClr val="tx2">
                        <a:lumMod val="95000"/>
                      </a:schemeClr>
                    </a:solidFill>
                  </a:tcPr>
                </a:tc>
                <a:tc>
                  <a:txBody>
                    <a:bodyPr/>
                    <a:lstStyle/>
                    <a:p>
                      <a:pPr>
                        <a:buNone/>
                      </a:pPr>
                      <a:r>
                        <a:rPr lang="en-NZ" sz="1200"/>
                        <a:t>The review will not consider the XRB’s broader architecture of reporting, other than the ASF.</a:t>
                      </a:r>
                    </a:p>
                  </a:txBody>
                  <a:tcPr marL="82296" marR="82296" marT="27432" marB="27432" anchor="ctr">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571592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CC36BD1-F86B-7FE5-0422-509BF172F4F3}"/>
              </a:ext>
            </a:extLst>
          </p:cNvPr>
          <p:cNvSpPr>
            <a:spLocks noGrp="1"/>
          </p:cNvSpPr>
          <p:nvPr>
            <p:ph type="body" sz="quarter" idx="13"/>
          </p:nvPr>
        </p:nvSpPr>
        <p:spPr>
          <a:xfrm>
            <a:off x="646113" y="183087"/>
            <a:ext cx="7707110" cy="846865"/>
          </a:xfrm>
        </p:spPr>
        <p:txBody>
          <a:bodyPr/>
          <a:lstStyle/>
          <a:p>
            <a:r>
              <a:rPr lang="en-NZ"/>
              <a:t>Accounting Standards Framework (ASF)</a:t>
            </a:r>
          </a:p>
          <a:p>
            <a:endParaRPr lang="en-NZ"/>
          </a:p>
        </p:txBody>
      </p:sp>
      <p:pic>
        <p:nvPicPr>
          <p:cNvPr id="15" name="Picture 14">
            <a:extLst>
              <a:ext uri="{FF2B5EF4-FFF2-40B4-BE49-F238E27FC236}">
                <a16:creationId xmlns:a16="http://schemas.microsoft.com/office/drawing/2014/main" id="{97E77483-0B58-0A20-8737-A98AC774C6F3}"/>
              </a:ext>
            </a:extLst>
          </p:cNvPr>
          <p:cNvPicPr>
            <a:picLocks noChangeAspect="1"/>
          </p:cNvPicPr>
          <p:nvPr/>
        </p:nvPicPr>
        <p:blipFill>
          <a:blip r:embed="rId2"/>
          <a:stretch>
            <a:fillRect/>
          </a:stretch>
        </p:blipFill>
        <p:spPr>
          <a:xfrm>
            <a:off x="646113" y="744984"/>
            <a:ext cx="825542" cy="196860"/>
          </a:xfrm>
          <a:prstGeom prst="rect">
            <a:avLst/>
          </a:prstGeom>
        </p:spPr>
      </p:pic>
      <p:pic>
        <p:nvPicPr>
          <p:cNvPr id="6" name="Content Placeholder 5">
            <a:extLst>
              <a:ext uri="{FF2B5EF4-FFF2-40B4-BE49-F238E27FC236}">
                <a16:creationId xmlns:a16="http://schemas.microsoft.com/office/drawing/2014/main" id="{6EF480A8-A90E-8DA7-53A4-17B368D35751}"/>
              </a:ext>
            </a:extLst>
          </p:cNvPr>
          <p:cNvPicPr>
            <a:picLocks noGrp="1" noChangeAspect="1"/>
          </p:cNvPicPr>
          <p:nvPr>
            <p:ph sz="quarter" idx="14"/>
          </p:nvPr>
        </p:nvPicPr>
        <p:blipFill>
          <a:blip r:embed="rId3">
            <a:extLst>
              <a:ext uri="{28A0092B-C50C-407E-A947-70E740481C1C}">
                <a14:useLocalDpi xmlns:a14="http://schemas.microsoft.com/office/drawing/2010/main" val="0"/>
              </a:ext>
            </a:extLst>
          </a:blip>
          <a:srcRect t="7924"/>
          <a:stretch>
            <a:fillRect/>
          </a:stretch>
        </p:blipFill>
        <p:spPr>
          <a:xfrm>
            <a:off x="485776" y="1056126"/>
            <a:ext cx="9153524" cy="5618788"/>
          </a:xfrm>
          <a:prstGeom prst="rect">
            <a:avLst/>
          </a:prstGeom>
        </p:spPr>
      </p:pic>
    </p:spTree>
    <p:extLst>
      <p:ext uri="{BB962C8B-B14F-4D97-AF65-F5344CB8AC3E}">
        <p14:creationId xmlns:p14="http://schemas.microsoft.com/office/powerpoint/2010/main" val="19322428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B697A2-44D6-51FD-69A4-5475723807C0}"/>
            </a:ext>
          </a:extLst>
        </p:cNvPr>
        <p:cNvGrpSpPr/>
        <p:nvPr/>
      </p:nvGrpSpPr>
      <p:grpSpPr>
        <a:xfrm>
          <a:off x="0" y="0"/>
          <a:ext cx="0" cy="0"/>
          <a:chOff x="0" y="0"/>
          <a:chExt cx="0" cy="0"/>
        </a:xfrm>
      </p:grpSpPr>
      <p:sp>
        <p:nvSpPr>
          <p:cNvPr id="5" name="Text Placeholder 1">
            <a:extLst>
              <a:ext uri="{FF2B5EF4-FFF2-40B4-BE49-F238E27FC236}">
                <a16:creationId xmlns:a16="http://schemas.microsoft.com/office/drawing/2014/main" id="{AA75B5EE-1D46-B531-38B3-B5ED8B386463}"/>
              </a:ext>
            </a:extLst>
          </p:cNvPr>
          <p:cNvSpPr>
            <a:spLocks noGrp="1"/>
          </p:cNvSpPr>
          <p:nvPr>
            <p:ph type="body" sz="quarter" idx="13"/>
          </p:nvPr>
        </p:nvSpPr>
        <p:spPr>
          <a:xfrm>
            <a:off x="375123" y="-138708"/>
            <a:ext cx="10715422" cy="846865"/>
          </a:xfrm>
        </p:spPr>
        <p:txBody>
          <a:bodyPr/>
          <a:lstStyle/>
          <a:p>
            <a:r>
              <a:rPr lang="en-NZ"/>
              <a:t>ASF review – elements we will consider and analyse</a:t>
            </a:r>
          </a:p>
        </p:txBody>
      </p:sp>
      <p:pic>
        <p:nvPicPr>
          <p:cNvPr id="9" name="Content Placeholder 8">
            <a:extLst>
              <a:ext uri="{FF2B5EF4-FFF2-40B4-BE49-F238E27FC236}">
                <a16:creationId xmlns:a16="http://schemas.microsoft.com/office/drawing/2014/main" id="{879BDE20-03A9-80E7-EB07-69463DAFDA4D}"/>
              </a:ext>
            </a:extLst>
          </p:cNvPr>
          <p:cNvPicPr>
            <a:picLocks noGrp="1" noChangeAspect="1"/>
          </p:cNvPicPr>
          <p:nvPr>
            <p:ph sz="quarter" idx="14"/>
          </p:nvPr>
        </p:nvPicPr>
        <p:blipFill>
          <a:blip r:embed="rId3"/>
          <a:srcRect t="634"/>
          <a:stretch>
            <a:fillRect/>
          </a:stretch>
        </p:blipFill>
        <p:spPr>
          <a:xfrm>
            <a:off x="1184565" y="935182"/>
            <a:ext cx="8841634" cy="5922818"/>
          </a:xfrm>
          <a:prstGeom prst="rect">
            <a:avLst/>
          </a:prstGeom>
        </p:spPr>
      </p:pic>
    </p:spTree>
    <p:extLst>
      <p:ext uri="{BB962C8B-B14F-4D97-AF65-F5344CB8AC3E}">
        <p14:creationId xmlns:p14="http://schemas.microsoft.com/office/powerpoint/2010/main" val="11539818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Placeholder"/>
          <p:cNvSpPr>
            <a:spLocks noGrp="1"/>
          </p:cNvSpPr>
          <p:nvPr>
            <p:ph type="body" sz="quarter" idx="13"/>
          </p:nvPr>
        </p:nvSpPr>
        <p:spPr>
          <a:xfrm>
            <a:off x="536662" y="0"/>
            <a:ext cx="11118676" cy="670095"/>
          </a:xfrm>
        </p:spPr>
        <p:txBody>
          <a:bodyPr/>
          <a:lstStyle/>
          <a:p>
            <a:r>
              <a:rPr lang="en-NZ"/>
              <a:t>A centralised webpage to support the detailed analysis</a:t>
            </a:r>
          </a:p>
        </p:txBody>
      </p:sp>
      <p:sp>
        <p:nvSpPr>
          <p:cNvPr id="12" name="Intro"/>
          <p:cNvSpPr txBox="1"/>
          <p:nvPr/>
        </p:nvSpPr>
        <p:spPr>
          <a:xfrm>
            <a:off x="536662" y="1120007"/>
            <a:ext cx="10900000" cy="820000"/>
          </a:xfrm>
          <a:prstGeom prst="rect">
            <a:avLst/>
          </a:prstGeom>
        </p:spPr>
        <p:txBody>
          <a:bodyPr wrap="square" lIns="0" tIns="0" rIns="91440" bIns="0" rtlCol="0" anchor="t">
            <a:normAutofit/>
          </a:bodyPr>
          <a:lstStyle/>
          <a:p>
            <a:pPr>
              <a:lnSpc>
                <a:spcPct val="107000"/>
              </a:lnSpc>
            </a:pPr>
            <a:r>
              <a:rPr lang="en-NZ" sz="1300"/>
              <a:t>We have created a centralised webpage where stakeholders can follow the project and access the support behind what was considered and discussed. As we work through the elements on the previous slide the website will be updated to carry active and linked content. Under each active key element stakeholders will find:</a:t>
            </a:r>
          </a:p>
        </p:txBody>
      </p:sp>
      <p:grpSp>
        <p:nvGrpSpPr>
          <p:cNvPr id="3" name="Group 2">
            <a:extLst>
              <a:ext uri="{FF2B5EF4-FFF2-40B4-BE49-F238E27FC236}">
                <a16:creationId xmlns:a16="http://schemas.microsoft.com/office/drawing/2014/main" id="{28E29A11-C730-586A-9B16-10846D23A7BC}"/>
              </a:ext>
            </a:extLst>
          </p:cNvPr>
          <p:cNvGrpSpPr/>
          <p:nvPr/>
        </p:nvGrpSpPr>
        <p:grpSpPr>
          <a:xfrm>
            <a:off x="536662" y="2128265"/>
            <a:ext cx="6784292" cy="1914229"/>
            <a:chOff x="956483" y="1930000"/>
            <a:chExt cx="10698855" cy="1499000"/>
          </a:xfrm>
        </p:grpSpPr>
        <p:sp>
          <p:nvSpPr>
            <p:cNvPr id="20" name="Card 1 Header"/>
            <p:cNvSpPr/>
            <p:nvPr/>
          </p:nvSpPr>
          <p:spPr>
            <a:xfrm>
              <a:off x="6350240" y="1930000"/>
              <a:ext cx="2608219" cy="600000"/>
            </a:xfrm>
            <a:prstGeom prst="rect">
              <a:avLst/>
            </a:prstGeom>
            <a:solidFill>
              <a:srgbClr val="23500B"/>
            </a:solidFill>
          </p:spPr>
          <p:txBody>
            <a:bodyPr wrap="square" lIns="91440" tIns="45720" rIns="91440" bIns="45720" rtlCol="0" anchor="ctr"/>
            <a:lstStyle/>
            <a:p>
              <a:pPr algn="ctr"/>
              <a:r>
                <a:rPr lang="en-NZ" sz="1300" b="1">
                  <a:solidFill>
                    <a:schemeClr val="bg1"/>
                  </a:solidFill>
                </a:rPr>
                <a:t>Detailed analysis paper</a:t>
              </a:r>
            </a:p>
          </p:txBody>
        </p:sp>
        <p:sp>
          <p:nvSpPr>
            <p:cNvPr id="21" name="Card 1 Body"/>
            <p:cNvSpPr/>
            <p:nvPr/>
          </p:nvSpPr>
          <p:spPr>
            <a:xfrm>
              <a:off x="6350240" y="2530000"/>
              <a:ext cx="2608219" cy="899000"/>
            </a:xfrm>
            <a:prstGeom prst="rect">
              <a:avLst/>
            </a:prstGeom>
            <a:solidFill>
              <a:srgbClr val="F2F1EC"/>
            </a:solidFill>
          </p:spPr>
          <p:txBody>
            <a:bodyPr wrap="square" lIns="118440" tIns="100000" rIns="118440" bIns="91440" rtlCol="0" anchor="t"/>
            <a:lstStyle/>
            <a:p>
              <a:r>
                <a:rPr lang="en-NZ" sz="1200"/>
                <a:t>The detailed analysis paper for the element, as shared with the NZASB.</a:t>
              </a:r>
            </a:p>
          </p:txBody>
        </p:sp>
        <p:sp>
          <p:nvSpPr>
            <p:cNvPr id="22" name="Card 2 Header"/>
            <p:cNvSpPr/>
            <p:nvPr/>
          </p:nvSpPr>
          <p:spPr>
            <a:xfrm>
              <a:off x="956483" y="1930000"/>
              <a:ext cx="2608219" cy="600000"/>
            </a:xfrm>
            <a:prstGeom prst="rect">
              <a:avLst/>
            </a:prstGeom>
            <a:solidFill>
              <a:srgbClr val="23500B"/>
            </a:solidFill>
          </p:spPr>
          <p:txBody>
            <a:bodyPr wrap="square" lIns="91440" tIns="45720" rIns="91440" bIns="45720" rtlCol="0" anchor="ctr"/>
            <a:lstStyle/>
            <a:p>
              <a:pPr algn="ctr"/>
              <a:r>
                <a:rPr lang="en-NZ" sz="1300" b="1">
                  <a:solidFill>
                    <a:schemeClr val="bg1"/>
                  </a:solidFill>
                </a:rPr>
                <a:t>Summary video</a:t>
              </a:r>
            </a:p>
          </p:txBody>
        </p:sp>
        <p:sp>
          <p:nvSpPr>
            <p:cNvPr id="23" name="Card 2 Body"/>
            <p:cNvSpPr/>
            <p:nvPr/>
          </p:nvSpPr>
          <p:spPr>
            <a:xfrm>
              <a:off x="956483" y="2530000"/>
              <a:ext cx="2608219" cy="899000"/>
            </a:xfrm>
            <a:prstGeom prst="rect">
              <a:avLst/>
            </a:prstGeom>
            <a:solidFill>
              <a:srgbClr val="F2F1EC"/>
            </a:solidFill>
          </p:spPr>
          <p:txBody>
            <a:bodyPr wrap="square" lIns="118440" tIns="100000" rIns="118440" bIns="91440" rtlCol="0" anchor="t"/>
            <a:lstStyle/>
            <a:p>
              <a:r>
                <a:rPr lang="en-NZ" sz="1200"/>
                <a:t>A short video that summarises the key points of the paper.</a:t>
              </a:r>
            </a:p>
          </p:txBody>
        </p:sp>
        <p:sp>
          <p:nvSpPr>
            <p:cNvPr id="24" name="Card 3 Header"/>
            <p:cNvSpPr/>
            <p:nvPr/>
          </p:nvSpPr>
          <p:spPr>
            <a:xfrm>
              <a:off x="3653362" y="1930000"/>
              <a:ext cx="2608219" cy="600000"/>
            </a:xfrm>
            <a:prstGeom prst="rect">
              <a:avLst/>
            </a:prstGeom>
            <a:solidFill>
              <a:srgbClr val="23500B"/>
            </a:solidFill>
          </p:spPr>
          <p:txBody>
            <a:bodyPr wrap="square" lIns="91440" tIns="45720" rIns="91440" bIns="45720" rtlCol="0" anchor="ctr"/>
            <a:lstStyle/>
            <a:p>
              <a:pPr algn="ctr"/>
              <a:r>
                <a:rPr lang="en-NZ" sz="1300" b="1">
                  <a:solidFill>
                    <a:schemeClr val="bg1"/>
                  </a:solidFill>
                </a:rPr>
                <a:t>Summary slides</a:t>
              </a:r>
            </a:p>
          </p:txBody>
        </p:sp>
        <p:sp>
          <p:nvSpPr>
            <p:cNvPr id="25" name="Card 3 Body"/>
            <p:cNvSpPr/>
            <p:nvPr/>
          </p:nvSpPr>
          <p:spPr>
            <a:xfrm>
              <a:off x="3653362" y="2530000"/>
              <a:ext cx="2608219" cy="899000"/>
            </a:xfrm>
            <a:prstGeom prst="rect">
              <a:avLst/>
            </a:prstGeom>
            <a:solidFill>
              <a:srgbClr val="F2F1EC"/>
            </a:solidFill>
          </p:spPr>
          <p:txBody>
            <a:bodyPr wrap="square" lIns="118440" tIns="100000" rIns="118440" bIns="91440" rtlCol="0" anchor="t"/>
            <a:lstStyle/>
            <a:p>
              <a:r>
                <a:rPr lang="en-NZ" sz="1200"/>
                <a:t>The summary slides used in the video.</a:t>
              </a:r>
            </a:p>
          </p:txBody>
        </p:sp>
        <p:sp>
          <p:nvSpPr>
            <p:cNvPr id="26" name="Card 4 Header"/>
            <p:cNvSpPr/>
            <p:nvPr/>
          </p:nvSpPr>
          <p:spPr>
            <a:xfrm>
              <a:off x="9047119" y="1930000"/>
              <a:ext cx="2608219" cy="600000"/>
            </a:xfrm>
            <a:prstGeom prst="rect">
              <a:avLst/>
            </a:prstGeom>
            <a:solidFill>
              <a:srgbClr val="23500B"/>
            </a:solidFill>
          </p:spPr>
          <p:txBody>
            <a:bodyPr wrap="square" lIns="91440" tIns="45720" rIns="91440" bIns="45720" rtlCol="0" anchor="ctr"/>
            <a:lstStyle/>
            <a:p>
              <a:pPr algn="ctr"/>
              <a:r>
                <a:rPr lang="en-NZ" sz="1300" b="1">
                  <a:solidFill>
                    <a:schemeClr val="bg1"/>
                  </a:solidFill>
                </a:rPr>
                <a:t>Minutes</a:t>
              </a:r>
            </a:p>
          </p:txBody>
        </p:sp>
        <p:sp>
          <p:nvSpPr>
            <p:cNvPr id="27" name="Card 4 Body"/>
            <p:cNvSpPr/>
            <p:nvPr/>
          </p:nvSpPr>
          <p:spPr>
            <a:xfrm>
              <a:off x="9047119" y="2530000"/>
              <a:ext cx="2608219" cy="899000"/>
            </a:xfrm>
            <a:prstGeom prst="rect">
              <a:avLst/>
            </a:prstGeom>
            <a:solidFill>
              <a:srgbClr val="F2F1EC"/>
            </a:solidFill>
          </p:spPr>
          <p:txBody>
            <a:bodyPr wrap="square" lIns="118440" tIns="100000" rIns="118440" bIns="91440" rtlCol="0" anchor="t"/>
            <a:lstStyle/>
            <a:p>
              <a:r>
                <a:rPr lang="en-NZ" sz="1200"/>
                <a:t>The minutes of the NZASB discussion on the element.</a:t>
              </a:r>
            </a:p>
          </p:txBody>
        </p:sp>
      </p:grpSp>
      <p:sp>
        <p:nvSpPr>
          <p:cNvPr id="30" name="Survey Band"/>
          <p:cNvSpPr/>
          <p:nvPr/>
        </p:nvSpPr>
        <p:spPr>
          <a:xfrm>
            <a:off x="536662" y="4230753"/>
            <a:ext cx="6576519" cy="1028525"/>
          </a:xfrm>
          <a:prstGeom prst="rect">
            <a:avLst/>
          </a:prstGeom>
          <a:solidFill>
            <a:srgbClr val="5F8F34"/>
          </a:solidFill>
        </p:spPr>
        <p:txBody>
          <a:bodyPr wrap="square" lIns="182880" tIns="100000" rIns="182880" bIns="91440" rtlCol="0" anchor="ctr"/>
          <a:lstStyle/>
          <a:p>
            <a:pPr>
              <a:lnSpc>
                <a:spcPct val="107000"/>
              </a:lnSpc>
            </a:pPr>
            <a:r>
              <a:rPr lang="en-NZ" sz="1300" b="1">
                <a:solidFill>
                  <a:schemeClr val="bg1"/>
                </a:solidFill>
              </a:rPr>
              <a:t>Stakeholder survey – </a:t>
            </a:r>
            <a:r>
              <a:rPr lang="en-NZ" sz="1300" i="1">
                <a:solidFill>
                  <a:schemeClr val="bg1"/>
                </a:solidFill>
              </a:rPr>
              <a:t>Additionally</a:t>
            </a:r>
            <a:r>
              <a:rPr lang="en-NZ" sz="1300">
                <a:solidFill>
                  <a:schemeClr val="bg1"/>
                </a:solidFill>
              </a:rPr>
              <a:t>, for each key element we are also including a survey to gather stakeholders’ initial thoughts on the analysis being discussed, along with any other relevant queries. These responses will help shape and support our thinking as we develop the discussion paper.</a:t>
            </a:r>
          </a:p>
        </p:txBody>
      </p:sp>
      <p:sp>
        <p:nvSpPr>
          <p:cNvPr id="31" name="Link Note"/>
          <p:cNvSpPr txBox="1"/>
          <p:nvPr/>
        </p:nvSpPr>
        <p:spPr>
          <a:xfrm>
            <a:off x="637235" y="5607804"/>
            <a:ext cx="6268175" cy="620000"/>
          </a:xfrm>
          <a:prstGeom prst="rect">
            <a:avLst/>
          </a:prstGeom>
        </p:spPr>
        <p:txBody>
          <a:bodyPr wrap="square" lIns="0" tIns="0" rIns="0" bIns="0" rtlCol="0" anchor="t">
            <a:normAutofit/>
          </a:bodyPr>
          <a:lstStyle/>
          <a:p>
            <a:r>
              <a:rPr lang="en-NZ" sz="1200" b="1"/>
              <a:t>Website link: </a:t>
            </a:r>
            <a:r>
              <a:rPr lang="en-NZ" sz="1200" u="sng">
                <a:solidFill>
                  <a:schemeClr val="hlink"/>
                </a:solidFill>
              </a:rPr>
              <a:t>https://teams.public.onecdn.static.microsoft/evergreen-assets/safelinks/2/atp-safelinks.html</a:t>
            </a:r>
          </a:p>
        </p:txBody>
      </p:sp>
      <p:sp>
        <p:nvSpPr>
          <p:cNvPr id="2" name="Slide Number Placeholder 1">
            <a:extLst>
              <a:ext uri="{FF2B5EF4-FFF2-40B4-BE49-F238E27FC236}">
                <a16:creationId xmlns:a16="http://schemas.microsoft.com/office/drawing/2014/main" id="{D59E7609-8532-67BD-F9D3-57909B3C9B3C}"/>
              </a:ext>
            </a:extLst>
          </p:cNvPr>
          <p:cNvSpPr>
            <a:spLocks noGrp="1"/>
          </p:cNvSpPr>
          <p:nvPr>
            <p:ph type="sldNum" sz="quarter" idx="10"/>
          </p:nvPr>
        </p:nvSpPr>
        <p:spPr/>
        <p:txBody>
          <a:bodyPr/>
          <a:lstStyle/>
          <a:p>
            <a:fld id="{802A16F9-4D44-47C7-BF06-FFE7750A8ED4}" type="slidenum">
              <a:rPr lang="en-NZ" altLang="en-US" smtClean="0"/>
              <a:pPr/>
              <a:t>13</a:t>
            </a:fld>
            <a:endParaRPr lang="en-NZ" altLang="en-US"/>
          </a:p>
        </p:txBody>
      </p:sp>
      <p:pic>
        <p:nvPicPr>
          <p:cNvPr id="5" name="Picture 4">
            <a:extLst>
              <a:ext uri="{FF2B5EF4-FFF2-40B4-BE49-F238E27FC236}">
                <a16:creationId xmlns:a16="http://schemas.microsoft.com/office/drawing/2014/main" id="{24411B0B-8863-AC10-CFA9-7AD6E7C5437C}"/>
              </a:ext>
            </a:extLst>
          </p:cNvPr>
          <p:cNvPicPr>
            <a:picLocks noChangeAspect="1"/>
          </p:cNvPicPr>
          <p:nvPr/>
        </p:nvPicPr>
        <p:blipFill>
          <a:blip r:embed="rId3"/>
          <a:stretch>
            <a:fillRect/>
          </a:stretch>
        </p:blipFill>
        <p:spPr>
          <a:xfrm>
            <a:off x="7510466" y="1878345"/>
            <a:ext cx="4498221" cy="4478005"/>
          </a:xfrm>
          <a:prstGeom prst="rect">
            <a:avLst/>
          </a:prstGeom>
        </p:spPr>
      </p:pic>
    </p:spTree>
    <p:extLst>
      <p:ext uri="{BB962C8B-B14F-4D97-AF65-F5344CB8AC3E}">
        <p14:creationId xmlns:p14="http://schemas.microsoft.com/office/powerpoint/2010/main" val="2147606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AD619F-997C-5ADB-EEDB-A471C8C99182}"/>
            </a:ext>
          </a:extLst>
        </p:cNvPr>
        <p:cNvGrpSpPr/>
        <p:nvPr/>
      </p:nvGrpSpPr>
      <p:grpSpPr>
        <a:xfrm>
          <a:off x="0" y="0"/>
          <a:ext cx="0" cy="0"/>
          <a:chOff x="0" y="0"/>
          <a:chExt cx="0" cy="0"/>
        </a:xfrm>
      </p:grpSpPr>
      <p:sp>
        <p:nvSpPr>
          <p:cNvPr id="116" name="Rectangle 115">
            <a:extLst>
              <a:ext uri="{FF2B5EF4-FFF2-40B4-BE49-F238E27FC236}">
                <a16:creationId xmlns:a16="http://schemas.microsoft.com/office/drawing/2014/main" id="{151CADFA-32F5-0860-9040-64374A62DAFA}"/>
              </a:ext>
            </a:extLst>
          </p:cNvPr>
          <p:cNvSpPr/>
          <p:nvPr/>
        </p:nvSpPr>
        <p:spPr>
          <a:xfrm>
            <a:off x="7957876" y="2522220"/>
            <a:ext cx="4234124" cy="2247550"/>
          </a:xfrm>
          <a:prstGeom prst="rect">
            <a:avLst/>
          </a:prstGeom>
          <a:pattFill prst="pct5">
            <a:fgClr>
              <a:schemeClr val="accent1"/>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115" name="Rectangle 114">
            <a:extLst>
              <a:ext uri="{FF2B5EF4-FFF2-40B4-BE49-F238E27FC236}">
                <a16:creationId xmlns:a16="http://schemas.microsoft.com/office/drawing/2014/main" id="{DA24518A-D882-2210-944B-69C467261E56}"/>
              </a:ext>
            </a:extLst>
          </p:cNvPr>
          <p:cNvSpPr/>
          <p:nvPr/>
        </p:nvSpPr>
        <p:spPr>
          <a:xfrm>
            <a:off x="0" y="2522220"/>
            <a:ext cx="7964983" cy="2251866"/>
          </a:xfrm>
          <a:prstGeom prst="rect">
            <a:avLst/>
          </a:prstGeom>
          <a:pattFill prst="pct5">
            <a:fgClr>
              <a:schemeClr val="tx2">
                <a:lumMod val="85000"/>
              </a:schemeClr>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2" name="Text Placeholder 1">
            <a:extLst>
              <a:ext uri="{FF2B5EF4-FFF2-40B4-BE49-F238E27FC236}">
                <a16:creationId xmlns:a16="http://schemas.microsoft.com/office/drawing/2014/main" id="{F1EAB99C-BEAA-1F05-F189-07ACD77FCAFB}"/>
              </a:ext>
            </a:extLst>
          </p:cNvPr>
          <p:cNvSpPr>
            <a:spLocks noGrp="1"/>
          </p:cNvSpPr>
          <p:nvPr>
            <p:ph type="body" sz="quarter" idx="13"/>
          </p:nvPr>
        </p:nvSpPr>
        <p:spPr>
          <a:xfrm>
            <a:off x="545549" y="-61697"/>
            <a:ext cx="7707110" cy="846865"/>
          </a:xfrm>
        </p:spPr>
        <p:txBody>
          <a:bodyPr/>
          <a:lstStyle/>
          <a:p>
            <a:r>
              <a:rPr lang="en-NZ"/>
              <a:t>Timeline and phases of the ASF review</a:t>
            </a:r>
          </a:p>
        </p:txBody>
      </p:sp>
      <p:cxnSp>
        <p:nvCxnSpPr>
          <p:cNvPr id="49" name="Straight Connector 48">
            <a:extLst>
              <a:ext uri="{FF2B5EF4-FFF2-40B4-BE49-F238E27FC236}">
                <a16:creationId xmlns:a16="http://schemas.microsoft.com/office/drawing/2014/main" id="{25E0CC52-47C1-099D-16A3-F72C6E301DDC}"/>
              </a:ext>
            </a:extLst>
          </p:cNvPr>
          <p:cNvCxnSpPr>
            <a:cxnSpLocks/>
          </p:cNvCxnSpPr>
          <p:nvPr/>
        </p:nvCxnSpPr>
        <p:spPr>
          <a:xfrm flipV="1">
            <a:off x="-177044" y="4770120"/>
            <a:ext cx="12484100" cy="0"/>
          </a:xfrm>
          <a:prstGeom prst="line">
            <a:avLst/>
          </a:prstGeom>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E8C480EC-5139-29E2-8816-A3EE6411CDDD}"/>
              </a:ext>
            </a:extLst>
          </p:cNvPr>
          <p:cNvSpPr txBox="1"/>
          <p:nvPr/>
        </p:nvSpPr>
        <p:spPr>
          <a:xfrm>
            <a:off x="2554656" y="2097604"/>
            <a:ext cx="876300" cy="484748"/>
          </a:xfrm>
          <a:prstGeom prst="rect">
            <a:avLst/>
          </a:prstGeom>
          <a:noFill/>
        </p:spPr>
        <p:txBody>
          <a:bodyPr wrap="square" l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050" b="1" i="0" u="none" strike="noStrike" kern="1200" cap="none" spc="0" normalizeH="0" baseline="0" noProof="0">
                <a:ln>
                  <a:noFill/>
                </a:ln>
                <a:solidFill>
                  <a:srgbClr val="23500B"/>
                </a:solidFill>
                <a:effectLst/>
                <a:uLnTx/>
                <a:uFillTx/>
                <a:latin typeface="Aptos" panose="020B0004020202020204" pitchFamily="34" charset="0"/>
                <a:ea typeface="Aptos" panose="020B0004020202020204" pitchFamily="34" charset="0"/>
                <a:cs typeface="Aptos" panose="020B0004020202020204" pitchFamily="34" charset="0"/>
              </a:rPr>
              <a:t>Jun</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500" b="1" i="0" u="none" strike="noStrike" kern="1200" cap="none" spc="0" normalizeH="0" baseline="0" noProof="0">
                <a:ln>
                  <a:noFill/>
                </a:ln>
                <a:solidFill>
                  <a:srgbClr val="23500B"/>
                </a:solidFill>
                <a:effectLst/>
                <a:uLnTx/>
                <a:uFillTx/>
                <a:latin typeface="Aptos" panose="020B0004020202020204" pitchFamily="34" charset="0"/>
                <a:ea typeface="Aptos" panose="020B0004020202020204" pitchFamily="34" charset="0"/>
                <a:cs typeface="Aptos" panose="020B0004020202020204" pitchFamily="34" charset="0"/>
              </a:rPr>
              <a:t>2026</a:t>
            </a:r>
          </a:p>
        </p:txBody>
      </p:sp>
      <p:grpSp>
        <p:nvGrpSpPr>
          <p:cNvPr id="51" name="Group 50">
            <a:extLst>
              <a:ext uri="{FF2B5EF4-FFF2-40B4-BE49-F238E27FC236}">
                <a16:creationId xmlns:a16="http://schemas.microsoft.com/office/drawing/2014/main" id="{88FC1D31-F8DE-820C-1DAA-03478820DF27}"/>
              </a:ext>
            </a:extLst>
          </p:cNvPr>
          <p:cNvGrpSpPr/>
          <p:nvPr/>
        </p:nvGrpSpPr>
        <p:grpSpPr>
          <a:xfrm rot="10800000">
            <a:off x="2295546" y="2102216"/>
            <a:ext cx="270000" cy="775464"/>
            <a:chOff x="801200" y="2525100"/>
            <a:chExt cx="360000" cy="1033952"/>
          </a:xfrm>
        </p:grpSpPr>
        <p:grpSp>
          <p:nvGrpSpPr>
            <p:cNvPr id="52" name="Group 51">
              <a:extLst>
                <a:ext uri="{FF2B5EF4-FFF2-40B4-BE49-F238E27FC236}">
                  <a16:creationId xmlns:a16="http://schemas.microsoft.com/office/drawing/2014/main" id="{C89B16B6-5C66-5C40-B0B2-C643D0CAD088}"/>
                </a:ext>
              </a:extLst>
            </p:cNvPr>
            <p:cNvGrpSpPr/>
            <p:nvPr/>
          </p:nvGrpSpPr>
          <p:grpSpPr>
            <a:xfrm>
              <a:off x="801200" y="2525100"/>
              <a:ext cx="360000" cy="360000"/>
              <a:chOff x="801200" y="2525100"/>
              <a:chExt cx="360000" cy="360000"/>
            </a:xfrm>
          </p:grpSpPr>
          <p:sp>
            <p:nvSpPr>
              <p:cNvPr id="56" name="Oval 55">
                <a:extLst>
                  <a:ext uri="{FF2B5EF4-FFF2-40B4-BE49-F238E27FC236}">
                    <a16:creationId xmlns:a16="http://schemas.microsoft.com/office/drawing/2014/main" id="{12543295-3F94-8A76-7A86-F50A73A0442F}"/>
                  </a:ext>
                </a:extLst>
              </p:cNvPr>
              <p:cNvSpPr/>
              <p:nvPr/>
            </p:nvSpPr>
            <p:spPr>
              <a:xfrm>
                <a:off x="893150" y="2615100"/>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grpSp>
            <p:nvGrpSpPr>
              <p:cNvPr id="57" name="Group 56">
                <a:extLst>
                  <a:ext uri="{FF2B5EF4-FFF2-40B4-BE49-F238E27FC236}">
                    <a16:creationId xmlns:a16="http://schemas.microsoft.com/office/drawing/2014/main" id="{050AB084-7A63-1F44-52FA-AF30C21205F7}"/>
                  </a:ext>
                </a:extLst>
              </p:cNvPr>
              <p:cNvGrpSpPr/>
              <p:nvPr/>
            </p:nvGrpSpPr>
            <p:grpSpPr>
              <a:xfrm>
                <a:off x="801200" y="2525100"/>
                <a:ext cx="360000" cy="360000"/>
                <a:chOff x="801200" y="2525100"/>
                <a:chExt cx="360000" cy="360000"/>
              </a:xfrm>
            </p:grpSpPr>
            <p:sp>
              <p:nvSpPr>
                <p:cNvPr id="58" name="Oval 57">
                  <a:extLst>
                    <a:ext uri="{FF2B5EF4-FFF2-40B4-BE49-F238E27FC236}">
                      <a16:creationId xmlns:a16="http://schemas.microsoft.com/office/drawing/2014/main" id="{F0A12449-D157-71CF-96AA-CB83C0B0DE6D}"/>
                    </a:ext>
                  </a:extLst>
                </p:cNvPr>
                <p:cNvSpPr/>
                <p:nvPr/>
              </p:nvSpPr>
              <p:spPr>
                <a:xfrm>
                  <a:off x="846200" y="2570100"/>
                  <a:ext cx="270000" cy="270000"/>
                </a:xfrm>
                <a:prstGeom prst="ellipse">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sp>
              <p:nvSpPr>
                <p:cNvPr id="59" name="Oval 58">
                  <a:extLst>
                    <a:ext uri="{FF2B5EF4-FFF2-40B4-BE49-F238E27FC236}">
                      <a16:creationId xmlns:a16="http://schemas.microsoft.com/office/drawing/2014/main" id="{3D8DDD41-68A1-335B-7515-E4BF23B44E49}"/>
                    </a:ext>
                  </a:extLst>
                </p:cNvPr>
                <p:cNvSpPr/>
                <p:nvPr/>
              </p:nvSpPr>
              <p:spPr>
                <a:xfrm>
                  <a:off x="801200" y="2525100"/>
                  <a:ext cx="360000" cy="360000"/>
                </a:xfrm>
                <a:prstGeom prst="ellipse">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grpSp>
        </p:grpSp>
        <p:grpSp>
          <p:nvGrpSpPr>
            <p:cNvPr id="53" name="Group 52">
              <a:extLst>
                <a:ext uri="{FF2B5EF4-FFF2-40B4-BE49-F238E27FC236}">
                  <a16:creationId xmlns:a16="http://schemas.microsoft.com/office/drawing/2014/main" id="{E7E303F0-6BE4-ABA5-3444-E1A625186000}"/>
                </a:ext>
              </a:extLst>
            </p:cNvPr>
            <p:cNvGrpSpPr/>
            <p:nvPr/>
          </p:nvGrpSpPr>
          <p:grpSpPr>
            <a:xfrm>
              <a:off x="936200" y="2885100"/>
              <a:ext cx="90000" cy="673952"/>
              <a:chOff x="936200" y="2885100"/>
              <a:chExt cx="90000" cy="673952"/>
            </a:xfrm>
          </p:grpSpPr>
          <p:cxnSp>
            <p:nvCxnSpPr>
              <p:cNvPr id="54" name="Straight Connector 53">
                <a:extLst>
                  <a:ext uri="{FF2B5EF4-FFF2-40B4-BE49-F238E27FC236}">
                    <a16:creationId xmlns:a16="http://schemas.microsoft.com/office/drawing/2014/main" id="{55E82BF7-F42F-F9D2-C06C-0E65375E8008}"/>
                  </a:ext>
                </a:extLst>
              </p:cNvPr>
              <p:cNvCxnSpPr>
                <a:cxnSpLocks/>
                <a:stCxn id="59" idx="4"/>
                <a:endCxn id="55" idx="4"/>
              </p:cNvCxnSpPr>
              <p:nvPr/>
            </p:nvCxnSpPr>
            <p:spPr>
              <a:xfrm rot="10800000" flipV="1">
                <a:off x="981200" y="2885100"/>
                <a:ext cx="0" cy="673952"/>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55" name="Oval 54">
                <a:extLst>
                  <a:ext uri="{FF2B5EF4-FFF2-40B4-BE49-F238E27FC236}">
                    <a16:creationId xmlns:a16="http://schemas.microsoft.com/office/drawing/2014/main" id="{DB092E2B-DCEC-868C-3305-EE50ABC19E2A}"/>
                  </a:ext>
                </a:extLst>
              </p:cNvPr>
              <p:cNvSpPr/>
              <p:nvPr/>
            </p:nvSpPr>
            <p:spPr>
              <a:xfrm>
                <a:off x="936200" y="3469052"/>
                <a:ext cx="90000" cy="9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grpSp>
      </p:grpSp>
      <p:sp>
        <p:nvSpPr>
          <p:cNvPr id="60" name="TextBox 59">
            <a:extLst>
              <a:ext uri="{FF2B5EF4-FFF2-40B4-BE49-F238E27FC236}">
                <a16:creationId xmlns:a16="http://schemas.microsoft.com/office/drawing/2014/main" id="{38B5C6A7-606A-3989-0AD0-9969CA6CC2C5}"/>
              </a:ext>
            </a:extLst>
          </p:cNvPr>
          <p:cNvSpPr txBox="1"/>
          <p:nvPr/>
        </p:nvSpPr>
        <p:spPr>
          <a:xfrm>
            <a:off x="1788651" y="1366277"/>
            <a:ext cx="2669234" cy="723275"/>
          </a:xfrm>
          <a:prstGeom prst="rect">
            <a:avLst/>
          </a:prstGeom>
          <a:noFill/>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050" b="1" i="0" u="none" strike="noStrike" kern="1200" cap="none" spc="0" normalizeH="0" baseline="0" noProof="0">
                <a:ln>
                  <a:noFill/>
                </a:ln>
                <a:solidFill>
                  <a:srgbClr val="000000"/>
                </a:solidFill>
                <a:effectLst/>
                <a:uLnTx/>
                <a:uFillTx/>
                <a:latin typeface="Aptos"/>
                <a:ea typeface="+mn-ea"/>
                <a:cs typeface="+mn-cs"/>
              </a:rPr>
              <a:t>Phase 1 </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050" b="0" i="1" u="none" strike="noStrike" kern="1200" cap="none" spc="0" normalizeH="0" baseline="0" noProof="0">
                <a:ln>
                  <a:noFill/>
                </a:ln>
                <a:solidFill>
                  <a:srgbClr val="000000"/>
                </a:solidFill>
                <a:effectLst/>
                <a:uLnTx/>
                <a:uFillTx/>
                <a:latin typeface="Aptos"/>
                <a:ea typeface="+mn-ea"/>
                <a:cs typeface="+mn-cs"/>
              </a:rPr>
              <a:t>Output: </a:t>
            </a:r>
          </a:p>
          <a:p>
            <a:pPr marL="0" marR="0" lvl="0" indent="0" algn="l" defTabSz="685800" rtl="0" eaLnBrk="1" fontAlgn="auto" latinLnBrk="0" hangingPunct="1">
              <a:lnSpc>
                <a:spcPct val="100000"/>
              </a:lnSpc>
              <a:spcBef>
                <a:spcPts val="0"/>
              </a:spcBef>
              <a:spcAft>
                <a:spcPts val="0"/>
              </a:spcAft>
              <a:buClrTx/>
              <a:buSzTx/>
              <a:buFontTx/>
              <a:buNone/>
              <a:tabLst/>
              <a:defRPr/>
            </a:pPr>
            <a:r>
              <a:rPr lang="en-NZ" sz="1000">
                <a:solidFill>
                  <a:srgbClr val="000000"/>
                </a:solidFill>
                <a:latin typeface="Aptos" panose="020B0004020202020204" pitchFamily="34" charset="0"/>
                <a:ea typeface="Aptos" panose="020B0004020202020204" pitchFamily="34" charset="0"/>
                <a:cs typeface="Aptos" panose="020B0004020202020204" pitchFamily="34" charset="0"/>
              </a:rPr>
              <a:t>A</a:t>
            </a:r>
            <a:r>
              <a:rPr kumimoji="0" lang="en-NZ" sz="1000" b="0" i="0" u="none" strike="noStrike" kern="1200" cap="none" spc="0" normalizeH="0" baseline="0" noProof="0" err="1">
                <a:ln>
                  <a:noFill/>
                </a:ln>
                <a:solidFill>
                  <a:srgbClr val="000000"/>
                </a:solidFill>
                <a:effectLst/>
                <a:uLnTx/>
                <a:uFillTx/>
                <a:latin typeface="Aptos" panose="020B0004020202020204" pitchFamily="34" charset="0"/>
                <a:ea typeface="Aptos" panose="020B0004020202020204" pitchFamily="34" charset="0"/>
                <a:cs typeface="Aptos" panose="020B0004020202020204" pitchFamily="34" charset="0"/>
              </a:rPr>
              <a:t>gree</a:t>
            </a:r>
            <a:r>
              <a:rPr kumimoji="0" lang="en-NZ" sz="1000" b="0" i="0" u="none" strike="noStrike" kern="1200" cap="none" spc="0" normalizeH="0" baseline="0" noProof="0">
                <a:ln>
                  <a:noFill/>
                </a:ln>
                <a:solidFill>
                  <a:srgbClr val="000000"/>
                </a:solidFill>
                <a:effectLst/>
                <a:uLnTx/>
                <a:uFillTx/>
                <a:latin typeface="Aptos" panose="020B0004020202020204" pitchFamily="34" charset="0"/>
                <a:ea typeface="Aptos" panose="020B0004020202020204" pitchFamily="34" charset="0"/>
                <a:cs typeface="Aptos" panose="020B0004020202020204" pitchFamily="34" charset="0"/>
              </a:rPr>
              <a:t> on review purpose, objectives, challenges and opportunities</a:t>
            </a:r>
          </a:p>
        </p:txBody>
      </p:sp>
      <p:grpSp>
        <p:nvGrpSpPr>
          <p:cNvPr id="61" name="Group 60">
            <a:extLst>
              <a:ext uri="{FF2B5EF4-FFF2-40B4-BE49-F238E27FC236}">
                <a16:creationId xmlns:a16="http://schemas.microsoft.com/office/drawing/2014/main" id="{F8598AEA-4E65-775E-7B8D-7F2477027A32}"/>
              </a:ext>
            </a:extLst>
          </p:cNvPr>
          <p:cNvGrpSpPr/>
          <p:nvPr/>
        </p:nvGrpSpPr>
        <p:grpSpPr>
          <a:xfrm>
            <a:off x="3861994" y="3029007"/>
            <a:ext cx="270000" cy="2013714"/>
            <a:chOff x="801200" y="2525100"/>
            <a:chExt cx="360000" cy="2684952"/>
          </a:xfrm>
        </p:grpSpPr>
        <p:grpSp>
          <p:nvGrpSpPr>
            <p:cNvPr id="62" name="Group 61">
              <a:extLst>
                <a:ext uri="{FF2B5EF4-FFF2-40B4-BE49-F238E27FC236}">
                  <a16:creationId xmlns:a16="http://schemas.microsoft.com/office/drawing/2014/main" id="{1B29218F-1D34-6207-638B-8955FB72F9F4}"/>
                </a:ext>
              </a:extLst>
            </p:cNvPr>
            <p:cNvGrpSpPr/>
            <p:nvPr/>
          </p:nvGrpSpPr>
          <p:grpSpPr>
            <a:xfrm>
              <a:off x="801200" y="2525100"/>
              <a:ext cx="360000" cy="360000"/>
              <a:chOff x="801200" y="2525100"/>
              <a:chExt cx="360000" cy="360000"/>
            </a:xfrm>
          </p:grpSpPr>
          <p:sp>
            <p:nvSpPr>
              <p:cNvPr id="66" name="Oval 65">
                <a:extLst>
                  <a:ext uri="{FF2B5EF4-FFF2-40B4-BE49-F238E27FC236}">
                    <a16:creationId xmlns:a16="http://schemas.microsoft.com/office/drawing/2014/main" id="{12E2B7FF-579D-B2E6-7386-5B44EAB2707F}"/>
                  </a:ext>
                </a:extLst>
              </p:cNvPr>
              <p:cNvSpPr/>
              <p:nvPr/>
            </p:nvSpPr>
            <p:spPr>
              <a:xfrm>
                <a:off x="893150" y="2615100"/>
                <a:ext cx="180000" cy="180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grpSp>
            <p:nvGrpSpPr>
              <p:cNvPr id="67" name="Group 66">
                <a:extLst>
                  <a:ext uri="{FF2B5EF4-FFF2-40B4-BE49-F238E27FC236}">
                    <a16:creationId xmlns:a16="http://schemas.microsoft.com/office/drawing/2014/main" id="{3CEB7EB8-34A5-AC7D-31DD-BCD9F208398E}"/>
                  </a:ext>
                </a:extLst>
              </p:cNvPr>
              <p:cNvGrpSpPr/>
              <p:nvPr/>
            </p:nvGrpSpPr>
            <p:grpSpPr>
              <a:xfrm>
                <a:off x="801200" y="2525100"/>
                <a:ext cx="360000" cy="360000"/>
                <a:chOff x="801200" y="2525100"/>
                <a:chExt cx="360000" cy="360000"/>
              </a:xfrm>
            </p:grpSpPr>
            <p:sp>
              <p:nvSpPr>
                <p:cNvPr id="68" name="Oval 67">
                  <a:extLst>
                    <a:ext uri="{FF2B5EF4-FFF2-40B4-BE49-F238E27FC236}">
                      <a16:creationId xmlns:a16="http://schemas.microsoft.com/office/drawing/2014/main" id="{D33E2AC7-D7CA-732D-EB62-387CBA741BCD}"/>
                    </a:ext>
                  </a:extLst>
                </p:cNvPr>
                <p:cNvSpPr/>
                <p:nvPr/>
              </p:nvSpPr>
              <p:spPr>
                <a:xfrm>
                  <a:off x="846200" y="2570100"/>
                  <a:ext cx="270000" cy="270000"/>
                </a:xfrm>
                <a:prstGeom prst="ellipse">
                  <a:avLst/>
                </a:prstGeom>
                <a:no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sp>
              <p:nvSpPr>
                <p:cNvPr id="69" name="Oval 68">
                  <a:extLst>
                    <a:ext uri="{FF2B5EF4-FFF2-40B4-BE49-F238E27FC236}">
                      <a16:creationId xmlns:a16="http://schemas.microsoft.com/office/drawing/2014/main" id="{1A6EA9CA-9E22-7988-64F9-905B7330ECD1}"/>
                    </a:ext>
                  </a:extLst>
                </p:cNvPr>
                <p:cNvSpPr/>
                <p:nvPr/>
              </p:nvSpPr>
              <p:spPr>
                <a:xfrm>
                  <a:off x="801200" y="2525100"/>
                  <a:ext cx="360000" cy="360000"/>
                </a:xfrm>
                <a:prstGeom prst="ellipse">
                  <a:avLst/>
                </a:prstGeom>
                <a:no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grpSp>
        </p:grpSp>
        <p:grpSp>
          <p:nvGrpSpPr>
            <p:cNvPr id="63" name="Group 62">
              <a:extLst>
                <a:ext uri="{FF2B5EF4-FFF2-40B4-BE49-F238E27FC236}">
                  <a16:creationId xmlns:a16="http://schemas.microsoft.com/office/drawing/2014/main" id="{329516F6-D7C6-2AEC-D721-8E8DC02FA075}"/>
                </a:ext>
              </a:extLst>
            </p:cNvPr>
            <p:cNvGrpSpPr/>
            <p:nvPr/>
          </p:nvGrpSpPr>
          <p:grpSpPr>
            <a:xfrm>
              <a:off x="936200" y="2885100"/>
              <a:ext cx="90000" cy="2324952"/>
              <a:chOff x="936200" y="2885100"/>
              <a:chExt cx="90000" cy="2324952"/>
            </a:xfrm>
          </p:grpSpPr>
          <p:cxnSp>
            <p:nvCxnSpPr>
              <p:cNvPr id="64" name="Straight Connector 63">
                <a:extLst>
                  <a:ext uri="{FF2B5EF4-FFF2-40B4-BE49-F238E27FC236}">
                    <a16:creationId xmlns:a16="http://schemas.microsoft.com/office/drawing/2014/main" id="{487283E2-8F2B-C45D-151B-4653B5C81D11}"/>
                  </a:ext>
                </a:extLst>
              </p:cNvPr>
              <p:cNvCxnSpPr>
                <a:cxnSpLocks/>
                <a:stCxn id="69" idx="4"/>
              </p:cNvCxnSpPr>
              <p:nvPr/>
            </p:nvCxnSpPr>
            <p:spPr>
              <a:xfrm>
                <a:off x="981200" y="2885100"/>
                <a:ext cx="0" cy="2256924"/>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E817C114-6DAE-21DC-13BB-D4384F34F4FE}"/>
                  </a:ext>
                </a:extLst>
              </p:cNvPr>
              <p:cNvSpPr/>
              <p:nvPr/>
            </p:nvSpPr>
            <p:spPr>
              <a:xfrm>
                <a:off x="936200" y="5120052"/>
                <a:ext cx="90000" cy="90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grpSp>
      </p:grpSp>
      <p:sp>
        <p:nvSpPr>
          <p:cNvPr id="70" name="TextBox 69">
            <a:extLst>
              <a:ext uri="{FF2B5EF4-FFF2-40B4-BE49-F238E27FC236}">
                <a16:creationId xmlns:a16="http://schemas.microsoft.com/office/drawing/2014/main" id="{984A2506-78B9-AFA7-5E23-699BF729612E}"/>
              </a:ext>
            </a:extLst>
          </p:cNvPr>
          <p:cNvSpPr txBox="1"/>
          <p:nvPr/>
        </p:nvSpPr>
        <p:spPr>
          <a:xfrm>
            <a:off x="3163043" y="4910293"/>
            <a:ext cx="2589685" cy="1369606"/>
          </a:xfrm>
          <a:prstGeom prst="rect">
            <a:avLst/>
          </a:prstGeom>
          <a:noFill/>
        </p:spPr>
        <p:txBody>
          <a:bodyPr wrap="square" lIns="91440" tIns="45720" rIns="91440" bIns="45720" anchor="t">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050" b="1" i="0" u="none" strike="noStrike" kern="1200" cap="none" spc="0" normalizeH="0" baseline="0" noProof="0">
                <a:ln>
                  <a:noFill/>
                </a:ln>
                <a:solidFill>
                  <a:srgbClr val="000000"/>
                </a:solidFill>
                <a:effectLst/>
                <a:uLnTx/>
                <a:uFillTx/>
                <a:latin typeface="Aptos" panose="020B0004020202020204" pitchFamily="34" charset="0"/>
                <a:ea typeface="+mn-ea"/>
                <a:cs typeface="+mn-cs"/>
              </a:rPr>
              <a:t>Phase 2</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050" b="0" i="1" u="none" strike="noStrike" kern="1200" cap="none" spc="0" normalizeH="0" baseline="0" noProof="0">
                <a:ln>
                  <a:noFill/>
                </a:ln>
                <a:solidFill>
                  <a:srgbClr val="000000"/>
                </a:solidFill>
                <a:effectLst/>
                <a:uLnTx/>
                <a:uFillTx/>
                <a:latin typeface="Aptos"/>
                <a:ea typeface="+mn-ea"/>
                <a:cs typeface="+mn-cs"/>
              </a:rPr>
              <a:t>Output:</a:t>
            </a:r>
          </a:p>
          <a:p>
            <a:pPr defTabSz="685800">
              <a:defRPr/>
            </a:pPr>
            <a:r>
              <a:rPr kumimoji="0" lang="en-NZ" sz="1000" b="0" i="0" u="none" strike="noStrike" kern="1200" cap="none" spc="0" normalizeH="0" baseline="0" noProof="0">
                <a:ln>
                  <a:noFill/>
                </a:ln>
                <a:solidFill>
                  <a:srgbClr val="000000"/>
                </a:solidFill>
                <a:effectLst/>
                <a:uLnTx/>
                <a:uFillTx/>
                <a:latin typeface="Aptos"/>
                <a:ea typeface="Aptos" panose="020B0004020202020204" pitchFamily="34" charset="0"/>
                <a:cs typeface="Aptos" panose="020B0004020202020204" pitchFamily="34" charset="0"/>
              </a:rPr>
              <a:t>High-level assessment of options analysis. </a:t>
            </a:r>
            <a:endParaRPr lang="en-NZ" sz="1000">
              <a:solidFill>
                <a:srgbClr val="000000"/>
              </a:solidFill>
              <a:latin typeface="Aptos"/>
              <a:ea typeface="Aptos" panose="020B0004020202020204" pitchFamily="34" charset="0"/>
              <a:cs typeface="Aptos" panose="020B0004020202020204" pitchFamily="34" charset="0"/>
            </a:endParaRPr>
          </a:p>
          <a:p>
            <a:pPr marL="0" marR="0" lvl="0" indent="0" algn="l" defTabSz="685800">
              <a:lnSpc>
                <a:spcPct val="100000"/>
              </a:lnSpc>
              <a:spcBef>
                <a:spcPts val="0"/>
              </a:spcBef>
              <a:spcAft>
                <a:spcPts val="0"/>
              </a:spcAft>
              <a:buClrTx/>
              <a:buSzTx/>
              <a:buFontTx/>
              <a:buNone/>
              <a:tabLst/>
              <a:defRPr/>
            </a:pPr>
            <a:r>
              <a:rPr kumimoji="0" lang="en-NZ" sz="1000" b="0" i="0" u="none" strike="noStrike" kern="1200" cap="none" spc="0" normalizeH="0" baseline="0" noProof="0">
                <a:ln>
                  <a:noFill/>
                </a:ln>
                <a:solidFill>
                  <a:srgbClr val="000000"/>
                </a:solidFill>
                <a:effectLst/>
                <a:uLnTx/>
                <a:uFillTx/>
                <a:latin typeface="Aptos"/>
                <a:ea typeface="Aptos" panose="020B0004020202020204" pitchFamily="34" charset="0"/>
                <a:cs typeface="Aptos" panose="020B0004020202020204" pitchFamily="34" charset="0"/>
              </a:rPr>
              <a:t>Formalise scope and project plan</a:t>
            </a:r>
            <a:r>
              <a:rPr lang="en-NZ" sz="1000">
                <a:solidFill>
                  <a:srgbClr val="000000"/>
                </a:solidFill>
                <a:latin typeface="Aptos"/>
                <a:ea typeface="Aptos" panose="020B0004020202020204" pitchFamily="34" charset="0"/>
                <a:cs typeface="Aptos" panose="020B0004020202020204" pitchFamily="34" charset="0"/>
              </a:rPr>
              <a:t>.</a:t>
            </a:r>
            <a:endParaRPr lang="en-NZ">
              <a:latin typeface="Apto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NZ" sz="1050" b="0" i="0" u="none" strike="noStrike" kern="1200" cap="none" spc="0" normalizeH="0" baseline="0" noProof="0">
              <a:ln>
                <a:noFill/>
              </a:ln>
              <a:solidFill>
                <a:srgbClr val="000000"/>
              </a:solidFill>
              <a:effectLst/>
              <a:uLnTx/>
              <a:uFillTx/>
              <a:latin typeface="Aptos" panose="020B0004020202020204" pitchFamily="34" charset="0"/>
              <a:ea typeface="Aptos" panose="020B0004020202020204" pitchFamily="34" charset="0"/>
              <a:cs typeface="Aptos" panose="020B0004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NZ" sz="1050" b="0" i="0" u="none" strike="noStrike" kern="1200" cap="none" spc="0" normalizeH="0" baseline="0" noProof="0">
              <a:ln>
                <a:noFill/>
              </a:ln>
              <a:solidFill>
                <a:srgbClr val="000000"/>
              </a:solidFill>
              <a:effectLst/>
              <a:uLnTx/>
              <a:uFillTx/>
              <a:latin typeface="Aptos" panose="020B0004020202020204" pitchFamily="34" charset="0"/>
              <a:ea typeface="Aptos" panose="020B0004020202020204" pitchFamily="34" charset="0"/>
              <a:cs typeface="Aptos" panose="020B0004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NZ" sz="1050" b="0" i="0" u="none" strike="noStrike" kern="1200" cap="none" spc="0" normalizeH="0" baseline="0" noProof="0">
              <a:ln>
                <a:noFill/>
              </a:ln>
              <a:solidFill>
                <a:srgbClr val="000000"/>
              </a:solidFill>
              <a:effectLst/>
              <a:uLnTx/>
              <a:uFillTx/>
              <a:latin typeface="Aptos"/>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NZ" sz="1050" b="0" i="0" u="none" strike="noStrike" kern="1200" cap="none" spc="0" normalizeH="0" baseline="0" noProof="0">
              <a:ln>
                <a:noFill/>
              </a:ln>
              <a:solidFill>
                <a:srgbClr val="000000"/>
              </a:solidFill>
              <a:effectLst/>
              <a:uLnTx/>
              <a:uFillTx/>
              <a:latin typeface="Aptos"/>
              <a:ea typeface="+mn-ea"/>
              <a:cs typeface="+mn-cs"/>
            </a:endParaRPr>
          </a:p>
        </p:txBody>
      </p:sp>
      <p:sp>
        <p:nvSpPr>
          <p:cNvPr id="71" name="TextBox 70">
            <a:extLst>
              <a:ext uri="{FF2B5EF4-FFF2-40B4-BE49-F238E27FC236}">
                <a16:creationId xmlns:a16="http://schemas.microsoft.com/office/drawing/2014/main" id="{5DA96253-54ED-303B-E227-5E7C9C1EE02D}"/>
              </a:ext>
            </a:extLst>
          </p:cNvPr>
          <p:cNvSpPr txBox="1"/>
          <p:nvPr/>
        </p:nvSpPr>
        <p:spPr>
          <a:xfrm>
            <a:off x="4212041" y="2686705"/>
            <a:ext cx="876300" cy="484748"/>
          </a:xfrm>
          <a:prstGeom prst="rect">
            <a:avLst/>
          </a:prstGeom>
          <a:noFill/>
        </p:spPr>
        <p:txBody>
          <a:bodyPr wrap="square" l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050" b="1" i="0" u="none" strike="noStrike" kern="1200" cap="none" spc="0" normalizeH="0" baseline="0" noProof="0">
                <a:ln>
                  <a:noFill/>
                </a:ln>
                <a:solidFill>
                  <a:srgbClr val="006796"/>
                </a:solidFill>
                <a:effectLst/>
                <a:uLnTx/>
                <a:uFillTx/>
                <a:latin typeface="Aptos" panose="020B0004020202020204" pitchFamily="34" charset="0"/>
                <a:ea typeface="Aptos" panose="020B0004020202020204" pitchFamily="34" charset="0"/>
                <a:cs typeface="Aptos" panose="020B0004020202020204" pitchFamily="34" charset="0"/>
              </a:rPr>
              <a:t>Aug</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500" b="1" i="0" u="none" strike="noStrike" kern="1200" cap="none" spc="0" normalizeH="0" baseline="0" noProof="0">
                <a:ln>
                  <a:noFill/>
                </a:ln>
                <a:solidFill>
                  <a:srgbClr val="006796"/>
                </a:solidFill>
                <a:effectLst/>
                <a:uLnTx/>
                <a:uFillTx/>
                <a:latin typeface="Aptos" panose="020B0004020202020204" pitchFamily="34" charset="0"/>
                <a:ea typeface="Aptos" panose="020B0004020202020204" pitchFamily="34" charset="0"/>
                <a:cs typeface="Aptos" panose="020B0004020202020204" pitchFamily="34" charset="0"/>
              </a:rPr>
              <a:t>2026</a:t>
            </a:r>
          </a:p>
        </p:txBody>
      </p:sp>
      <p:grpSp>
        <p:nvGrpSpPr>
          <p:cNvPr id="72" name="Group 71">
            <a:extLst>
              <a:ext uri="{FF2B5EF4-FFF2-40B4-BE49-F238E27FC236}">
                <a16:creationId xmlns:a16="http://schemas.microsoft.com/office/drawing/2014/main" id="{A9FF32FD-EB5C-E1B0-B496-AE88F1FBA8C7}"/>
              </a:ext>
            </a:extLst>
          </p:cNvPr>
          <p:cNvGrpSpPr/>
          <p:nvPr/>
        </p:nvGrpSpPr>
        <p:grpSpPr>
          <a:xfrm rot="10800000">
            <a:off x="7108926" y="2247272"/>
            <a:ext cx="270000" cy="1545084"/>
            <a:chOff x="801200" y="2525100"/>
            <a:chExt cx="360000" cy="2060112"/>
          </a:xfrm>
        </p:grpSpPr>
        <p:grpSp>
          <p:nvGrpSpPr>
            <p:cNvPr id="73" name="Group 72">
              <a:extLst>
                <a:ext uri="{FF2B5EF4-FFF2-40B4-BE49-F238E27FC236}">
                  <a16:creationId xmlns:a16="http://schemas.microsoft.com/office/drawing/2014/main" id="{1B54637A-6FBF-6EE2-2698-1891C294362B}"/>
                </a:ext>
              </a:extLst>
            </p:cNvPr>
            <p:cNvGrpSpPr/>
            <p:nvPr/>
          </p:nvGrpSpPr>
          <p:grpSpPr>
            <a:xfrm>
              <a:off x="801200" y="2525100"/>
              <a:ext cx="360000" cy="360000"/>
              <a:chOff x="801200" y="2525100"/>
              <a:chExt cx="360000" cy="360000"/>
            </a:xfrm>
          </p:grpSpPr>
          <p:sp>
            <p:nvSpPr>
              <p:cNvPr id="77" name="Oval 76">
                <a:extLst>
                  <a:ext uri="{FF2B5EF4-FFF2-40B4-BE49-F238E27FC236}">
                    <a16:creationId xmlns:a16="http://schemas.microsoft.com/office/drawing/2014/main" id="{1374BE37-C724-37E1-370D-E393A4D256EB}"/>
                  </a:ext>
                </a:extLst>
              </p:cNvPr>
              <p:cNvSpPr/>
              <p:nvPr/>
            </p:nvSpPr>
            <p:spPr>
              <a:xfrm>
                <a:off x="893150" y="2615100"/>
                <a:ext cx="180000" cy="1800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grpSp>
            <p:nvGrpSpPr>
              <p:cNvPr id="78" name="Group 77">
                <a:extLst>
                  <a:ext uri="{FF2B5EF4-FFF2-40B4-BE49-F238E27FC236}">
                    <a16:creationId xmlns:a16="http://schemas.microsoft.com/office/drawing/2014/main" id="{9301882A-B9A8-110A-C01E-D5404E2E2237}"/>
                  </a:ext>
                </a:extLst>
              </p:cNvPr>
              <p:cNvGrpSpPr/>
              <p:nvPr/>
            </p:nvGrpSpPr>
            <p:grpSpPr>
              <a:xfrm>
                <a:off x="801200" y="2525100"/>
                <a:ext cx="360000" cy="360000"/>
                <a:chOff x="801200" y="2525100"/>
                <a:chExt cx="360000" cy="360000"/>
              </a:xfrm>
            </p:grpSpPr>
            <p:sp>
              <p:nvSpPr>
                <p:cNvPr id="79" name="Oval 78">
                  <a:extLst>
                    <a:ext uri="{FF2B5EF4-FFF2-40B4-BE49-F238E27FC236}">
                      <a16:creationId xmlns:a16="http://schemas.microsoft.com/office/drawing/2014/main" id="{76488395-F9C1-D140-A5B0-BB916E1B6642}"/>
                    </a:ext>
                  </a:extLst>
                </p:cNvPr>
                <p:cNvSpPr/>
                <p:nvPr/>
              </p:nvSpPr>
              <p:spPr>
                <a:xfrm>
                  <a:off x="846200" y="2570100"/>
                  <a:ext cx="270000" cy="270000"/>
                </a:xfrm>
                <a:prstGeom prst="ellipse">
                  <a:avLst/>
                </a:prstGeom>
                <a:no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sp>
              <p:nvSpPr>
                <p:cNvPr id="80" name="Oval 79">
                  <a:extLst>
                    <a:ext uri="{FF2B5EF4-FFF2-40B4-BE49-F238E27FC236}">
                      <a16:creationId xmlns:a16="http://schemas.microsoft.com/office/drawing/2014/main" id="{F0925B06-C19D-4484-090D-D776697BB24F}"/>
                    </a:ext>
                  </a:extLst>
                </p:cNvPr>
                <p:cNvSpPr/>
                <p:nvPr/>
              </p:nvSpPr>
              <p:spPr>
                <a:xfrm>
                  <a:off x="801200" y="2525100"/>
                  <a:ext cx="360000" cy="360000"/>
                </a:xfrm>
                <a:prstGeom prst="ellipse">
                  <a:avLst/>
                </a:prstGeom>
                <a:no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grpSp>
        </p:grpSp>
        <p:grpSp>
          <p:nvGrpSpPr>
            <p:cNvPr id="74" name="Group 73">
              <a:extLst>
                <a:ext uri="{FF2B5EF4-FFF2-40B4-BE49-F238E27FC236}">
                  <a16:creationId xmlns:a16="http://schemas.microsoft.com/office/drawing/2014/main" id="{1D189457-2F66-B7B0-73BB-E0AA3A478932}"/>
                </a:ext>
              </a:extLst>
            </p:cNvPr>
            <p:cNvGrpSpPr/>
            <p:nvPr/>
          </p:nvGrpSpPr>
          <p:grpSpPr>
            <a:xfrm>
              <a:off x="936200" y="2885100"/>
              <a:ext cx="90000" cy="1700112"/>
              <a:chOff x="936200" y="2885100"/>
              <a:chExt cx="90000" cy="1700112"/>
            </a:xfrm>
          </p:grpSpPr>
          <p:cxnSp>
            <p:nvCxnSpPr>
              <p:cNvPr id="75" name="Straight Connector 74">
                <a:extLst>
                  <a:ext uri="{FF2B5EF4-FFF2-40B4-BE49-F238E27FC236}">
                    <a16:creationId xmlns:a16="http://schemas.microsoft.com/office/drawing/2014/main" id="{ACA37CB6-DAC1-5799-99A6-1BD92125C497}"/>
                  </a:ext>
                </a:extLst>
              </p:cNvPr>
              <p:cNvCxnSpPr>
                <a:cxnSpLocks/>
                <a:stCxn id="80" idx="4"/>
              </p:cNvCxnSpPr>
              <p:nvPr/>
            </p:nvCxnSpPr>
            <p:spPr>
              <a:xfrm rot="10800000" flipV="1">
                <a:off x="981200" y="2885100"/>
                <a:ext cx="0" cy="1694705"/>
              </a:xfrm>
              <a:prstGeom prst="line">
                <a:avLst/>
              </a:prstGeom>
              <a:solidFill>
                <a:schemeClr val="accent6"/>
              </a:solidFill>
              <a:ln w="12700">
                <a:solidFill>
                  <a:schemeClr val="accent6"/>
                </a:solidFill>
              </a:ln>
            </p:spPr>
            <p:style>
              <a:lnRef idx="1">
                <a:schemeClr val="accent1"/>
              </a:lnRef>
              <a:fillRef idx="0">
                <a:schemeClr val="accent1"/>
              </a:fillRef>
              <a:effectRef idx="0">
                <a:schemeClr val="accent1"/>
              </a:effectRef>
              <a:fontRef idx="minor">
                <a:schemeClr val="tx1"/>
              </a:fontRef>
            </p:style>
          </p:cxnSp>
          <p:sp>
            <p:nvSpPr>
              <p:cNvPr id="76" name="Oval 75">
                <a:extLst>
                  <a:ext uri="{FF2B5EF4-FFF2-40B4-BE49-F238E27FC236}">
                    <a16:creationId xmlns:a16="http://schemas.microsoft.com/office/drawing/2014/main" id="{2313ADFD-999E-02CB-0C58-2E3CFB8CD5B8}"/>
                  </a:ext>
                </a:extLst>
              </p:cNvPr>
              <p:cNvSpPr/>
              <p:nvPr/>
            </p:nvSpPr>
            <p:spPr>
              <a:xfrm>
                <a:off x="936200" y="4495212"/>
                <a:ext cx="90000" cy="900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grpSp>
      </p:grpSp>
      <p:sp>
        <p:nvSpPr>
          <p:cNvPr id="81" name="TextBox 80">
            <a:extLst>
              <a:ext uri="{FF2B5EF4-FFF2-40B4-BE49-F238E27FC236}">
                <a16:creationId xmlns:a16="http://schemas.microsoft.com/office/drawing/2014/main" id="{EAAA5695-3854-1155-1A6F-1AEA777332A3}"/>
              </a:ext>
            </a:extLst>
          </p:cNvPr>
          <p:cNvSpPr txBox="1"/>
          <p:nvPr/>
        </p:nvSpPr>
        <p:spPr>
          <a:xfrm>
            <a:off x="7354919" y="2951446"/>
            <a:ext cx="876300" cy="484748"/>
          </a:xfrm>
          <a:prstGeom prst="rect">
            <a:avLst/>
          </a:prstGeom>
          <a:noFill/>
        </p:spPr>
        <p:txBody>
          <a:bodyPr wrap="square" l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050" b="1" i="0" u="none" strike="noStrike" kern="1200" cap="none" spc="0" normalizeH="0" baseline="0" noProof="0">
                <a:ln>
                  <a:noFill/>
                </a:ln>
                <a:solidFill>
                  <a:srgbClr val="7C6999"/>
                </a:solidFill>
                <a:effectLst/>
                <a:uLnTx/>
                <a:uFillTx/>
                <a:latin typeface="Aptos" panose="020B0004020202020204" pitchFamily="34" charset="0"/>
                <a:ea typeface="Aptos" panose="020B0004020202020204" pitchFamily="34" charset="0"/>
                <a:cs typeface="Aptos" panose="020B0004020202020204" pitchFamily="34" charset="0"/>
              </a:rPr>
              <a:t>Dec</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500" b="1" i="0" u="none" strike="noStrike" kern="1200" cap="none" spc="0" normalizeH="0" baseline="0" noProof="0">
                <a:ln>
                  <a:noFill/>
                </a:ln>
                <a:solidFill>
                  <a:srgbClr val="7C6999"/>
                </a:solidFill>
                <a:effectLst/>
                <a:uLnTx/>
                <a:uFillTx/>
                <a:latin typeface="Aptos" panose="020B0004020202020204" pitchFamily="34" charset="0"/>
                <a:ea typeface="Aptos" panose="020B0004020202020204" pitchFamily="34" charset="0"/>
                <a:cs typeface="Aptos" panose="020B0004020202020204" pitchFamily="34" charset="0"/>
              </a:rPr>
              <a:t>2026</a:t>
            </a:r>
          </a:p>
        </p:txBody>
      </p:sp>
      <p:sp>
        <p:nvSpPr>
          <p:cNvPr id="82" name="TextBox 81">
            <a:extLst>
              <a:ext uri="{FF2B5EF4-FFF2-40B4-BE49-F238E27FC236}">
                <a16:creationId xmlns:a16="http://schemas.microsoft.com/office/drawing/2014/main" id="{F5248163-6F21-3DB6-C7E0-876DAA5BC9F5}"/>
              </a:ext>
            </a:extLst>
          </p:cNvPr>
          <p:cNvSpPr txBox="1"/>
          <p:nvPr/>
        </p:nvSpPr>
        <p:spPr>
          <a:xfrm>
            <a:off x="5784196" y="1342499"/>
            <a:ext cx="2602112" cy="1361911"/>
          </a:xfrm>
          <a:prstGeom prst="rect">
            <a:avLst/>
          </a:prstGeom>
          <a:noFill/>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050" b="1" i="0" u="none" strike="noStrike" kern="1200" cap="none" spc="0" normalizeH="0" baseline="0" noProof="0">
                <a:ln>
                  <a:noFill/>
                </a:ln>
                <a:solidFill>
                  <a:srgbClr val="000000"/>
                </a:solidFill>
                <a:effectLst/>
                <a:uLnTx/>
                <a:uFillTx/>
                <a:latin typeface="Aptos"/>
                <a:ea typeface="+mn-ea"/>
                <a:cs typeface="+mn-cs"/>
              </a:rPr>
              <a:t>Phase 3</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050" b="0" i="1" u="none" strike="noStrike" kern="1200" cap="none" spc="0" normalizeH="0" baseline="0" noProof="0">
                <a:ln>
                  <a:noFill/>
                </a:ln>
                <a:solidFill>
                  <a:srgbClr val="000000"/>
                </a:solidFill>
                <a:effectLst/>
                <a:uLnTx/>
                <a:uFillTx/>
                <a:latin typeface="Aptos"/>
                <a:ea typeface="+mn-ea"/>
                <a:cs typeface="+mn-cs"/>
              </a:rPr>
              <a:t>Output: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000" b="0" i="0" u="none" strike="noStrike" kern="1200" cap="none" spc="0" normalizeH="0" baseline="0" noProof="0">
                <a:ln>
                  <a:noFill/>
                </a:ln>
                <a:solidFill>
                  <a:srgbClr val="000000"/>
                </a:solidFill>
                <a:effectLst/>
                <a:uLnTx/>
                <a:uFillTx/>
                <a:latin typeface="Aptos" panose="020B0004020202020204" pitchFamily="34" charset="0"/>
                <a:ea typeface="Aptos" panose="020B0004020202020204" pitchFamily="34" charset="0"/>
                <a:cs typeface="Aptos" panose="020B0004020202020204" pitchFamily="34" charset="0"/>
              </a:rPr>
              <a:t>Evidence based summary papers</a:t>
            </a:r>
            <a:r>
              <a:rPr lang="en-NZ" sz="1000">
                <a:solidFill>
                  <a:srgbClr val="000000"/>
                </a:solidFill>
                <a:latin typeface="Aptos" panose="020B0004020202020204" pitchFamily="34" charset="0"/>
                <a:ea typeface="Aptos" panose="020B0004020202020204" pitchFamily="34" charset="0"/>
                <a:cs typeface="Aptos" panose="020B0004020202020204" pitchFamily="34" charset="0"/>
              </a:rPr>
              <a:t> to support</a:t>
            </a:r>
            <a:r>
              <a:rPr kumimoji="0" lang="en-NZ" sz="1000" b="0" i="0" u="none" strike="noStrike" kern="1200" cap="none" spc="0" normalizeH="0" baseline="0" noProof="0">
                <a:ln>
                  <a:noFill/>
                </a:ln>
                <a:solidFill>
                  <a:srgbClr val="000000"/>
                </a:solidFill>
                <a:effectLst/>
                <a:uLnTx/>
                <a:uFillTx/>
                <a:latin typeface="Aptos" panose="020B0004020202020204" pitchFamily="34" charset="0"/>
                <a:ea typeface="Aptos" panose="020B0004020202020204" pitchFamily="34" charset="0"/>
                <a:cs typeface="Aptos" panose="020B0004020202020204" pitchFamily="34" charset="0"/>
              </a:rPr>
              <a:t> recommendations identified for sectors, tiers, thresholds and standards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050" b="0" i="0" u="none" strike="noStrike" kern="1200" cap="none" spc="0" normalizeH="0" baseline="0" noProof="0">
              <a:ln>
                <a:noFill/>
              </a:ln>
              <a:solidFill>
                <a:srgbClr val="000000"/>
              </a:solidFill>
              <a:effectLst/>
              <a:uLnTx/>
              <a:uFillTx/>
              <a:latin typeface="Aptos" panose="020B00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050" b="0" i="0" u="none" strike="noStrike" kern="1200" cap="none" spc="0" normalizeH="0" baseline="0" noProof="0">
              <a:ln>
                <a:noFill/>
              </a:ln>
              <a:solidFill>
                <a:srgbClr val="000000"/>
              </a:solidFill>
              <a:effectLst/>
              <a:uLnTx/>
              <a:uFillTx/>
              <a:latin typeface="Aptos"/>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NZ" sz="1050" b="0" i="0" u="none" strike="noStrike" kern="1200" cap="none" spc="0" normalizeH="0" baseline="0" noProof="0">
              <a:ln>
                <a:noFill/>
              </a:ln>
              <a:solidFill>
                <a:srgbClr val="000000"/>
              </a:solidFill>
              <a:effectLst/>
              <a:uLnTx/>
              <a:uFillTx/>
              <a:latin typeface="Aptos"/>
              <a:ea typeface="+mn-ea"/>
              <a:cs typeface="+mn-cs"/>
            </a:endParaRPr>
          </a:p>
        </p:txBody>
      </p:sp>
      <p:grpSp>
        <p:nvGrpSpPr>
          <p:cNvPr id="83" name="Group 82">
            <a:extLst>
              <a:ext uri="{FF2B5EF4-FFF2-40B4-BE49-F238E27FC236}">
                <a16:creationId xmlns:a16="http://schemas.microsoft.com/office/drawing/2014/main" id="{B822C74C-5E2F-9EF4-26E5-BC0943E0097E}"/>
              </a:ext>
            </a:extLst>
          </p:cNvPr>
          <p:cNvGrpSpPr/>
          <p:nvPr/>
        </p:nvGrpSpPr>
        <p:grpSpPr>
          <a:xfrm>
            <a:off x="10212210" y="3958158"/>
            <a:ext cx="270000" cy="1190754"/>
            <a:chOff x="801200" y="2525100"/>
            <a:chExt cx="360000" cy="1587672"/>
          </a:xfrm>
        </p:grpSpPr>
        <p:grpSp>
          <p:nvGrpSpPr>
            <p:cNvPr id="84" name="Group 83">
              <a:extLst>
                <a:ext uri="{FF2B5EF4-FFF2-40B4-BE49-F238E27FC236}">
                  <a16:creationId xmlns:a16="http://schemas.microsoft.com/office/drawing/2014/main" id="{81C35B47-D5CD-0C78-3DD2-6B97D5FAA15F}"/>
                </a:ext>
              </a:extLst>
            </p:cNvPr>
            <p:cNvGrpSpPr/>
            <p:nvPr/>
          </p:nvGrpSpPr>
          <p:grpSpPr>
            <a:xfrm>
              <a:off x="801200" y="2525100"/>
              <a:ext cx="360000" cy="360000"/>
              <a:chOff x="801200" y="2525100"/>
              <a:chExt cx="360000" cy="360000"/>
            </a:xfrm>
          </p:grpSpPr>
          <p:sp>
            <p:nvSpPr>
              <p:cNvPr id="88" name="Oval 87">
                <a:extLst>
                  <a:ext uri="{FF2B5EF4-FFF2-40B4-BE49-F238E27FC236}">
                    <a16:creationId xmlns:a16="http://schemas.microsoft.com/office/drawing/2014/main" id="{4B3F6010-76A5-1B6D-B385-C471B3AF566D}"/>
                  </a:ext>
                </a:extLst>
              </p:cNvPr>
              <p:cNvSpPr/>
              <p:nvPr/>
            </p:nvSpPr>
            <p:spPr>
              <a:xfrm>
                <a:off x="893150" y="2615100"/>
                <a:ext cx="180000" cy="180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grpSp>
            <p:nvGrpSpPr>
              <p:cNvPr id="89" name="Group 88">
                <a:extLst>
                  <a:ext uri="{FF2B5EF4-FFF2-40B4-BE49-F238E27FC236}">
                    <a16:creationId xmlns:a16="http://schemas.microsoft.com/office/drawing/2014/main" id="{86CF196C-18ED-AA63-7803-021D09416D42}"/>
                  </a:ext>
                </a:extLst>
              </p:cNvPr>
              <p:cNvGrpSpPr/>
              <p:nvPr/>
            </p:nvGrpSpPr>
            <p:grpSpPr>
              <a:xfrm>
                <a:off x="801200" y="2525100"/>
                <a:ext cx="360000" cy="360000"/>
                <a:chOff x="801200" y="2525100"/>
                <a:chExt cx="360000" cy="360000"/>
              </a:xfrm>
            </p:grpSpPr>
            <p:sp>
              <p:nvSpPr>
                <p:cNvPr id="90" name="Oval 89">
                  <a:extLst>
                    <a:ext uri="{FF2B5EF4-FFF2-40B4-BE49-F238E27FC236}">
                      <a16:creationId xmlns:a16="http://schemas.microsoft.com/office/drawing/2014/main" id="{30CE0917-5CC3-B269-6390-4C8F7D5EF5B2}"/>
                    </a:ext>
                  </a:extLst>
                </p:cNvPr>
                <p:cNvSpPr/>
                <p:nvPr/>
              </p:nvSpPr>
              <p:spPr>
                <a:xfrm>
                  <a:off x="846200" y="2570100"/>
                  <a:ext cx="270000" cy="270000"/>
                </a:xfrm>
                <a:prstGeom prst="ellipse">
                  <a:avLst/>
                </a:prstGeom>
                <a:no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sp>
              <p:nvSpPr>
                <p:cNvPr id="91" name="Oval 90">
                  <a:extLst>
                    <a:ext uri="{FF2B5EF4-FFF2-40B4-BE49-F238E27FC236}">
                      <a16:creationId xmlns:a16="http://schemas.microsoft.com/office/drawing/2014/main" id="{58BABFD3-84F4-0F4B-9D74-2F5E6C46C584}"/>
                    </a:ext>
                  </a:extLst>
                </p:cNvPr>
                <p:cNvSpPr/>
                <p:nvPr/>
              </p:nvSpPr>
              <p:spPr>
                <a:xfrm>
                  <a:off x="801200" y="2525100"/>
                  <a:ext cx="360000" cy="360000"/>
                </a:xfrm>
                <a:prstGeom prst="ellipse">
                  <a:avLst/>
                </a:prstGeom>
                <a:no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grpSp>
        </p:grpSp>
        <p:grpSp>
          <p:nvGrpSpPr>
            <p:cNvPr id="85" name="Group 84">
              <a:extLst>
                <a:ext uri="{FF2B5EF4-FFF2-40B4-BE49-F238E27FC236}">
                  <a16:creationId xmlns:a16="http://schemas.microsoft.com/office/drawing/2014/main" id="{4F787AEF-8BBF-168B-6E10-CA359577930A}"/>
                </a:ext>
              </a:extLst>
            </p:cNvPr>
            <p:cNvGrpSpPr/>
            <p:nvPr/>
          </p:nvGrpSpPr>
          <p:grpSpPr>
            <a:xfrm>
              <a:off x="926040" y="2885100"/>
              <a:ext cx="90000" cy="1227672"/>
              <a:chOff x="926040" y="2885100"/>
              <a:chExt cx="90000" cy="1227672"/>
            </a:xfrm>
          </p:grpSpPr>
          <p:cxnSp>
            <p:nvCxnSpPr>
              <p:cNvPr id="86" name="Straight Connector 85">
                <a:extLst>
                  <a:ext uri="{FF2B5EF4-FFF2-40B4-BE49-F238E27FC236}">
                    <a16:creationId xmlns:a16="http://schemas.microsoft.com/office/drawing/2014/main" id="{9DCBC779-0EEA-F24A-9D90-AEA0031306C5}"/>
                  </a:ext>
                </a:extLst>
              </p:cNvPr>
              <p:cNvCxnSpPr>
                <a:cxnSpLocks/>
              </p:cNvCxnSpPr>
              <p:nvPr/>
            </p:nvCxnSpPr>
            <p:spPr>
              <a:xfrm>
                <a:off x="971040" y="2885100"/>
                <a:ext cx="0" cy="116404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87" name="Oval 86">
                <a:extLst>
                  <a:ext uri="{FF2B5EF4-FFF2-40B4-BE49-F238E27FC236}">
                    <a16:creationId xmlns:a16="http://schemas.microsoft.com/office/drawing/2014/main" id="{54134A5D-36EC-D6BD-65B5-6C4EFDE58005}"/>
                  </a:ext>
                </a:extLst>
              </p:cNvPr>
              <p:cNvSpPr/>
              <p:nvPr/>
            </p:nvSpPr>
            <p:spPr>
              <a:xfrm>
                <a:off x="926040" y="4022772"/>
                <a:ext cx="90000" cy="900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grpSp>
      </p:grpSp>
      <p:sp>
        <p:nvSpPr>
          <p:cNvPr id="92" name="TextBox 91">
            <a:extLst>
              <a:ext uri="{FF2B5EF4-FFF2-40B4-BE49-F238E27FC236}">
                <a16:creationId xmlns:a16="http://schemas.microsoft.com/office/drawing/2014/main" id="{627FC790-E0E3-3C37-2D27-0B8CC994C66D}"/>
              </a:ext>
            </a:extLst>
          </p:cNvPr>
          <p:cNvSpPr txBox="1"/>
          <p:nvPr/>
        </p:nvSpPr>
        <p:spPr>
          <a:xfrm>
            <a:off x="9921512" y="3440047"/>
            <a:ext cx="876300" cy="484748"/>
          </a:xfrm>
          <a:prstGeom prst="rect">
            <a:avLst/>
          </a:prstGeom>
          <a:noFill/>
        </p:spPr>
        <p:txBody>
          <a:bodyPr wrap="square" l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050" b="1" i="0" u="none" strike="noStrike" kern="1200" cap="none" spc="0" normalizeH="0" baseline="0" noProof="0">
                <a:ln>
                  <a:noFill/>
                </a:ln>
                <a:solidFill>
                  <a:srgbClr val="403F3A"/>
                </a:solidFill>
                <a:effectLst/>
                <a:uLnTx/>
                <a:uFillTx/>
                <a:latin typeface="Aptos" panose="020B0004020202020204" pitchFamily="34" charset="0"/>
                <a:ea typeface="Aptos" panose="020B0004020202020204" pitchFamily="34" charset="0"/>
                <a:cs typeface="Aptos" panose="020B0004020202020204" pitchFamily="34" charset="0"/>
              </a:rPr>
              <a:t>Apr</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500" b="1" i="0" u="none" strike="noStrike" kern="1200" cap="none" spc="0" normalizeH="0" baseline="0" noProof="0">
                <a:ln>
                  <a:noFill/>
                </a:ln>
                <a:solidFill>
                  <a:srgbClr val="403F3A"/>
                </a:solidFill>
                <a:effectLst/>
                <a:uLnTx/>
                <a:uFillTx/>
                <a:latin typeface="Aptos" panose="020B0004020202020204" pitchFamily="34" charset="0"/>
                <a:ea typeface="Aptos" panose="020B0004020202020204" pitchFamily="34" charset="0"/>
                <a:cs typeface="Aptos" panose="020B0004020202020204" pitchFamily="34" charset="0"/>
              </a:rPr>
              <a:t>2027</a:t>
            </a:r>
          </a:p>
        </p:txBody>
      </p:sp>
      <p:sp>
        <p:nvSpPr>
          <p:cNvPr id="93" name="TextBox 92">
            <a:extLst>
              <a:ext uri="{FF2B5EF4-FFF2-40B4-BE49-F238E27FC236}">
                <a16:creationId xmlns:a16="http://schemas.microsoft.com/office/drawing/2014/main" id="{0BEE6427-4476-5093-D580-1385BDA249ED}"/>
              </a:ext>
            </a:extLst>
          </p:cNvPr>
          <p:cNvSpPr txBox="1"/>
          <p:nvPr/>
        </p:nvSpPr>
        <p:spPr>
          <a:xfrm>
            <a:off x="9459842" y="4959366"/>
            <a:ext cx="1832998" cy="1361911"/>
          </a:xfrm>
          <a:prstGeom prst="rect">
            <a:avLst/>
          </a:prstGeom>
          <a:noFill/>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050" b="1" i="0" u="none" strike="noStrike" kern="1200" cap="none" spc="0" normalizeH="0" baseline="0" noProof="0">
                <a:ln>
                  <a:noFill/>
                </a:ln>
                <a:solidFill>
                  <a:srgbClr val="000000"/>
                </a:solidFill>
                <a:effectLst/>
                <a:uLnTx/>
                <a:uFillTx/>
                <a:latin typeface="Aptos"/>
                <a:ea typeface="+mn-ea"/>
                <a:cs typeface="+mn-cs"/>
              </a:rPr>
              <a:t>Phase 4</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050" b="0" i="1" u="none" strike="noStrike" kern="1200" cap="none" spc="0" normalizeH="0" baseline="0" noProof="0">
                <a:ln>
                  <a:noFill/>
                </a:ln>
                <a:solidFill>
                  <a:srgbClr val="000000"/>
                </a:solidFill>
                <a:effectLst/>
                <a:uLnTx/>
                <a:uFillTx/>
                <a:latin typeface="Aptos"/>
                <a:ea typeface="+mn-ea"/>
                <a:cs typeface="+mn-cs"/>
              </a:rPr>
              <a:t>Output: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000" b="0" i="0" u="none" strike="noStrike" kern="1200" cap="none" spc="0" normalizeH="0" baseline="0" noProof="0">
                <a:ln>
                  <a:noFill/>
                </a:ln>
                <a:solidFill>
                  <a:srgbClr val="000000"/>
                </a:solidFill>
                <a:effectLst/>
                <a:uLnTx/>
                <a:uFillTx/>
                <a:latin typeface="Aptos" panose="020B0004020202020204" pitchFamily="34" charset="0"/>
                <a:ea typeface="Aptos" panose="020B0004020202020204" pitchFamily="34" charset="0"/>
                <a:cs typeface="Aptos" panose="020B0004020202020204" pitchFamily="34" charset="0"/>
              </a:rPr>
              <a:t>Near-final discussion paper and outreach plan developed and approved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050" b="0" i="0" u="none" strike="noStrike" kern="1200" cap="none" spc="0" normalizeH="0" baseline="0" noProof="0">
              <a:ln>
                <a:noFill/>
              </a:ln>
              <a:solidFill>
                <a:srgbClr val="000000"/>
              </a:solidFill>
              <a:effectLst/>
              <a:uLnTx/>
              <a:uFillTx/>
              <a:latin typeface="Aptos" panose="020B0004020202020204" pitchFamily="34" charset="0"/>
              <a:ea typeface="Aptos" panose="020B0004020202020204" pitchFamily="34" charset="0"/>
              <a:cs typeface="Aptos" panose="020B00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050" b="0" i="0" u="none" strike="noStrike" kern="1200" cap="none" spc="0" normalizeH="0" baseline="0" noProof="0">
              <a:ln>
                <a:noFill/>
              </a:ln>
              <a:solidFill>
                <a:srgbClr val="000000"/>
              </a:solidFill>
              <a:effectLst/>
              <a:uLnTx/>
              <a:uFillTx/>
              <a:latin typeface="Aptos" panose="020B0004020202020204" pitchFamily="34" charset="0"/>
              <a:ea typeface="Aptos" panose="020B0004020202020204" pitchFamily="34" charset="0"/>
              <a:cs typeface="Aptos" panose="020B0004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NZ" sz="1050" b="0" i="0" u="none" strike="noStrike" kern="1200" cap="none" spc="0" normalizeH="0" baseline="0" noProof="0">
              <a:ln>
                <a:noFill/>
              </a:ln>
              <a:solidFill>
                <a:srgbClr val="000000"/>
              </a:solidFill>
              <a:effectLst/>
              <a:uLnTx/>
              <a:uFillTx/>
              <a:latin typeface="Aptos"/>
              <a:ea typeface="+mn-ea"/>
              <a:cs typeface="+mn-cs"/>
            </a:endParaRPr>
          </a:p>
        </p:txBody>
      </p:sp>
      <p:grpSp>
        <p:nvGrpSpPr>
          <p:cNvPr id="3" name="Group 2">
            <a:extLst>
              <a:ext uri="{FF2B5EF4-FFF2-40B4-BE49-F238E27FC236}">
                <a16:creationId xmlns:a16="http://schemas.microsoft.com/office/drawing/2014/main" id="{607A5BBE-A6AA-A411-DA87-720F3BBB71E7}"/>
              </a:ext>
            </a:extLst>
          </p:cNvPr>
          <p:cNvGrpSpPr/>
          <p:nvPr/>
        </p:nvGrpSpPr>
        <p:grpSpPr>
          <a:xfrm rot="10800000">
            <a:off x="11398057" y="2273069"/>
            <a:ext cx="270000" cy="2360424"/>
            <a:chOff x="801200" y="2525100"/>
            <a:chExt cx="360000" cy="3147232"/>
          </a:xfrm>
        </p:grpSpPr>
        <p:grpSp>
          <p:nvGrpSpPr>
            <p:cNvPr id="4" name="Group 3">
              <a:extLst>
                <a:ext uri="{FF2B5EF4-FFF2-40B4-BE49-F238E27FC236}">
                  <a16:creationId xmlns:a16="http://schemas.microsoft.com/office/drawing/2014/main" id="{3302CBF9-134D-3072-2279-8F4888C6904E}"/>
                </a:ext>
              </a:extLst>
            </p:cNvPr>
            <p:cNvGrpSpPr/>
            <p:nvPr/>
          </p:nvGrpSpPr>
          <p:grpSpPr>
            <a:xfrm>
              <a:off x="801200" y="2525100"/>
              <a:ext cx="360000" cy="360000"/>
              <a:chOff x="801200" y="2525100"/>
              <a:chExt cx="360000" cy="360000"/>
            </a:xfrm>
          </p:grpSpPr>
          <p:sp>
            <p:nvSpPr>
              <p:cNvPr id="8" name="Oval 7">
                <a:extLst>
                  <a:ext uri="{FF2B5EF4-FFF2-40B4-BE49-F238E27FC236}">
                    <a16:creationId xmlns:a16="http://schemas.microsoft.com/office/drawing/2014/main" id="{044A0482-7146-B8BD-709E-D42E4CF477C1}"/>
                  </a:ext>
                </a:extLst>
              </p:cNvPr>
              <p:cNvSpPr/>
              <p:nvPr/>
            </p:nvSpPr>
            <p:spPr>
              <a:xfrm>
                <a:off x="893150" y="2615100"/>
                <a:ext cx="180000" cy="180000"/>
              </a:xfrm>
              <a:prstGeom prst="ellipse">
                <a:avLst/>
              </a:prstGeom>
              <a:solidFill>
                <a:schemeClr val="accent2">
                  <a:lumMod val="75000"/>
                  <a:lumOff val="25000"/>
                </a:schemeClr>
              </a:solidFill>
              <a:ln>
                <a:solidFill>
                  <a:schemeClr val="accent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grpSp>
            <p:nvGrpSpPr>
              <p:cNvPr id="9" name="Group 8">
                <a:extLst>
                  <a:ext uri="{FF2B5EF4-FFF2-40B4-BE49-F238E27FC236}">
                    <a16:creationId xmlns:a16="http://schemas.microsoft.com/office/drawing/2014/main" id="{A79C52CC-5D57-B5C9-12CD-2B2D3BF2EB86}"/>
                  </a:ext>
                </a:extLst>
              </p:cNvPr>
              <p:cNvGrpSpPr/>
              <p:nvPr/>
            </p:nvGrpSpPr>
            <p:grpSpPr>
              <a:xfrm>
                <a:off x="801200" y="2525100"/>
                <a:ext cx="360000" cy="360000"/>
                <a:chOff x="801200" y="2525100"/>
                <a:chExt cx="360000" cy="360000"/>
              </a:xfrm>
            </p:grpSpPr>
            <p:sp>
              <p:nvSpPr>
                <p:cNvPr id="10" name="Oval 9">
                  <a:extLst>
                    <a:ext uri="{FF2B5EF4-FFF2-40B4-BE49-F238E27FC236}">
                      <a16:creationId xmlns:a16="http://schemas.microsoft.com/office/drawing/2014/main" id="{D7DB4FA4-5900-511D-5675-D1B97E235B8F}"/>
                    </a:ext>
                  </a:extLst>
                </p:cNvPr>
                <p:cNvSpPr/>
                <p:nvPr/>
              </p:nvSpPr>
              <p:spPr>
                <a:xfrm>
                  <a:off x="846200" y="2570100"/>
                  <a:ext cx="270000" cy="270000"/>
                </a:xfrm>
                <a:prstGeom prst="ellipse">
                  <a:avLst/>
                </a:prstGeom>
                <a:noFill/>
                <a:ln>
                  <a:solidFill>
                    <a:schemeClr val="accent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sp>
              <p:nvSpPr>
                <p:cNvPr id="11" name="Oval 10">
                  <a:extLst>
                    <a:ext uri="{FF2B5EF4-FFF2-40B4-BE49-F238E27FC236}">
                      <a16:creationId xmlns:a16="http://schemas.microsoft.com/office/drawing/2014/main" id="{F0BE1034-77A1-1164-161F-F63BE14595E3}"/>
                    </a:ext>
                  </a:extLst>
                </p:cNvPr>
                <p:cNvSpPr/>
                <p:nvPr/>
              </p:nvSpPr>
              <p:spPr>
                <a:xfrm>
                  <a:off x="801200" y="2525100"/>
                  <a:ext cx="360000" cy="360000"/>
                </a:xfrm>
                <a:prstGeom prst="ellipse">
                  <a:avLst/>
                </a:prstGeom>
                <a:noFill/>
                <a:ln>
                  <a:solidFill>
                    <a:schemeClr val="accent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grpSp>
        </p:grpSp>
        <p:grpSp>
          <p:nvGrpSpPr>
            <p:cNvPr id="5" name="Group 4">
              <a:extLst>
                <a:ext uri="{FF2B5EF4-FFF2-40B4-BE49-F238E27FC236}">
                  <a16:creationId xmlns:a16="http://schemas.microsoft.com/office/drawing/2014/main" id="{6E40B93E-C837-0FD1-46C2-913ECE41D37C}"/>
                </a:ext>
              </a:extLst>
            </p:cNvPr>
            <p:cNvGrpSpPr/>
            <p:nvPr/>
          </p:nvGrpSpPr>
          <p:grpSpPr>
            <a:xfrm>
              <a:off x="946360" y="2885100"/>
              <a:ext cx="90000" cy="2787232"/>
              <a:chOff x="946360" y="2885100"/>
              <a:chExt cx="90000" cy="2787232"/>
            </a:xfrm>
          </p:grpSpPr>
          <p:cxnSp>
            <p:nvCxnSpPr>
              <p:cNvPr id="6" name="Straight Connector 5">
                <a:extLst>
                  <a:ext uri="{FF2B5EF4-FFF2-40B4-BE49-F238E27FC236}">
                    <a16:creationId xmlns:a16="http://schemas.microsoft.com/office/drawing/2014/main" id="{DB48A400-AEDA-27D4-CC8D-CA21299963ED}"/>
                  </a:ext>
                </a:extLst>
              </p:cNvPr>
              <p:cNvCxnSpPr>
                <a:cxnSpLocks/>
                <a:stCxn id="11" idx="4"/>
                <a:endCxn id="7" idx="0"/>
              </p:cNvCxnSpPr>
              <p:nvPr/>
            </p:nvCxnSpPr>
            <p:spPr>
              <a:xfrm rot="10800000" flipH="1" flipV="1">
                <a:off x="981200" y="2885100"/>
                <a:ext cx="10160" cy="2697232"/>
              </a:xfrm>
              <a:prstGeom prst="line">
                <a:avLst/>
              </a:prstGeom>
              <a:solidFill>
                <a:schemeClr val="accent6"/>
              </a:solidFill>
              <a:ln w="12700">
                <a:solidFill>
                  <a:schemeClr val="accent2">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Oval 6">
                <a:extLst>
                  <a:ext uri="{FF2B5EF4-FFF2-40B4-BE49-F238E27FC236}">
                    <a16:creationId xmlns:a16="http://schemas.microsoft.com/office/drawing/2014/main" id="{943ACCEF-367B-3751-E03C-1458EF2FA0AE}"/>
                  </a:ext>
                </a:extLst>
              </p:cNvPr>
              <p:cNvSpPr/>
              <p:nvPr/>
            </p:nvSpPr>
            <p:spPr>
              <a:xfrm>
                <a:off x="946360" y="5582332"/>
                <a:ext cx="90000" cy="90000"/>
              </a:xfrm>
              <a:prstGeom prst="ellipse">
                <a:avLst/>
              </a:prstGeom>
              <a:solidFill>
                <a:schemeClr val="accent6"/>
              </a:solidFill>
              <a:ln>
                <a:solidFill>
                  <a:schemeClr val="accent2">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NZ" sz="1350" b="0" i="0" u="none" strike="noStrike" kern="1200" cap="none" spc="0" normalizeH="0" baseline="0" noProof="0">
                  <a:ln>
                    <a:noFill/>
                  </a:ln>
                  <a:solidFill>
                    <a:srgbClr val="000000"/>
                  </a:solidFill>
                  <a:effectLst/>
                  <a:uLnTx/>
                  <a:uFillTx/>
                  <a:latin typeface="Aptos"/>
                  <a:ea typeface="+mn-ea"/>
                  <a:cs typeface="+mn-cs"/>
                </a:endParaRPr>
              </a:p>
            </p:txBody>
          </p:sp>
        </p:grpSp>
      </p:grpSp>
      <p:sp>
        <p:nvSpPr>
          <p:cNvPr id="12" name="TextBox 11">
            <a:extLst>
              <a:ext uri="{FF2B5EF4-FFF2-40B4-BE49-F238E27FC236}">
                <a16:creationId xmlns:a16="http://schemas.microsoft.com/office/drawing/2014/main" id="{06CDB4B2-1BDB-06CB-9CBB-59468C530B47}"/>
              </a:ext>
            </a:extLst>
          </p:cNvPr>
          <p:cNvSpPr txBox="1"/>
          <p:nvPr/>
        </p:nvSpPr>
        <p:spPr>
          <a:xfrm>
            <a:off x="11068777" y="3835243"/>
            <a:ext cx="876300" cy="484748"/>
          </a:xfrm>
          <a:prstGeom prst="rect">
            <a:avLst/>
          </a:prstGeom>
          <a:noFill/>
        </p:spPr>
        <p:txBody>
          <a:bodyPr wrap="square" l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050" b="1" i="0" u="none" strike="noStrike" kern="1200" cap="none" spc="0" normalizeH="0" baseline="0" noProof="0">
                <a:ln>
                  <a:noFill/>
                </a:ln>
                <a:solidFill>
                  <a:srgbClr val="142D06">
                    <a:lumMod val="75000"/>
                    <a:lumOff val="25000"/>
                  </a:srgbClr>
                </a:solidFill>
                <a:effectLst/>
                <a:uLnTx/>
                <a:uFillTx/>
                <a:latin typeface="Aptos" panose="020B0004020202020204" pitchFamily="34" charset="0"/>
                <a:ea typeface="Aptos" panose="020B0004020202020204" pitchFamily="34" charset="0"/>
                <a:cs typeface="Aptos" panose="020B0004020202020204" pitchFamily="34" charset="0"/>
              </a:rPr>
              <a:t>May</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500" b="1" i="0" u="none" strike="noStrike" kern="1200" cap="none" spc="0" normalizeH="0" baseline="0" noProof="0">
                <a:ln>
                  <a:noFill/>
                </a:ln>
                <a:solidFill>
                  <a:srgbClr val="142D06">
                    <a:lumMod val="75000"/>
                    <a:lumOff val="25000"/>
                  </a:srgbClr>
                </a:solidFill>
                <a:effectLst/>
                <a:uLnTx/>
                <a:uFillTx/>
                <a:latin typeface="Aptos" panose="020B0004020202020204" pitchFamily="34" charset="0"/>
                <a:ea typeface="Aptos" panose="020B0004020202020204" pitchFamily="34" charset="0"/>
                <a:cs typeface="Aptos" panose="020B0004020202020204" pitchFamily="34" charset="0"/>
              </a:rPr>
              <a:t>2027</a:t>
            </a:r>
          </a:p>
        </p:txBody>
      </p:sp>
      <p:sp>
        <p:nvSpPr>
          <p:cNvPr id="13" name="TextBox 12">
            <a:extLst>
              <a:ext uri="{FF2B5EF4-FFF2-40B4-BE49-F238E27FC236}">
                <a16:creationId xmlns:a16="http://schemas.microsoft.com/office/drawing/2014/main" id="{2E5E85CE-684A-A9AF-1FD1-1EDCAE23E62C}"/>
              </a:ext>
            </a:extLst>
          </p:cNvPr>
          <p:cNvSpPr txBox="1"/>
          <p:nvPr/>
        </p:nvSpPr>
        <p:spPr>
          <a:xfrm>
            <a:off x="9944121" y="1463345"/>
            <a:ext cx="2042770" cy="1038746"/>
          </a:xfrm>
          <a:prstGeom prst="rect">
            <a:avLst/>
          </a:prstGeom>
          <a:noFill/>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050" b="1" i="0" u="none" strike="noStrike" kern="1200" cap="none" spc="0" normalizeH="0" baseline="0" noProof="0">
                <a:ln>
                  <a:noFill/>
                </a:ln>
                <a:solidFill>
                  <a:srgbClr val="000000"/>
                </a:solidFill>
                <a:effectLst/>
                <a:uLnTx/>
                <a:uFillTx/>
                <a:latin typeface="Aptos"/>
                <a:ea typeface="+mn-ea"/>
                <a:cs typeface="+mn-cs"/>
              </a:rPr>
              <a:t>Phase 5</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NZ" sz="1050" b="1" i="1" u="none" strike="noStrike" kern="1200" cap="none" spc="0" normalizeH="0" baseline="0" noProof="0">
                <a:ln>
                  <a:noFill/>
                </a:ln>
                <a:solidFill>
                  <a:srgbClr val="000000"/>
                </a:solidFill>
                <a:effectLst/>
                <a:uLnTx/>
                <a:uFillTx/>
                <a:latin typeface="Aptos"/>
                <a:ea typeface="+mn-ea"/>
                <a:cs typeface="+mn-cs"/>
              </a:rPr>
              <a:t>Output: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000" b="1" i="0" u="none" strike="noStrike" kern="1200" cap="none" spc="0" normalizeH="0" baseline="0" noProof="0">
                <a:ln>
                  <a:noFill/>
                </a:ln>
                <a:solidFill>
                  <a:srgbClr val="000000"/>
                </a:solidFill>
                <a:effectLst/>
                <a:uLnTx/>
                <a:uFillTx/>
                <a:latin typeface="Aptos" panose="020B0004020202020204" pitchFamily="34" charset="0"/>
                <a:ea typeface="Aptos" panose="020B0004020202020204" pitchFamily="34" charset="0"/>
                <a:cs typeface="Aptos" panose="020B0004020202020204" pitchFamily="34" charset="0"/>
              </a:rPr>
              <a:t>Discussion paper and supporting material issued following XRB approval</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NZ" sz="1050" b="0" i="0" u="none" strike="noStrike" kern="1200" cap="none" spc="0" normalizeH="0" baseline="0" noProof="0">
              <a:ln>
                <a:noFill/>
              </a:ln>
              <a:solidFill>
                <a:srgbClr val="000000"/>
              </a:solidFill>
              <a:effectLst/>
              <a:uLnTx/>
              <a:uFillTx/>
              <a:latin typeface="Aptos"/>
              <a:ea typeface="+mn-ea"/>
              <a:cs typeface="+mn-cs"/>
            </a:endParaRPr>
          </a:p>
        </p:txBody>
      </p:sp>
      <p:cxnSp>
        <p:nvCxnSpPr>
          <p:cNvPr id="14" name="Straight Connector 13">
            <a:extLst>
              <a:ext uri="{FF2B5EF4-FFF2-40B4-BE49-F238E27FC236}">
                <a16:creationId xmlns:a16="http://schemas.microsoft.com/office/drawing/2014/main" id="{FF9ECA43-538B-DFAE-365A-668376ACBA37}"/>
              </a:ext>
            </a:extLst>
          </p:cNvPr>
          <p:cNvCxnSpPr>
            <a:cxnSpLocks/>
          </p:cNvCxnSpPr>
          <p:nvPr/>
        </p:nvCxnSpPr>
        <p:spPr>
          <a:xfrm flipV="1">
            <a:off x="-169424" y="2522220"/>
            <a:ext cx="12484100"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Arrow: Pentagon 17">
            <a:extLst>
              <a:ext uri="{FF2B5EF4-FFF2-40B4-BE49-F238E27FC236}">
                <a16:creationId xmlns:a16="http://schemas.microsoft.com/office/drawing/2014/main" id="{F733BFF0-23FF-981F-BA08-C286A9D69B18}"/>
              </a:ext>
            </a:extLst>
          </p:cNvPr>
          <p:cNvSpPr/>
          <p:nvPr/>
        </p:nvSpPr>
        <p:spPr>
          <a:xfrm>
            <a:off x="-40745" y="2607663"/>
            <a:ext cx="2317884" cy="306474"/>
          </a:xfrm>
          <a:prstGeom prst="homePlate">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100" b="1" i="0" u="none" strike="noStrike" kern="1200" cap="none" spc="0" normalizeH="0" baseline="0" noProof="0">
                <a:ln>
                  <a:noFill/>
                </a:ln>
                <a:solidFill>
                  <a:srgbClr val="FFFFFF"/>
                </a:solidFill>
                <a:effectLst/>
                <a:uLnTx/>
                <a:uFillTx/>
                <a:latin typeface="Aptos"/>
                <a:ea typeface="+mn-ea"/>
                <a:cs typeface="+mn-cs"/>
              </a:rPr>
              <a:t>Phase 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050" b="0" i="0" u="none" strike="noStrike" kern="1200" cap="none" spc="0" normalizeH="0" baseline="0" noProof="0">
                <a:ln>
                  <a:noFill/>
                </a:ln>
                <a:solidFill>
                  <a:srgbClr val="FFFFFF"/>
                </a:solidFill>
                <a:effectLst/>
                <a:uLnTx/>
                <a:uFillTx/>
                <a:latin typeface="Aptos"/>
                <a:ea typeface="+mn-ea"/>
                <a:cs typeface="+mn-cs"/>
              </a:rPr>
              <a:t>Exploration &amp; research</a:t>
            </a:r>
          </a:p>
        </p:txBody>
      </p:sp>
      <p:sp>
        <p:nvSpPr>
          <p:cNvPr id="20" name="Arrow: Pentagon 19">
            <a:extLst>
              <a:ext uri="{FF2B5EF4-FFF2-40B4-BE49-F238E27FC236}">
                <a16:creationId xmlns:a16="http://schemas.microsoft.com/office/drawing/2014/main" id="{837CF301-62F5-E310-18BA-5551AFE725E2}"/>
              </a:ext>
            </a:extLst>
          </p:cNvPr>
          <p:cNvSpPr/>
          <p:nvPr/>
        </p:nvSpPr>
        <p:spPr>
          <a:xfrm>
            <a:off x="601526" y="2958563"/>
            <a:ext cx="3224787" cy="511278"/>
          </a:xfrm>
          <a:prstGeom prst="homePlate">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100" b="1" i="0" u="none" strike="noStrike" kern="1200" cap="none" spc="0" normalizeH="0" baseline="0" noProof="0">
                <a:ln>
                  <a:noFill/>
                </a:ln>
                <a:solidFill>
                  <a:srgbClr val="FFFFFF"/>
                </a:solidFill>
                <a:effectLst/>
                <a:uLnTx/>
                <a:uFillTx/>
                <a:latin typeface="Aptos"/>
                <a:ea typeface="+mn-ea"/>
                <a:cs typeface="+mn-cs"/>
              </a:rPr>
              <a:t>Phase 2</a:t>
            </a:r>
          </a:p>
          <a:p>
            <a:pPr lvl="0" algn="ctr">
              <a:defRPr/>
            </a:pPr>
            <a:r>
              <a:rPr lang="en-NZ" sz="1050">
                <a:solidFill>
                  <a:srgbClr val="FFFFFF"/>
                </a:solidFill>
              </a:rPr>
              <a:t>Define objectives. Prepare options analysis to</a:t>
            </a:r>
            <a:r>
              <a:rPr lang="en-NZ" sz="1050">
                <a:solidFill>
                  <a:srgbClr val="FFFFFF"/>
                </a:solidFill>
                <a:latin typeface="Aptos"/>
              </a:rPr>
              <a:t> inform</a:t>
            </a:r>
            <a:r>
              <a:rPr kumimoji="0" lang="en-NZ" sz="1050" b="0" i="0" u="none" strike="noStrike" kern="1200" cap="none" spc="0" normalizeH="0" baseline="0" noProof="0">
                <a:ln>
                  <a:noFill/>
                </a:ln>
                <a:solidFill>
                  <a:srgbClr val="FFFFFF"/>
                </a:solidFill>
                <a:effectLst/>
                <a:uLnTx/>
                <a:uFillTx/>
                <a:latin typeface="Aptos"/>
                <a:ea typeface="+mn-ea"/>
                <a:cs typeface="+mn-cs"/>
              </a:rPr>
              <a:t> detailed scope &amp; project plan (internal)</a:t>
            </a:r>
            <a:endParaRPr lang="en-NZ" sz="1050" b="0" i="0" u="none" strike="noStrike" kern="1200" cap="none" spc="0" normalizeH="0" baseline="0" noProof="0">
              <a:ln>
                <a:noFill/>
              </a:ln>
              <a:solidFill>
                <a:srgbClr val="FFFFFF"/>
              </a:solidFill>
              <a:effectLst/>
              <a:uLnTx/>
              <a:uFillTx/>
              <a:latin typeface="Aptos"/>
            </a:endParaRPr>
          </a:p>
        </p:txBody>
      </p:sp>
      <p:sp>
        <p:nvSpPr>
          <p:cNvPr id="22" name="Arrow: Pentagon 21">
            <a:extLst>
              <a:ext uri="{FF2B5EF4-FFF2-40B4-BE49-F238E27FC236}">
                <a16:creationId xmlns:a16="http://schemas.microsoft.com/office/drawing/2014/main" id="{0C006FFC-1555-9686-37A2-AD94193F2DC7}"/>
              </a:ext>
            </a:extLst>
          </p:cNvPr>
          <p:cNvSpPr/>
          <p:nvPr/>
        </p:nvSpPr>
        <p:spPr>
          <a:xfrm>
            <a:off x="2464296" y="3489575"/>
            <a:ext cx="4620956" cy="435220"/>
          </a:xfrm>
          <a:prstGeom prst="homePlate">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100" b="1" i="0" u="none" strike="noStrike" kern="1200" cap="none" spc="0" normalizeH="0" baseline="0" noProof="0">
                <a:ln>
                  <a:noFill/>
                </a:ln>
                <a:solidFill>
                  <a:srgbClr val="FFFFFF"/>
                </a:solidFill>
                <a:effectLst/>
                <a:uLnTx/>
                <a:uFillTx/>
                <a:latin typeface="Aptos"/>
                <a:ea typeface="+mn-ea"/>
                <a:cs typeface="+mn-cs"/>
              </a:rPr>
              <a:t>Phase 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100" b="0" i="0" u="none" strike="noStrike" kern="1200" cap="none" spc="0" normalizeH="0" baseline="0" noProof="0">
                <a:ln>
                  <a:noFill/>
                </a:ln>
                <a:solidFill>
                  <a:srgbClr val="FFFFFF"/>
                </a:solidFill>
                <a:effectLst/>
                <a:uLnTx/>
                <a:uFillTx/>
                <a:latin typeface="Aptos"/>
                <a:ea typeface="+mn-ea"/>
                <a:cs typeface="+mn-cs"/>
              </a:rPr>
              <a:t>Evidence gathering &amp; more fulsome analysis to be included in public papers</a:t>
            </a:r>
          </a:p>
        </p:txBody>
      </p:sp>
      <p:sp>
        <p:nvSpPr>
          <p:cNvPr id="24" name="Arrow: Pentagon 23">
            <a:extLst>
              <a:ext uri="{FF2B5EF4-FFF2-40B4-BE49-F238E27FC236}">
                <a16:creationId xmlns:a16="http://schemas.microsoft.com/office/drawing/2014/main" id="{27851521-320A-307F-D6B6-75BA90827B81}"/>
              </a:ext>
            </a:extLst>
          </p:cNvPr>
          <p:cNvSpPr/>
          <p:nvPr/>
        </p:nvSpPr>
        <p:spPr>
          <a:xfrm>
            <a:off x="5453154" y="3944872"/>
            <a:ext cx="4710358" cy="334599"/>
          </a:xfrm>
          <a:prstGeom prst="homePlate">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100" b="1" i="0" u="none" strike="noStrike" kern="1200" cap="none" spc="0" normalizeH="0" baseline="0" noProof="0">
                <a:ln>
                  <a:noFill/>
                </a:ln>
                <a:solidFill>
                  <a:srgbClr val="FFFFFF"/>
                </a:solidFill>
                <a:effectLst/>
                <a:uLnTx/>
                <a:uFillTx/>
                <a:latin typeface="Aptos"/>
                <a:ea typeface="+mn-ea"/>
                <a:cs typeface="+mn-cs"/>
              </a:rPr>
              <a:t>Phase 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100" b="0" i="0" u="none" strike="noStrike" kern="1200" cap="none" spc="0" normalizeH="0" baseline="0" noProof="0">
                <a:ln>
                  <a:noFill/>
                </a:ln>
                <a:solidFill>
                  <a:srgbClr val="FFFFFF"/>
                </a:solidFill>
                <a:effectLst/>
                <a:uLnTx/>
                <a:uFillTx/>
                <a:latin typeface="Aptos"/>
                <a:ea typeface="+mn-ea"/>
                <a:cs typeface="+mn-cs"/>
              </a:rPr>
              <a:t>Draft discussion paper &amp; outreach plan</a:t>
            </a:r>
          </a:p>
        </p:txBody>
      </p:sp>
      <p:sp>
        <p:nvSpPr>
          <p:cNvPr id="26" name="Arrow: Pentagon 25">
            <a:extLst>
              <a:ext uri="{FF2B5EF4-FFF2-40B4-BE49-F238E27FC236}">
                <a16:creationId xmlns:a16="http://schemas.microsoft.com/office/drawing/2014/main" id="{C00743BF-9E63-6E51-D156-99F5646A3C73}"/>
              </a:ext>
            </a:extLst>
          </p:cNvPr>
          <p:cNvSpPr/>
          <p:nvPr/>
        </p:nvSpPr>
        <p:spPr>
          <a:xfrm>
            <a:off x="10050780" y="4317554"/>
            <a:ext cx="1312065" cy="365755"/>
          </a:xfrm>
          <a:prstGeom prst="homePlate">
            <a:avLst/>
          </a:prstGeom>
          <a:solidFill>
            <a:schemeClr val="accent2">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100" b="1" i="0" u="none" strike="noStrike" kern="1200" cap="none" spc="0" normalizeH="0" baseline="0" noProof="0">
                <a:ln>
                  <a:noFill/>
                </a:ln>
                <a:solidFill>
                  <a:srgbClr val="FFFFFF"/>
                </a:solidFill>
                <a:effectLst/>
                <a:uLnTx/>
                <a:uFillTx/>
                <a:latin typeface="Aptos"/>
                <a:ea typeface="+mn-ea"/>
                <a:cs typeface="+mn-cs"/>
              </a:rPr>
              <a:t>Phase 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100" b="0" i="0" u="none" strike="noStrike" kern="1200" cap="none" spc="0" normalizeH="0" baseline="0" noProof="0">
                <a:ln>
                  <a:noFill/>
                </a:ln>
                <a:solidFill>
                  <a:srgbClr val="FFFFFF"/>
                </a:solidFill>
                <a:effectLst/>
                <a:uLnTx/>
                <a:uFillTx/>
                <a:latin typeface="Aptos"/>
                <a:ea typeface="+mn-ea"/>
                <a:cs typeface="+mn-cs"/>
              </a:rPr>
              <a:t>Final production</a:t>
            </a:r>
          </a:p>
        </p:txBody>
      </p:sp>
      <p:cxnSp>
        <p:nvCxnSpPr>
          <p:cNvPr id="38" name="Straight Arrow Connector 37">
            <a:extLst>
              <a:ext uri="{FF2B5EF4-FFF2-40B4-BE49-F238E27FC236}">
                <a16:creationId xmlns:a16="http://schemas.microsoft.com/office/drawing/2014/main" id="{0DE61F5A-FB14-0552-06B4-0EE99CED5DA9}"/>
              </a:ext>
            </a:extLst>
          </p:cNvPr>
          <p:cNvCxnSpPr>
            <a:cxnSpLocks/>
          </p:cNvCxnSpPr>
          <p:nvPr/>
        </p:nvCxnSpPr>
        <p:spPr>
          <a:xfrm>
            <a:off x="117127" y="4584503"/>
            <a:ext cx="7806999" cy="8799"/>
          </a:xfrm>
          <a:prstGeom prst="straightConnector1">
            <a:avLst/>
          </a:prstGeom>
          <a:ln w="38100">
            <a:solidFill>
              <a:schemeClr val="accent2">
                <a:lumMod val="90000"/>
                <a:lumOff val="1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7" name="Straight Arrow Connector 116">
            <a:extLst>
              <a:ext uri="{FF2B5EF4-FFF2-40B4-BE49-F238E27FC236}">
                <a16:creationId xmlns:a16="http://schemas.microsoft.com/office/drawing/2014/main" id="{408A6658-EB7D-8044-2715-7B851D34CAB6}"/>
              </a:ext>
            </a:extLst>
          </p:cNvPr>
          <p:cNvCxnSpPr>
            <a:cxnSpLocks/>
          </p:cNvCxnSpPr>
          <p:nvPr/>
        </p:nvCxnSpPr>
        <p:spPr>
          <a:xfrm>
            <a:off x="8055837" y="2664087"/>
            <a:ext cx="4095417" cy="0"/>
          </a:xfrm>
          <a:prstGeom prst="straightConnector1">
            <a:avLst/>
          </a:prstGeom>
          <a:ln w="38100">
            <a:solidFill>
              <a:schemeClr val="accent2">
                <a:lumMod val="90000"/>
                <a:lumOff val="1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20" name="TextBox 119">
            <a:extLst>
              <a:ext uri="{FF2B5EF4-FFF2-40B4-BE49-F238E27FC236}">
                <a16:creationId xmlns:a16="http://schemas.microsoft.com/office/drawing/2014/main" id="{908FAEBD-8252-7F0F-B207-38891D0E9153}"/>
              </a:ext>
            </a:extLst>
          </p:cNvPr>
          <p:cNvSpPr txBox="1"/>
          <p:nvPr/>
        </p:nvSpPr>
        <p:spPr>
          <a:xfrm>
            <a:off x="489982" y="4232300"/>
            <a:ext cx="698597" cy="307777"/>
          </a:xfrm>
          <a:prstGeom prst="rect">
            <a:avLst/>
          </a:prstGeom>
          <a:noFill/>
        </p:spPr>
        <p:txBody>
          <a:bodyPr wrap="square" l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0" i="0" u="none" strike="noStrike" kern="1200" cap="none" spc="0" normalizeH="0" baseline="0" noProof="0">
                <a:ln>
                  <a:noFill/>
                </a:ln>
                <a:solidFill>
                  <a:srgbClr val="000000"/>
                </a:solidFill>
                <a:effectLst/>
                <a:uLnTx/>
                <a:uFillTx/>
                <a:latin typeface="Aptos" panose="020B0004020202020204" pitchFamily="34" charset="0"/>
                <a:ea typeface="Aptos" panose="020B0004020202020204" pitchFamily="34" charset="0"/>
                <a:cs typeface="Aptos" panose="020B0004020202020204" pitchFamily="34" charset="0"/>
              </a:rPr>
              <a:t>2026</a:t>
            </a:r>
          </a:p>
        </p:txBody>
      </p:sp>
      <p:sp>
        <p:nvSpPr>
          <p:cNvPr id="121" name="TextBox 120">
            <a:extLst>
              <a:ext uri="{FF2B5EF4-FFF2-40B4-BE49-F238E27FC236}">
                <a16:creationId xmlns:a16="http://schemas.microsoft.com/office/drawing/2014/main" id="{24CCD4E6-29CF-D4A8-FFB5-7A580B76AFF5}"/>
              </a:ext>
            </a:extLst>
          </p:cNvPr>
          <p:cNvSpPr txBox="1"/>
          <p:nvPr/>
        </p:nvSpPr>
        <p:spPr>
          <a:xfrm>
            <a:off x="8252659" y="2685920"/>
            <a:ext cx="698597" cy="307777"/>
          </a:xfrm>
          <a:prstGeom prst="rect">
            <a:avLst/>
          </a:prstGeom>
          <a:noFill/>
        </p:spPr>
        <p:txBody>
          <a:bodyPr wrap="square" l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0" i="0" u="none" strike="noStrike" kern="1200" cap="none" spc="0" normalizeH="0" baseline="0" noProof="0">
                <a:ln>
                  <a:noFill/>
                </a:ln>
                <a:solidFill>
                  <a:srgbClr val="000000"/>
                </a:solidFill>
                <a:effectLst/>
                <a:uLnTx/>
                <a:uFillTx/>
                <a:latin typeface="Aptos" panose="020B0004020202020204" pitchFamily="34" charset="0"/>
                <a:ea typeface="Aptos" panose="020B0004020202020204" pitchFamily="34" charset="0"/>
                <a:cs typeface="Aptos" panose="020B0004020202020204" pitchFamily="34" charset="0"/>
              </a:rPr>
              <a:t>2027</a:t>
            </a:r>
          </a:p>
        </p:txBody>
      </p:sp>
      <p:sp>
        <p:nvSpPr>
          <p:cNvPr id="16" name="Slide Number Placeholder 15">
            <a:extLst>
              <a:ext uri="{FF2B5EF4-FFF2-40B4-BE49-F238E27FC236}">
                <a16:creationId xmlns:a16="http://schemas.microsoft.com/office/drawing/2014/main" id="{2EAD3F51-1E1C-6A4B-E5D0-088E7C4154ED}"/>
              </a:ext>
            </a:extLst>
          </p:cNvPr>
          <p:cNvSpPr>
            <a:spLocks noGrp="1"/>
          </p:cNvSpPr>
          <p:nvPr>
            <p:ph type="sldNum" sz="quarter" idx="10"/>
          </p:nvPr>
        </p:nvSpPr>
        <p:spPr/>
        <p:txBody>
          <a:bodyPr/>
          <a:lstStyle/>
          <a:p>
            <a:fld id="{802A16F9-4D44-47C7-BF06-FFE7750A8ED4}" type="slidenum">
              <a:rPr lang="en-NZ" altLang="en-US" smtClean="0"/>
              <a:pPr/>
              <a:t>14</a:t>
            </a:fld>
            <a:endParaRPr lang="en-NZ" altLang="en-US"/>
          </a:p>
        </p:txBody>
      </p:sp>
    </p:spTree>
    <p:extLst>
      <p:ext uri="{BB962C8B-B14F-4D97-AF65-F5344CB8AC3E}">
        <p14:creationId xmlns:p14="http://schemas.microsoft.com/office/powerpoint/2010/main" val="3795113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645C3-15F1-1B13-C324-817EB7614E9B}"/>
            </a:ext>
          </a:extLst>
        </p:cNvPr>
        <p:cNvGrpSpPr/>
        <p:nvPr/>
      </p:nvGrpSpPr>
      <p:grpSpPr>
        <a:xfrm>
          <a:off x="0" y="0"/>
          <a:ext cx="0" cy="0"/>
          <a:chOff x="0" y="0"/>
          <a:chExt cx="0" cy="0"/>
        </a:xfrm>
      </p:grpSpPr>
      <p:pic>
        <p:nvPicPr>
          <p:cNvPr id="300" name="Header Graphic"/>
          <p:cNvPicPr>
            <a:picLocks noChangeAspect="1"/>
          </p:cNvPicPr>
          <p:nvPr/>
        </p:nvPicPr>
        <p:blipFill rotWithShape="1">
          <a:blip r:embed="rId2"/>
          <a:srcRect l="13100" r="3344" b="34760"/>
          <a:stretch/>
        </p:blipFill>
        <p:spPr>
          <a:xfrm>
            <a:off x="240000" y="-1"/>
            <a:ext cx="11952000" cy="914399"/>
          </a:xfrm>
          <a:prstGeom prst="rect">
            <a:avLst/>
          </a:prstGeom>
        </p:spPr>
      </p:pic>
      <p:sp>
        <p:nvSpPr>
          <p:cNvPr id="20" name="TextBox 19">
            <a:extLst>
              <a:ext uri="{FF2B5EF4-FFF2-40B4-BE49-F238E27FC236}">
                <a16:creationId xmlns:a16="http://schemas.microsoft.com/office/drawing/2014/main" id="{1E9B67F7-07CB-21EB-6EF5-6F7155328A5C}"/>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EE8B0FB6-B742-9259-8687-DDB6FB5E9F16}"/>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15</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3" name="Picture 2">
            <a:extLst>
              <a:ext uri="{FF2B5EF4-FFF2-40B4-BE49-F238E27FC236}">
                <a16:creationId xmlns:a16="http://schemas.microsoft.com/office/drawing/2014/main" id="{697C5266-E2EF-A249-421D-F99811F8B679}"/>
              </a:ext>
            </a:extLst>
          </p:cNvPr>
          <p:cNvPicPr>
            <a:picLocks noChangeAspect="1"/>
          </p:cNvPicPr>
          <p:nvPr/>
        </p:nvPicPr>
        <p:blipFill>
          <a:blip r:embed="rId3"/>
          <a:stretch>
            <a:fillRect/>
          </a:stretch>
        </p:blipFill>
        <p:spPr>
          <a:xfrm>
            <a:off x="9115388" y="1818410"/>
            <a:ext cx="2816202" cy="3917136"/>
          </a:xfrm>
          <a:prstGeom prst="rect">
            <a:avLst/>
          </a:prstGeom>
        </p:spPr>
      </p:pic>
      <p:pic>
        <p:nvPicPr>
          <p:cNvPr id="5" name="Picture 4">
            <a:extLst>
              <a:ext uri="{FF2B5EF4-FFF2-40B4-BE49-F238E27FC236}">
                <a16:creationId xmlns:a16="http://schemas.microsoft.com/office/drawing/2014/main" id="{AE4B5808-22E8-E99D-DA0E-B18EA0DBBE06}"/>
              </a:ext>
            </a:extLst>
          </p:cNvPr>
          <p:cNvPicPr>
            <a:picLocks noChangeAspect="1"/>
          </p:cNvPicPr>
          <p:nvPr/>
        </p:nvPicPr>
        <p:blipFill>
          <a:blip r:embed="rId4"/>
          <a:stretch>
            <a:fillRect/>
          </a:stretch>
        </p:blipFill>
        <p:spPr>
          <a:xfrm>
            <a:off x="197424" y="1337226"/>
            <a:ext cx="8859628" cy="4533638"/>
          </a:xfrm>
          <a:prstGeom prst="rect">
            <a:avLst/>
          </a:prstGeom>
        </p:spPr>
      </p:pic>
    </p:spTree>
    <p:extLst>
      <p:ext uri="{BB962C8B-B14F-4D97-AF65-F5344CB8AC3E}">
        <p14:creationId xmlns:p14="http://schemas.microsoft.com/office/powerpoint/2010/main" val="18295899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93609B-B8CE-2C41-2073-39A83FE7684F}"/>
            </a:ext>
          </a:extLst>
        </p:cNvPr>
        <p:cNvGrpSpPr/>
        <p:nvPr/>
      </p:nvGrpSpPr>
      <p:grpSpPr>
        <a:xfrm>
          <a:off x="0" y="0"/>
          <a:ext cx="0" cy="0"/>
          <a:chOff x="0" y="0"/>
          <a:chExt cx="0" cy="0"/>
        </a:xfrm>
      </p:grpSpPr>
      <p:pic>
        <p:nvPicPr>
          <p:cNvPr id="300" name="Header Graphic">
            <a:extLst>
              <a:ext uri="{FF2B5EF4-FFF2-40B4-BE49-F238E27FC236}">
                <a16:creationId xmlns:a16="http://schemas.microsoft.com/office/drawing/2014/main" id="{69380569-AC99-EDBF-02E9-973F85D188D0}"/>
              </a:ext>
            </a:extLst>
          </p:cNvPr>
          <p:cNvPicPr>
            <a:picLocks noChangeAspect="1"/>
          </p:cNvPicPr>
          <p:nvPr/>
        </p:nvPicPr>
        <p:blipFill rotWithShape="1">
          <a:blip r:embed="rId2"/>
          <a:srcRect l="13100" r="3344" b="34760"/>
          <a:stretch/>
        </p:blipFill>
        <p:spPr>
          <a:xfrm>
            <a:off x="240000" y="-1"/>
            <a:ext cx="11952000" cy="914399"/>
          </a:xfrm>
          <a:prstGeom prst="rect">
            <a:avLst/>
          </a:prstGeom>
        </p:spPr>
      </p:pic>
      <p:sp>
        <p:nvSpPr>
          <p:cNvPr id="20" name="TextBox 19">
            <a:extLst>
              <a:ext uri="{FF2B5EF4-FFF2-40B4-BE49-F238E27FC236}">
                <a16:creationId xmlns:a16="http://schemas.microsoft.com/office/drawing/2014/main" id="{CA3CD97E-4A9D-2F78-4A0E-888C42743A41}"/>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9E2B3204-F84B-FCE0-5AD6-19D2C1523E86}"/>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16</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4" name="Picture 3">
            <a:extLst>
              <a:ext uri="{FF2B5EF4-FFF2-40B4-BE49-F238E27FC236}">
                <a16:creationId xmlns:a16="http://schemas.microsoft.com/office/drawing/2014/main" id="{9FAE33B5-A46F-15CB-E2DC-8632FF01F775}"/>
              </a:ext>
            </a:extLst>
          </p:cNvPr>
          <p:cNvPicPr>
            <a:picLocks noChangeAspect="1"/>
          </p:cNvPicPr>
          <p:nvPr/>
        </p:nvPicPr>
        <p:blipFill>
          <a:blip r:embed="rId3"/>
          <a:stretch>
            <a:fillRect/>
          </a:stretch>
        </p:blipFill>
        <p:spPr>
          <a:xfrm>
            <a:off x="629056" y="845178"/>
            <a:ext cx="10526233" cy="5332208"/>
          </a:xfrm>
          <a:prstGeom prst="rect">
            <a:avLst/>
          </a:prstGeom>
        </p:spPr>
      </p:pic>
    </p:spTree>
    <p:extLst>
      <p:ext uri="{BB962C8B-B14F-4D97-AF65-F5344CB8AC3E}">
        <p14:creationId xmlns:p14="http://schemas.microsoft.com/office/powerpoint/2010/main" val="7638601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7410D9BB-506B-1465-B558-5409C5B0C56C}"/>
              </a:ext>
            </a:extLst>
          </p:cNvPr>
          <p:cNvSpPr>
            <a:spLocks noGrp="1"/>
          </p:cNvSpPr>
          <p:nvPr>
            <p:ph type="body" sz="quarter" idx="13"/>
          </p:nvPr>
        </p:nvSpPr>
        <p:spPr/>
        <p:txBody>
          <a:bodyPr>
            <a:normAutofit lnSpcReduction="10000"/>
          </a:bodyPr>
          <a:lstStyle/>
          <a:p>
            <a:r>
              <a:rPr lang="en-NZ"/>
              <a:t>Sectors</a:t>
            </a:r>
          </a:p>
          <a:p>
            <a:endParaRPr lang="en-NZ" sz="1400"/>
          </a:p>
          <a:p>
            <a:r>
              <a:rPr lang="en-NZ" sz="1400"/>
              <a:t>Detailed sector analysis papers, video and survey are published on our website:</a:t>
            </a:r>
          </a:p>
          <a:p>
            <a:r>
              <a:rPr lang="en-NZ" sz="1200" i="1">
                <a:hlinkClick r:id="rId3"/>
              </a:rPr>
              <a:t>2027 Review of the Accounting Standards Framework</a:t>
            </a:r>
            <a:endParaRPr lang="en-NZ" sz="1200" i="1"/>
          </a:p>
        </p:txBody>
      </p:sp>
    </p:spTree>
    <p:extLst>
      <p:ext uri="{BB962C8B-B14F-4D97-AF65-F5344CB8AC3E}">
        <p14:creationId xmlns:p14="http://schemas.microsoft.com/office/powerpoint/2010/main" val="26362783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BDDDB7E-8FCC-43CC-C3BA-E328C27CBAFB}"/>
              </a:ext>
            </a:extLst>
          </p:cNvPr>
          <p:cNvSpPr>
            <a:spLocks noGrp="1"/>
          </p:cNvSpPr>
          <p:nvPr>
            <p:ph type="body" sz="quarter" idx="13"/>
          </p:nvPr>
        </p:nvSpPr>
        <p:spPr>
          <a:xfrm>
            <a:off x="365552" y="50932"/>
            <a:ext cx="7707110" cy="846865"/>
          </a:xfrm>
        </p:spPr>
        <p:txBody>
          <a:bodyPr anchor="b" anchorCtr="0"/>
          <a:lstStyle/>
          <a:p>
            <a:r>
              <a:rPr lang="en-NZ" sz="2400"/>
              <a:t>Sectors </a:t>
            </a:r>
          </a:p>
        </p:txBody>
      </p:sp>
      <p:pic>
        <p:nvPicPr>
          <p:cNvPr id="10" name="Content Placeholder 9">
            <a:extLst>
              <a:ext uri="{FF2B5EF4-FFF2-40B4-BE49-F238E27FC236}">
                <a16:creationId xmlns:a16="http://schemas.microsoft.com/office/drawing/2014/main" id="{3A464F3C-427A-1408-82E6-FD79BF21956D}"/>
              </a:ext>
            </a:extLst>
          </p:cNvPr>
          <p:cNvPicPr>
            <a:picLocks noGrp="1" noChangeAspect="1"/>
          </p:cNvPicPr>
          <p:nvPr>
            <p:ph sz="quarter" idx="14"/>
          </p:nvPr>
        </p:nvPicPr>
        <p:blipFill>
          <a:blip r:embed="rId3">
            <a:extLst>
              <a:ext uri="{28A0092B-C50C-407E-A947-70E740481C1C}">
                <a14:useLocalDpi xmlns:a14="http://schemas.microsoft.com/office/drawing/2010/main" val="0"/>
              </a:ext>
            </a:extLst>
          </a:blip>
          <a:stretch>
            <a:fillRect/>
          </a:stretch>
        </p:blipFill>
        <p:spPr>
          <a:xfrm>
            <a:off x="1760706" y="897797"/>
            <a:ext cx="8670587" cy="5780392"/>
          </a:xfrm>
          <a:prstGeom prst="rect">
            <a:avLst/>
          </a:prstGeom>
        </p:spPr>
      </p:pic>
    </p:spTree>
    <p:extLst>
      <p:ext uri="{BB962C8B-B14F-4D97-AF65-F5344CB8AC3E}">
        <p14:creationId xmlns:p14="http://schemas.microsoft.com/office/powerpoint/2010/main" val="4166424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D62EF-A6BD-3981-7601-FE499DF1060C}"/>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91AD898-C32F-ECD2-06F0-66A841720E4C}"/>
              </a:ext>
            </a:extLst>
          </p:cNvPr>
          <p:cNvSpPr>
            <a:spLocks noGrp="1"/>
          </p:cNvSpPr>
          <p:nvPr>
            <p:ph type="sldNum" sz="quarter" idx="10"/>
          </p:nvPr>
        </p:nvSpPr>
        <p:spPr>
          <a:xfrm>
            <a:off x="9238160" y="6350883"/>
            <a:ext cx="2743200" cy="365125"/>
          </a:xfrm>
        </p:spPr>
        <p:txBody>
          <a:bodyPr/>
          <a:lstStyle/>
          <a:p>
            <a:fld id="{802A16F9-4D44-47C7-BF06-FFE7750A8ED4}" type="slidenum">
              <a:rPr lang="en-NZ" altLang="en-US" smtClean="0"/>
              <a:pPr/>
              <a:t>19</a:t>
            </a:fld>
            <a:endParaRPr lang="en-NZ" altLang="en-US"/>
          </a:p>
        </p:txBody>
      </p:sp>
      <p:sp>
        <p:nvSpPr>
          <p:cNvPr id="3" name="Text Placeholder 2">
            <a:extLst>
              <a:ext uri="{FF2B5EF4-FFF2-40B4-BE49-F238E27FC236}">
                <a16:creationId xmlns:a16="http://schemas.microsoft.com/office/drawing/2014/main" id="{748BBBA6-DE6B-6223-6835-6AF4D06D53A0}"/>
              </a:ext>
            </a:extLst>
          </p:cNvPr>
          <p:cNvSpPr>
            <a:spLocks noGrp="1"/>
          </p:cNvSpPr>
          <p:nvPr>
            <p:ph type="body" sz="quarter" idx="13"/>
          </p:nvPr>
        </p:nvSpPr>
        <p:spPr>
          <a:xfrm>
            <a:off x="516279" y="427335"/>
            <a:ext cx="7707110" cy="846865"/>
          </a:xfrm>
        </p:spPr>
        <p:txBody>
          <a:bodyPr/>
          <a:lstStyle/>
          <a:p>
            <a:r>
              <a:rPr lang="en-NZ"/>
              <a:t>Background – rationale for sector approach in the ASF</a:t>
            </a:r>
          </a:p>
          <a:p>
            <a:endParaRPr lang="en-NZ"/>
          </a:p>
        </p:txBody>
      </p:sp>
      <p:sp>
        <p:nvSpPr>
          <p:cNvPr id="32" name="TextBox 31">
            <a:extLst>
              <a:ext uri="{FF2B5EF4-FFF2-40B4-BE49-F238E27FC236}">
                <a16:creationId xmlns:a16="http://schemas.microsoft.com/office/drawing/2014/main" id="{9BE4BE6C-D102-CA60-0DA8-42DF515B70E1}"/>
              </a:ext>
            </a:extLst>
          </p:cNvPr>
          <p:cNvSpPr txBox="1"/>
          <p:nvPr/>
        </p:nvSpPr>
        <p:spPr>
          <a:xfrm>
            <a:off x="469888" y="1083486"/>
            <a:ext cx="11462136" cy="430887"/>
          </a:xfrm>
          <a:prstGeom prst="rect">
            <a:avLst/>
          </a:prstGeom>
          <a:noFill/>
        </p:spPr>
        <p:txBody>
          <a:bodyPr wrap="square" lIns="0" tIns="0" rIns="0" bIns="0">
            <a:spAutoFit/>
          </a:bodyPr>
          <a:lstStyle/>
          <a:p>
            <a:r>
              <a:rPr lang="en-US" sz="1400" b="0">
                <a:solidFill>
                  <a:srgbClr val="23500B"/>
                </a:solidFill>
                <a:latin typeface="Aptos"/>
              </a:rPr>
              <a:t>New Zealand moved from a single set of standards to a multi-sector and tiered approach in </a:t>
            </a:r>
            <a:r>
              <a:rPr lang="en-US" sz="1400">
                <a:solidFill>
                  <a:srgbClr val="23500B"/>
                </a:solidFill>
                <a:latin typeface="Aptos"/>
              </a:rPr>
              <a:t>2012, after </a:t>
            </a:r>
            <a:r>
              <a:rPr lang="en-US" sz="1400" err="1">
                <a:solidFill>
                  <a:srgbClr val="23500B"/>
                </a:solidFill>
                <a:latin typeface="Aptos"/>
              </a:rPr>
              <a:t>recognising</a:t>
            </a:r>
            <a:r>
              <a:rPr lang="en-US" sz="1400">
                <a:solidFill>
                  <a:srgbClr val="23500B"/>
                </a:solidFill>
                <a:latin typeface="Aptos"/>
              </a:rPr>
              <a:t> that a single for-profit focused framework was not considered sufficient to meet the differing needs of users across all entity types. </a:t>
            </a:r>
            <a:endParaRPr lang="en-US" sz="1400">
              <a:solidFill>
                <a:srgbClr val="23500B"/>
              </a:solidFill>
              <a:latin typeface="Aptos"/>
              <a:hlinkClick r:id="rId3" tooltip="Alignment between IPSAS and IFRS Accounting Standards...">
                <a:extLst>
                  <a:ext uri="{A12FA001-AC4F-418D-AE19-62706E023703}">
                    <ahyp:hlinkClr xmlns:ahyp="http://schemas.microsoft.com/office/drawing/2018/hyperlinkcolor" val="tx"/>
                  </a:ext>
                </a:extLst>
              </a:hlinkClick>
            </a:endParaRPr>
          </a:p>
        </p:txBody>
      </p:sp>
      <p:grpSp>
        <p:nvGrpSpPr>
          <p:cNvPr id="12" name="Group 11">
            <a:extLst>
              <a:ext uri="{FF2B5EF4-FFF2-40B4-BE49-F238E27FC236}">
                <a16:creationId xmlns:a16="http://schemas.microsoft.com/office/drawing/2014/main" id="{3611C731-CFD3-709A-EE8B-004D751476F7}"/>
              </a:ext>
            </a:extLst>
          </p:cNvPr>
          <p:cNvGrpSpPr/>
          <p:nvPr/>
        </p:nvGrpSpPr>
        <p:grpSpPr>
          <a:xfrm>
            <a:off x="566839" y="2092527"/>
            <a:ext cx="11268233" cy="3346299"/>
            <a:chOff x="463714" y="2178197"/>
            <a:chExt cx="11268233" cy="4551358"/>
          </a:xfrm>
        </p:grpSpPr>
        <p:sp>
          <p:nvSpPr>
            <p:cNvPr id="5" name="Rectangle 4">
              <a:extLst>
                <a:ext uri="{FF2B5EF4-FFF2-40B4-BE49-F238E27FC236}">
                  <a16:creationId xmlns:a16="http://schemas.microsoft.com/office/drawing/2014/main" id="{AF66107F-29D1-DD22-C491-26227FB7470F}"/>
                </a:ext>
              </a:extLst>
            </p:cNvPr>
            <p:cNvSpPr/>
            <p:nvPr/>
          </p:nvSpPr>
          <p:spPr>
            <a:xfrm flipV="1">
              <a:off x="463714" y="2524070"/>
              <a:ext cx="11252024" cy="45719"/>
            </a:xfrm>
            <a:prstGeom prst="rect">
              <a:avLst/>
            </a:prstGeom>
            <a:solidFill>
              <a:srgbClr val="DBD8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a:extLst>
                <a:ext uri="{FF2B5EF4-FFF2-40B4-BE49-F238E27FC236}">
                  <a16:creationId xmlns:a16="http://schemas.microsoft.com/office/drawing/2014/main" id="{851E077C-DEB5-0054-6D1B-64B35B83A9CC}"/>
                </a:ext>
              </a:extLst>
            </p:cNvPr>
            <p:cNvSpPr/>
            <p:nvPr/>
          </p:nvSpPr>
          <p:spPr>
            <a:xfrm>
              <a:off x="1756595" y="2178488"/>
              <a:ext cx="695336" cy="906774"/>
            </a:xfrm>
            <a:prstGeom prst="ellipse">
              <a:avLst/>
            </a:prstGeom>
            <a:solidFill>
              <a:srgbClr val="23500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7" name="Picture 3" descr="image.png">
              <a:extLst>
                <a:ext uri="{FF2B5EF4-FFF2-40B4-BE49-F238E27FC236}">
                  <a16:creationId xmlns:a16="http://schemas.microsoft.com/office/drawing/2014/main" id="{4AADD7D0-B0AF-D606-5149-EECCFD75379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987135" y="2501971"/>
              <a:ext cx="260558" cy="297781"/>
            </a:xfrm>
            <a:prstGeom prst="rect">
              <a:avLst/>
            </a:prstGeom>
          </p:spPr>
        </p:pic>
        <p:sp>
          <p:nvSpPr>
            <p:cNvPr id="8" name="Rounded Rectangle 4">
              <a:extLst>
                <a:ext uri="{FF2B5EF4-FFF2-40B4-BE49-F238E27FC236}">
                  <a16:creationId xmlns:a16="http://schemas.microsoft.com/office/drawing/2014/main" id="{4DBD2D95-9251-71DA-A25B-BADB4D76AC87}"/>
                </a:ext>
              </a:extLst>
            </p:cNvPr>
            <p:cNvSpPr/>
            <p:nvPr/>
          </p:nvSpPr>
          <p:spPr>
            <a:xfrm>
              <a:off x="1419193" y="3146796"/>
              <a:ext cx="1747846" cy="413447"/>
            </a:xfrm>
            <a:prstGeom prst="roundRect">
              <a:avLst>
                <a:gd name="adj" fmla="val 16000"/>
              </a:avLst>
            </a:prstGeom>
            <a:solidFill>
              <a:srgbClr val="23500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NZ" sz="1400" b="1">
                  <a:solidFill>
                    <a:srgbClr val="FFFFFF"/>
                  </a:solidFill>
                </a:rPr>
                <a:t>BEFORE 2012</a:t>
              </a:r>
            </a:p>
          </p:txBody>
        </p:sp>
        <p:sp>
          <p:nvSpPr>
            <p:cNvPr id="9" name="Rounded Rectangle 5">
              <a:extLst>
                <a:ext uri="{FF2B5EF4-FFF2-40B4-BE49-F238E27FC236}">
                  <a16:creationId xmlns:a16="http://schemas.microsoft.com/office/drawing/2014/main" id="{D7EA24A2-8F68-DA95-15F2-F1434775D075}"/>
                </a:ext>
              </a:extLst>
            </p:cNvPr>
            <p:cNvSpPr/>
            <p:nvPr/>
          </p:nvSpPr>
          <p:spPr>
            <a:xfrm>
              <a:off x="476263" y="3636536"/>
              <a:ext cx="3637428" cy="3093019"/>
            </a:xfrm>
            <a:prstGeom prst="roundRect">
              <a:avLst>
                <a:gd name="adj" fmla="val 10389"/>
              </a:avLst>
            </a:prstGeom>
            <a:solidFill>
              <a:srgbClr val="EFF0EA"/>
            </a:solid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a:spcAft>
                  <a:spcPts val="600"/>
                </a:spcAft>
              </a:pPr>
              <a:r>
                <a:rPr lang="en-NZ" sz="1600" b="1">
                  <a:solidFill>
                    <a:srgbClr val="23500B"/>
                  </a:solidFill>
                </a:rPr>
                <a:t>Sector-neutral approach</a:t>
              </a:r>
            </a:p>
            <a:p>
              <a:pPr marL="285750" indent="-285750">
                <a:spcAft>
                  <a:spcPts val="600"/>
                </a:spcAft>
                <a:buFont typeface="Arial" panose="020B0604020202020204" pitchFamily="34" charset="0"/>
                <a:buChar char="•"/>
              </a:pPr>
              <a:r>
                <a:rPr lang="en-US" sz="1200"/>
                <a:t>Adoption of International Financial Reporting Standards (IFRS) in New Zealand occurred mid-2000s</a:t>
              </a:r>
            </a:p>
            <a:p>
              <a:pPr marL="285750" indent="-285750">
                <a:spcAft>
                  <a:spcPts val="600"/>
                </a:spcAft>
                <a:buFont typeface="Arial" panose="020B0604020202020204" pitchFamily="34" charset="0"/>
                <a:buChar char="•"/>
              </a:pPr>
              <a:r>
                <a:rPr lang="en-US" sz="1200"/>
                <a:t>During that time, one set of standards applied to all entities – IFRS, which is designed for commercial profit-making companies.</a:t>
              </a:r>
            </a:p>
          </p:txBody>
        </p:sp>
        <p:sp>
          <p:nvSpPr>
            <p:cNvPr id="10" name="Oval 9">
              <a:extLst>
                <a:ext uri="{FF2B5EF4-FFF2-40B4-BE49-F238E27FC236}">
                  <a16:creationId xmlns:a16="http://schemas.microsoft.com/office/drawing/2014/main" id="{A2137707-A105-B7CC-3F65-96B59C45A0FF}"/>
                </a:ext>
              </a:extLst>
            </p:cNvPr>
            <p:cNvSpPr/>
            <p:nvPr/>
          </p:nvSpPr>
          <p:spPr>
            <a:xfrm>
              <a:off x="5560115" y="2178197"/>
              <a:ext cx="777901" cy="906772"/>
            </a:xfrm>
            <a:prstGeom prst="ellipse">
              <a:avLst/>
            </a:prstGeom>
            <a:solidFill>
              <a:srgbClr val="5F8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1" name="Picture 7" descr="image.png">
              <a:extLst>
                <a:ext uri="{FF2B5EF4-FFF2-40B4-BE49-F238E27FC236}">
                  <a16:creationId xmlns:a16="http://schemas.microsoft.com/office/drawing/2014/main" id="{FA031290-2CFB-5435-5B4A-855FD1AFA2C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722931" y="2320796"/>
              <a:ext cx="452267" cy="452267"/>
            </a:xfrm>
            <a:prstGeom prst="rect">
              <a:avLst/>
            </a:prstGeom>
          </p:spPr>
        </p:pic>
        <p:sp>
          <p:nvSpPr>
            <p:cNvPr id="13" name="Rounded Rectangle 9">
              <a:extLst>
                <a:ext uri="{FF2B5EF4-FFF2-40B4-BE49-F238E27FC236}">
                  <a16:creationId xmlns:a16="http://schemas.microsoft.com/office/drawing/2014/main" id="{EA3AC985-4818-792E-FB0F-92AC803252D5}"/>
                </a:ext>
              </a:extLst>
            </p:cNvPr>
            <p:cNvSpPr/>
            <p:nvPr/>
          </p:nvSpPr>
          <p:spPr>
            <a:xfrm>
              <a:off x="4277286" y="3639811"/>
              <a:ext cx="3637428" cy="3089744"/>
            </a:xfrm>
            <a:prstGeom prst="roundRect">
              <a:avLst>
                <a:gd name="adj" fmla="val 10389"/>
              </a:avLst>
            </a:prstGeom>
            <a:solidFill>
              <a:srgbClr val="EFF0EA"/>
            </a:solidFill>
            <a:ln>
              <a:noFill/>
            </a:ln>
            <a:effectLst/>
          </p:spPr>
          <p:style>
            <a:lnRef idx="1">
              <a:schemeClr val="accent1"/>
            </a:lnRef>
            <a:fillRef idx="3">
              <a:schemeClr val="accent1"/>
            </a:fillRef>
            <a:effectRef idx="2">
              <a:schemeClr val="accent1"/>
            </a:effectRef>
            <a:fontRef idx="minor">
              <a:schemeClr val="lt1"/>
            </a:fontRef>
          </p:style>
          <p:txBody>
            <a:bodyPr lIns="91440" tIns="45720" rIns="91440" bIns="45720" rtlCol="0" anchor="t"/>
            <a:lstStyle/>
            <a:p>
              <a:pPr>
                <a:spcAft>
                  <a:spcPts val="600"/>
                </a:spcAft>
              </a:pPr>
              <a:r>
                <a:rPr lang="en-NZ" sz="1600" b="1">
                  <a:solidFill>
                    <a:srgbClr val="5F8F34"/>
                  </a:solidFill>
                </a:rPr>
                <a:t>Concerns raised at the time</a:t>
              </a:r>
            </a:p>
            <a:p>
              <a:pPr marL="285750" indent="-285750">
                <a:spcAft>
                  <a:spcPts val="600"/>
                </a:spcAft>
                <a:buFont typeface="Arial" panose="020B0604020202020204" pitchFamily="34" charset="0"/>
                <a:buChar char="•"/>
              </a:pPr>
              <a:r>
                <a:rPr lang="en-US" sz="1200"/>
                <a:t>In 2009, the Auditor-General issued a </a:t>
              </a:r>
              <a:r>
                <a:rPr lang="en-US" sz="1200">
                  <a:hlinkClick r:id="rId6"/>
                </a:rPr>
                <a:t>discussion paper </a:t>
              </a:r>
              <a:r>
                <a:rPr lang="en-US" sz="1200"/>
                <a:t>flagging</a:t>
              </a:r>
              <a:r>
                <a:rPr lang="en-US" sz="1200">
                  <a:solidFill>
                    <a:schemeClr val="tx1"/>
                  </a:solidFill>
                </a:rPr>
                <a:t> IFRS as not su</a:t>
              </a:r>
              <a:r>
                <a:rPr lang="en-US" sz="1200"/>
                <a:t>itable for PBE. </a:t>
              </a:r>
            </a:p>
            <a:p>
              <a:pPr marL="285750" indent="-285750">
                <a:spcAft>
                  <a:spcPts val="600"/>
                </a:spcAft>
                <a:buFont typeface="Arial" panose="020B0604020202020204" pitchFamily="34" charset="0"/>
                <a:buChar char="•"/>
              </a:pPr>
              <a:r>
                <a:rPr lang="en-US" sz="1200"/>
                <a:t>IFRS lacked guidance for public sector and NFP transactions (e.g. tax revenue, grants, donations etc.).</a:t>
              </a:r>
            </a:p>
          </p:txBody>
        </p:sp>
        <p:sp>
          <p:nvSpPr>
            <p:cNvPr id="14" name="Oval 13">
              <a:extLst>
                <a:ext uri="{FF2B5EF4-FFF2-40B4-BE49-F238E27FC236}">
                  <a16:creationId xmlns:a16="http://schemas.microsoft.com/office/drawing/2014/main" id="{8186C9C4-6077-BB9E-6428-A4CF0AD702D0}"/>
                </a:ext>
              </a:extLst>
            </p:cNvPr>
            <p:cNvSpPr/>
            <p:nvPr/>
          </p:nvSpPr>
          <p:spPr>
            <a:xfrm>
              <a:off x="9427304" y="2178197"/>
              <a:ext cx="725196" cy="906771"/>
            </a:xfrm>
            <a:prstGeom prst="ellipse">
              <a:avLst/>
            </a:prstGeom>
            <a:solidFill>
              <a:schemeClr val="accent2">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5" name="Picture 11" descr="image.png">
              <a:extLst>
                <a:ext uri="{FF2B5EF4-FFF2-40B4-BE49-F238E27FC236}">
                  <a16:creationId xmlns:a16="http://schemas.microsoft.com/office/drawing/2014/main" id="{BFD442B4-085A-D52E-33AD-B668BC6D751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9635499" y="2406380"/>
              <a:ext cx="394103" cy="450403"/>
            </a:xfrm>
            <a:prstGeom prst="rect">
              <a:avLst/>
            </a:prstGeom>
          </p:spPr>
        </p:pic>
        <p:sp>
          <p:nvSpPr>
            <p:cNvPr id="17" name="Rounded Rectangle 13">
              <a:extLst>
                <a:ext uri="{FF2B5EF4-FFF2-40B4-BE49-F238E27FC236}">
                  <a16:creationId xmlns:a16="http://schemas.microsoft.com/office/drawing/2014/main" id="{D070BFEB-2431-30BE-4DE7-AD38F3D34D29}"/>
                </a:ext>
              </a:extLst>
            </p:cNvPr>
            <p:cNvSpPr/>
            <p:nvPr/>
          </p:nvSpPr>
          <p:spPr>
            <a:xfrm>
              <a:off x="8094519" y="3645023"/>
              <a:ext cx="3637428" cy="3084532"/>
            </a:xfrm>
            <a:prstGeom prst="roundRect">
              <a:avLst>
                <a:gd name="adj" fmla="val 10389"/>
              </a:avLst>
            </a:prstGeom>
            <a:solidFill>
              <a:srgbClr val="EFF0EA"/>
            </a:solidFill>
            <a:ln>
              <a:noFill/>
            </a:ln>
            <a:effectLst/>
          </p:spPr>
          <p:style>
            <a:lnRef idx="1">
              <a:schemeClr val="accent1"/>
            </a:lnRef>
            <a:fillRef idx="3">
              <a:schemeClr val="accent1"/>
            </a:fillRef>
            <a:effectRef idx="2">
              <a:schemeClr val="accent1"/>
            </a:effectRef>
            <a:fontRef idx="minor">
              <a:schemeClr val="lt1"/>
            </a:fontRef>
          </p:style>
          <p:txBody>
            <a:bodyPr lIns="91440" tIns="45720" rIns="91440" bIns="45720" rtlCol="0" anchor="t"/>
            <a:lstStyle/>
            <a:p>
              <a:pPr>
                <a:spcAft>
                  <a:spcPts val="600"/>
                </a:spcAft>
              </a:pPr>
              <a:r>
                <a:rPr lang="en-NZ" sz="1600" b="1">
                  <a:solidFill>
                    <a:schemeClr val="accent2">
                      <a:lumMod val="75000"/>
                      <a:lumOff val="25000"/>
                    </a:schemeClr>
                  </a:solidFill>
                </a:rPr>
                <a:t>Multi-sector approach</a:t>
              </a:r>
            </a:p>
            <a:p>
              <a:pPr marL="285750" indent="-285750">
                <a:spcAft>
                  <a:spcPts val="600"/>
                </a:spcAft>
                <a:buFont typeface="Arial" panose="020B0604020202020204" pitchFamily="34" charset="0"/>
                <a:buChar char="•"/>
              </a:pPr>
              <a:r>
                <a:rPr lang="en-US" sz="1200"/>
                <a:t>Public sector and not-for-profit entities are combined into a single PBE sector.</a:t>
              </a:r>
            </a:p>
            <a:p>
              <a:pPr marL="285750" indent="-285750">
                <a:spcAft>
                  <a:spcPts val="600"/>
                </a:spcAft>
                <a:buFont typeface="Arial" panose="020B0604020202020204" pitchFamily="34" charset="0"/>
                <a:buChar char="•"/>
              </a:pPr>
              <a:r>
                <a:rPr lang="en-US" sz="1200"/>
                <a:t>NZ introduced distinct PBE Standards based on IPSAS for public benefit entities, while for-profit entities continued using NZ IFRS.</a:t>
              </a:r>
            </a:p>
            <a:p>
              <a:pPr>
                <a:spcAft>
                  <a:spcPts val="600"/>
                </a:spcAft>
              </a:pPr>
              <a:endParaRPr lang="en-US" sz="1200"/>
            </a:p>
          </p:txBody>
        </p:sp>
        <p:sp>
          <p:nvSpPr>
            <p:cNvPr id="4" name="Rounded Rectangle 4">
              <a:extLst>
                <a:ext uri="{FF2B5EF4-FFF2-40B4-BE49-F238E27FC236}">
                  <a16:creationId xmlns:a16="http://schemas.microsoft.com/office/drawing/2014/main" id="{ACE74632-885D-C020-AE41-A044DA009B33}"/>
                </a:ext>
              </a:extLst>
            </p:cNvPr>
            <p:cNvSpPr/>
            <p:nvPr/>
          </p:nvSpPr>
          <p:spPr>
            <a:xfrm>
              <a:off x="5139578" y="3149400"/>
              <a:ext cx="1747846" cy="413447"/>
            </a:xfrm>
            <a:prstGeom prst="roundRect">
              <a:avLst>
                <a:gd name="adj" fmla="val 16000"/>
              </a:avLst>
            </a:prstGeom>
            <a:solidFill>
              <a:srgbClr val="5F8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NZ" sz="1400" b="1">
                  <a:solidFill>
                    <a:srgbClr val="FFFFFF"/>
                  </a:solidFill>
                </a:rPr>
                <a:t>2009 – 2012</a:t>
              </a:r>
              <a:endParaRPr lang="en-NZ" sz="1600" b="1">
                <a:solidFill>
                  <a:srgbClr val="FFFFFF"/>
                </a:solidFill>
              </a:endParaRPr>
            </a:p>
          </p:txBody>
        </p:sp>
        <p:sp>
          <p:nvSpPr>
            <p:cNvPr id="33" name="Rounded Rectangle 4">
              <a:extLst>
                <a:ext uri="{FF2B5EF4-FFF2-40B4-BE49-F238E27FC236}">
                  <a16:creationId xmlns:a16="http://schemas.microsoft.com/office/drawing/2014/main" id="{1006CBD8-7D0D-709F-D0B4-2A6DD7B8B014}"/>
                </a:ext>
              </a:extLst>
            </p:cNvPr>
            <p:cNvSpPr/>
            <p:nvPr/>
          </p:nvSpPr>
          <p:spPr>
            <a:xfrm>
              <a:off x="9006765" y="3146149"/>
              <a:ext cx="1747846" cy="413447"/>
            </a:xfrm>
            <a:prstGeom prst="roundRect">
              <a:avLst>
                <a:gd name="adj" fmla="val 16000"/>
              </a:avLst>
            </a:prstGeom>
            <a:solidFill>
              <a:schemeClr val="accent2">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NZ" sz="1400" b="1">
                  <a:solidFill>
                    <a:srgbClr val="FFFFFF"/>
                  </a:solidFill>
                </a:rPr>
                <a:t>2012 ONWARDS</a:t>
              </a:r>
              <a:endParaRPr lang="en-NZ" sz="1600" b="1">
                <a:solidFill>
                  <a:srgbClr val="FFFFFF"/>
                </a:solidFill>
              </a:endParaRPr>
            </a:p>
          </p:txBody>
        </p:sp>
      </p:grpSp>
      <p:sp>
        <p:nvSpPr>
          <p:cNvPr id="901" name="Who What Band"/>
          <p:cNvSpPr/>
          <p:nvPr/>
        </p:nvSpPr>
        <p:spPr>
          <a:xfrm>
            <a:off x="364932" y="5638147"/>
            <a:ext cx="11462136" cy="895298"/>
          </a:xfrm>
          <a:prstGeom prst="roundRect">
            <a:avLst>
              <a:gd name="adj" fmla="val 16000"/>
            </a:avLst>
          </a:prstGeom>
          <a:solidFill>
            <a:srgbClr val="EFF0EA"/>
          </a:solidFill>
          <a:ln w="12700">
            <a:solidFill>
              <a:srgbClr val="A9C68E"/>
            </a:solidFill>
          </a:ln>
        </p:spPr>
        <p:txBody>
          <a:bodyPr lIns="137160" tIns="36000" rIns="137160" bIns="36000" anchor="ctr">
            <a:noAutofit/>
          </a:bodyPr>
          <a:lstStyle/>
          <a:p>
            <a:pPr algn="ctr"/>
            <a:r>
              <a:rPr lang="en-NZ" sz="1200" b="1">
                <a:solidFill>
                  <a:srgbClr val="23500B"/>
                </a:solidFill>
              </a:rPr>
              <a:t>The XRB determines the what, not the who.  </a:t>
            </a:r>
          </a:p>
          <a:p>
            <a:pPr algn="ctr"/>
            <a:r>
              <a:rPr lang="en-NZ" sz="1200">
                <a:solidFill>
                  <a:srgbClr val="23500B"/>
                </a:solidFill>
              </a:rPr>
              <a:t>Primary legislation determine the ‘who’ as contained in the - Financial Reporting Act 2013, Financial Markets Conduct Act 2013, Public Finance Act 1989, Local Government Act 2002, Crown Entities Act 2004, Charities Act 2005, Incorporated Societies Act 2022, etc. </a:t>
            </a:r>
          </a:p>
          <a:p>
            <a:pPr algn="ctr"/>
            <a:r>
              <a:rPr lang="en-NZ" sz="1200">
                <a:solidFill>
                  <a:srgbClr val="23500B"/>
                </a:solidFill>
              </a:rPr>
              <a:t>These legislative reporting requirements distinguish different sectors which is driven by Parliamentary policy design choices.</a:t>
            </a:r>
          </a:p>
        </p:txBody>
      </p:sp>
    </p:spTree>
    <p:extLst>
      <p:ext uri="{BB962C8B-B14F-4D97-AF65-F5344CB8AC3E}">
        <p14:creationId xmlns:p14="http://schemas.microsoft.com/office/powerpoint/2010/main" val="16624197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2" name="Title"/>
          <p:cNvSpPr txBox="1"/>
          <p:nvPr/>
        </p:nvSpPr>
        <p:spPr>
          <a:xfrm>
            <a:off x="462856" y="276218"/>
            <a:ext cx="6105099" cy="400000"/>
          </a:xfrm>
          <a:prstGeom prst="rect">
            <a:avLst/>
          </a:prstGeom>
          <a:noFill/>
        </p:spPr>
        <p:txBody>
          <a:bodyPr wrap="square" lIns="0" tIns="0" rIns="0" bIns="0">
            <a:normAutofit/>
          </a:bodyPr>
          <a:lstStyle/>
          <a:p>
            <a:r>
              <a:rPr lang="en-NZ" sz="2100" b="1">
                <a:solidFill>
                  <a:schemeClr val="accent1"/>
                </a:solidFill>
                <a:latin typeface="+mj-lt"/>
              </a:rPr>
              <a:t>The current sectors – and how you get there</a:t>
            </a:r>
          </a:p>
        </p:txBody>
      </p:sp>
      <p:sp>
        <p:nvSpPr>
          <p:cNvPr id="3" name="Intro"/>
          <p:cNvSpPr txBox="1"/>
          <p:nvPr/>
        </p:nvSpPr>
        <p:spPr>
          <a:xfrm>
            <a:off x="426690" y="880000"/>
            <a:ext cx="11338619" cy="330000"/>
          </a:xfrm>
          <a:prstGeom prst="rect">
            <a:avLst/>
          </a:prstGeom>
          <a:noFill/>
        </p:spPr>
        <p:txBody>
          <a:bodyPr wrap="square" lIns="0" tIns="0" rIns="0" bIns="0">
            <a:normAutofit/>
          </a:bodyPr>
          <a:lstStyle/>
          <a:p>
            <a:r>
              <a:rPr lang="en-NZ" sz="1400" i="1">
                <a:solidFill>
                  <a:srgbClr val="404040"/>
                </a:solidFill>
              </a:rPr>
              <a:t>Two sectors, one classification test – and judgement where an entity’s objectives are unclear or mixed.</a:t>
            </a:r>
          </a:p>
        </p:txBody>
      </p:sp>
      <p:grpSp>
        <p:nvGrpSpPr>
          <p:cNvPr id="4" name="Group 3">
            <a:extLst>
              <a:ext uri="{FF2B5EF4-FFF2-40B4-BE49-F238E27FC236}">
                <a16:creationId xmlns:a16="http://schemas.microsoft.com/office/drawing/2014/main" id="{BB328AD6-4A89-2D04-7E4C-3A2335374B8C}"/>
              </a:ext>
            </a:extLst>
          </p:cNvPr>
          <p:cNvGrpSpPr/>
          <p:nvPr/>
        </p:nvGrpSpPr>
        <p:grpSpPr>
          <a:xfrm>
            <a:off x="426690" y="2075409"/>
            <a:ext cx="11378618" cy="3550000"/>
            <a:chOff x="426690" y="1400000"/>
            <a:chExt cx="11378618" cy="3550000"/>
          </a:xfrm>
        </p:grpSpPr>
        <p:sp>
          <p:nvSpPr>
            <p:cNvPr id="10" name="Card 1"/>
            <p:cNvSpPr/>
            <p:nvPr/>
          </p:nvSpPr>
          <p:spPr>
            <a:xfrm>
              <a:off x="426690" y="1400000"/>
              <a:ext cx="3566206" cy="3550000"/>
            </a:xfrm>
            <a:prstGeom prst="roundRect">
              <a:avLst>
                <a:gd name="adj" fmla="val 3000"/>
              </a:avLst>
            </a:prstGeom>
            <a:solidFill>
              <a:srgbClr val="EFF0EA"/>
            </a:solidFill>
            <a:ln>
              <a:noFill/>
            </a:ln>
          </p:spPr>
          <p:txBody>
            <a:bodyPr rtlCol="0" anchor="ctr"/>
            <a:lstStyle/>
            <a:p>
              <a:endParaRPr lang="en-NZ"/>
            </a:p>
          </p:txBody>
        </p:sp>
        <p:sp>
          <p:nvSpPr>
            <p:cNvPr id="11" name="Badge 1"/>
            <p:cNvSpPr/>
            <p:nvPr/>
          </p:nvSpPr>
          <p:spPr>
            <a:xfrm>
              <a:off x="640690" y="1580000"/>
              <a:ext cx="520000" cy="520000"/>
            </a:xfrm>
            <a:prstGeom prst="ellipse">
              <a:avLst/>
            </a:prstGeom>
            <a:solidFill>
              <a:srgbClr val="23500B"/>
            </a:solidFill>
            <a:ln>
              <a:noFill/>
            </a:ln>
          </p:spPr>
          <p:txBody>
            <a:bodyPr lIns="0" tIns="0" rIns="0" bIns="0" rtlCol="0" anchor="ctr"/>
            <a:lstStyle/>
            <a:p>
              <a:pPr algn="ctr"/>
              <a:r>
                <a:rPr lang="en-NZ" sz="1300" b="1">
                  <a:solidFill>
                    <a:srgbClr val="FFFFFF"/>
                  </a:solidFill>
                </a:rPr>
                <a:t>01</a:t>
              </a:r>
            </a:p>
          </p:txBody>
        </p:sp>
        <p:sp>
          <p:nvSpPr>
            <p:cNvPr id="12" name="Card 1 Text"/>
            <p:cNvSpPr txBox="1"/>
            <p:nvPr/>
          </p:nvSpPr>
          <p:spPr>
            <a:xfrm>
              <a:off x="640690" y="2220000"/>
              <a:ext cx="3138206" cy="2550000"/>
            </a:xfrm>
            <a:prstGeom prst="rect">
              <a:avLst/>
            </a:prstGeom>
            <a:noFill/>
          </p:spPr>
          <p:txBody>
            <a:bodyPr wrap="square" lIns="0" tIns="0" rIns="0" bIns="0">
              <a:normAutofit fontScale="92500"/>
            </a:bodyPr>
            <a:lstStyle/>
            <a:p>
              <a:r>
                <a:rPr lang="en-NZ" sz="1500" b="1">
                  <a:solidFill>
                    <a:srgbClr val="23500B"/>
                  </a:solidFill>
                </a:rPr>
                <a:t>Two sectors</a:t>
              </a:r>
            </a:p>
            <a:p>
              <a:endParaRPr lang="en-NZ" sz="600"/>
            </a:p>
            <a:p>
              <a:r>
                <a:rPr lang="en-NZ" sz="1400" b="1"/>
                <a:t>Public benefit entity (PBE)</a:t>
              </a:r>
            </a:p>
            <a:p>
              <a:r>
                <a:rPr lang="en-US" sz="1400" i="1"/>
                <a:t>A reporting entity whose primary objective is to provide goods or services for community or social benefit and where any equity has been provided with a view to supporting that primary objective rather than for a financial return to equity holders.</a:t>
              </a:r>
              <a:endParaRPr lang="en-NZ" sz="1400"/>
            </a:p>
            <a:p>
              <a:endParaRPr lang="en-NZ" sz="1400"/>
            </a:p>
            <a:p>
              <a:r>
                <a:rPr lang="en-NZ" sz="1400" b="1"/>
                <a:t>For-profit entity</a:t>
              </a:r>
            </a:p>
            <a:p>
              <a:r>
                <a:rPr lang="en-NZ" sz="1400"/>
                <a:t>Any reporting entity that is not a PBE (XRB A1, para 6).</a:t>
              </a:r>
            </a:p>
          </p:txBody>
        </p:sp>
        <p:sp>
          <p:nvSpPr>
            <p:cNvPr id="13" name="Arrow 1"/>
            <p:cNvSpPr/>
            <p:nvPr/>
          </p:nvSpPr>
          <p:spPr>
            <a:xfrm rot="5400000">
              <a:off x="4062896" y="3020000"/>
              <a:ext cx="200000" cy="240000"/>
            </a:xfrm>
            <a:prstGeom prst="triangle">
              <a:avLst/>
            </a:prstGeom>
            <a:solidFill>
              <a:srgbClr val="5F8F34"/>
            </a:solidFill>
            <a:ln>
              <a:noFill/>
            </a:ln>
          </p:spPr>
          <p:txBody>
            <a:bodyPr rtlCol="0" anchor="ctr"/>
            <a:lstStyle/>
            <a:p>
              <a:endParaRPr lang="en-NZ"/>
            </a:p>
          </p:txBody>
        </p:sp>
        <p:sp>
          <p:nvSpPr>
            <p:cNvPr id="20" name="Card 2"/>
            <p:cNvSpPr/>
            <p:nvPr/>
          </p:nvSpPr>
          <p:spPr>
            <a:xfrm>
              <a:off x="4332896" y="1400000"/>
              <a:ext cx="3566206" cy="3550000"/>
            </a:xfrm>
            <a:prstGeom prst="roundRect">
              <a:avLst>
                <a:gd name="adj" fmla="val 3000"/>
              </a:avLst>
            </a:prstGeom>
            <a:solidFill>
              <a:srgbClr val="EFF0EA"/>
            </a:solidFill>
            <a:ln>
              <a:noFill/>
            </a:ln>
          </p:spPr>
          <p:txBody>
            <a:bodyPr rtlCol="0" anchor="ctr"/>
            <a:lstStyle/>
            <a:p>
              <a:endParaRPr lang="en-NZ"/>
            </a:p>
          </p:txBody>
        </p:sp>
        <p:sp>
          <p:nvSpPr>
            <p:cNvPr id="21" name="Badge 2"/>
            <p:cNvSpPr/>
            <p:nvPr/>
          </p:nvSpPr>
          <p:spPr>
            <a:xfrm>
              <a:off x="4546896" y="1580000"/>
              <a:ext cx="520000" cy="520000"/>
            </a:xfrm>
            <a:prstGeom prst="ellipse">
              <a:avLst/>
            </a:prstGeom>
            <a:solidFill>
              <a:srgbClr val="23500B"/>
            </a:solidFill>
            <a:ln>
              <a:noFill/>
            </a:ln>
          </p:spPr>
          <p:txBody>
            <a:bodyPr lIns="0" tIns="0" rIns="0" bIns="0" rtlCol="0" anchor="ctr"/>
            <a:lstStyle/>
            <a:p>
              <a:pPr algn="ctr"/>
              <a:r>
                <a:rPr lang="en-NZ" sz="1300" b="1">
                  <a:solidFill>
                    <a:srgbClr val="FFFFFF"/>
                  </a:solidFill>
                </a:rPr>
                <a:t>02</a:t>
              </a:r>
            </a:p>
          </p:txBody>
        </p:sp>
        <p:sp>
          <p:nvSpPr>
            <p:cNvPr id="22" name="Card 2 Text"/>
            <p:cNvSpPr txBox="1"/>
            <p:nvPr/>
          </p:nvSpPr>
          <p:spPr>
            <a:xfrm>
              <a:off x="4546896" y="2220000"/>
              <a:ext cx="3138206" cy="2550000"/>
            </a:xfrm>
            <a:prstGeom prst="rect">
              <a:avLst/>
            </a:prstGeom>
            <a:noFill/>
          </p:spPr>
          <p:txBody>
            <a:bodyPr wrap="square" lIns="0" tIns="0" rIns="0" bIns="0">
              <a:normAutofit/>
            </a:bodyPr>
            <a:lstStyle/>
            <a:p>
              <a:r>
                <a:rPr lang="en-NZ" sz="1400" b="1">
                  <a:solidFill>
                    <a:srgbClr val="23500B"/>
                  </a:solidFill>
                </a:rPr>
                <a:t>How you get there</a:t>
              </a:r>
            </a:p>
            <a:p>
              <a:endParaRPr lang="en-NZ" sz="600"/>
            </a:p>
            <a:p>
              <a:r>
                <a:rPr lang="en-NZ" sz="1300"/>
                <a:t>Classification follows the entity’s primary objective – substance over form. </a:t>
              </a:r>
            </a:p>
            <a:p>
              <a:endParaRPr lang="en-NZ" sz="1300"/>
            </a:p>
            <a:p>
              <a:r>
                <a:rPr lang="en-NZ" sz="1300"/>
                <a:t>The assessment is made at the reporting entity level, which may differ from the group.</a:t>
              </a:r>
            </a:p>
            <a:p>
              <a:endParaRPr lang="en-NZ" sz="1300"/>
            </a:p>
            <a:p>
              <a:r>
                <a:rPr lang="en-NZ" sz="1300" b="1"/>
                <a:t>Indicators: </a:t>
              </a:r>
              <a:r>
                <a:rPr lang="en-NZ" sz="1300"/>
                <a:t>stated objectives, nature and beneficiaries of the benefits, equity interest, use of assets, and funding.</a:t>
              </a:r>
            </a:p>
          </p:txBody>
        </p:sp>
        <p:sp>
          <p:nvSpPr>
            <p:cNvPr id="23" name="Arrow 2"/>
            <p:cNvSpPr/>
            <p:nvPr/>
          </p:nvSpPr>
          <p:spPr>
            <a:xfrm rot="5400000">
              <a:off x="7969102" y="3020000"/>
              <a:ext cx="200000" cy="240000"/>
            </a:xfrm>
            <a:prstGeom prst="triangle">
              <a:avLst/>
            </a:prstGeom>
            <a:solidFill>
              <a:srgbClr val="5F8F34"/>
            </a:solidFill>
            <a:ln>
              <a:noFill/>
            </a:ln>
          </p:spPr>
          <p:txBody>
            <a:bodyPr rtlCol="0" anchor="ctr"/>
            <a:lstStyle/>
            <a:p>
              <a:endParaRPr lang="en-NZ"/>
            </a:p>
          </p:txBody>
        </p:sp>
        <p:sp>
          <p:nvSpPr>
            <p:cNvPr id="30" name="Card 3"/>
            <p:cNvSpPr/>
            <p:nvPr/>
          </p:nvSpPr>
          <p:spPr>
            <a:xfrm>
              <a:off x="8239102" y="1400000"/>
              <a:ext cx="3566206" cy="3550000"/>
            </a:xfrm>
            <a:prstGeom prst="roundRect">
              <a:avLst>
                <a:gd name="adj" fmla="val 3000"/>
              </a:avLst>
            </a:prstGeom>
            <a:solidFill>
              <a:srgbClr val="23500B"/>
            </a:solidFill>
            <a:ln>
              <a:noFill/>
            </a:ln>
          </p:spPr>
          <p:txBody>
            <a:bodyPr rtlCol="0" anchor="ctr"/>
            <a:lstStyle/>
            <a:p>
              <a:endParaRPr lang="en-NZ"/>
            </a:p>
          </p:txBody>
        </p:sp>
        <p:sp>
          <p:nvSpPr>
            <p:cNvPr id="31" name="Badge 3"/>
            <p:cNvSpPr/>
            <p:nvPr/>
          </p:nvSpPr>
          <p:spPr>
            <a:xfrm>
              <a:off x="8453102" y="1580000"/>
              <a:ext cx="520000" cy="520000"/>
            </a:xfrm>
            <a:prstGeom prst="ellipse">
              <a:avLst/>
            </a:prstGeom>
            <a:solidFill>
              <a:srgbClr val="8CB369"/>
            </a:solidFill>
            <a:ln>
              <a:noFill/>
            </a:ln>
          </p:spPr>
          <p:txBody>
            <a:bodyPr lIns="0" tIns="0" rIns="0" bIns="0" rtlCol="0" anchor="ctr"/>
            <a:lstStyle/>
            <a:p>
              <a:pPr algn="ctr"/>
              <a:r>
                <a:rPr lang="en-NZ" sz="1300" b="1">
                  <a:solidFill>
                    <a:srgbClr val="FFFFFF"/>
                  </a:solidFill>
                </a:rPr>
                <a:t>03</a:t>
              </a:r>
            </a:p>
          </p:txBody>
        </p:sp>
        <p:sp>
          <p:nvSpPr>
            <p:cNvPr id="32" name="Card 3 Text"/>
            <p:cNvSpPr txBox="1"/>
            <p:nvPr/>
          </p:nvSpPr>
          <p:spPr>
            <a:xfrm>
              <a:off x="8453102" y="2220000"/>
              <a:ext cx="3138206" cy="2550000"/>
            </a:xfrm>
            <a:prstGeom prst="rect">
              <a:avLst/>
            </a:prstGeom>
            <a:noFill/>
          </p:spPr>
          <p:txBody>
            <a:bodyPr wrap="square" lIns="0" tIns="0" rIns="0" bIns="0">
              <a:normAutofit/>
            </a:bodyPr>
            <a:lstStyle/>
            <a:p>
              <a:r>
                <a:rPr lang="en-NZ" sz="1400" b="1">
                  <a:solidFill>
                    <a:srgbClr val="FFFFFF"/>
                  </a:solidFill>
                </a:rPr>
                <a:t>Where judgement comes in</a:t>
              </a:r>
            </a:p>
            <a:p>
              <a:endParaRPr lang="en-NZ" sz="600"/>
            </a:p>
            <a:p>
              <a:r>
                <a:rPr lang="en-NZ" sz="1300">
                  <a:solidFill>
                    <a:srgbClr val="FFFFFF"/>
                  </a:solidFill>
                </a:rPr>
                <a:t>Judgement is needed where objectives are unclear or mixed.</a:t>
              </a:r>
            </a:p>
            <a:p>
              <a:endParaRPr lang="en-NZ" sz="1300"/>
            </a:p>
            <a:p>
              <a:r>
                <a:rPr lang="en-NZ" sz="1300">
                  <a:solidFill>
                    <a:srgbClr val="FFFFFF"/>
                  </a:solidFill>
                </a:rPr>
                <a:t>Where indicators conflict, they are assessed collectively, focusing on the overall substance of purpose.</a:t>
              </a:r>
            </a:p>
            <a:p>
              <a:endParaRPr lang="en-NZ" sz="1300"/>
            </a:p>
            <a:p>
              <a:r>
                <a:rPr lang="en-NZ" sz="1300">
                  <a:solidFill>
                    <a:srgbClr val="FFFFFF"/>
                  </a:solidFill>
                </a:rPr>
                <a:t>Classification can change if objectives change – triggering reassessment of tier and first-time adoption.</a:t>
              </a: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FE85-CC91-6135-71DD-63C02F2E80C4}"/>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B9928F86-2C29-DC55-90FE-8E45033E1C9A}"/>
              </a:ext>
            </a:extLst>
          </p:cNvPr>
          <p:cNvSpPr/>
          <p:nvPr/>
        </p:nvSpPr>
        <p:spPr>
          <a:xfrm>
            <a:off x="6275756" y="4678360"/>
            <a:ext cx="5697412" cy="1982626"/>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sp>
        <p:nvSpPr>
          <p:cNvPr id="2" name="Text Placeholder 1">
            <a:extLst>
              <a:ext uri="{FF2B5EF4-FFF2-40B4-BE49-F238E27FC236}">
                <a16:creationId xmlns:a16="http://schemas.microsoft.com/office/drawing/2014/main" id="{44EA2F5C-654C-F915-6175-36E0F3553687}"/>
              </a:ext>
            </a:extLst>
          </p:cNvPr>
          <p:cNvSpPr>
            <a:spLocks noGrp="1"/>
          </p:cNvSpPr>
          <p:nvPr>
            <p:ph type="body" sz="quarter" idx="13"/>
          </p:nvPr>
        </p:nvSpPr>
        <p:spPr>
          <a:xfrm>
            <a:off x="281510" y="41685"/>
            <a:ext cx="9206201" cy="846865"/>
          </a:xfrm>
        </p:spPr>
        <p:txBody>
          <a:bodyPr/>
          <a:lstStyle/>
          <a:p>
            <a:r>
              <a:rPr lang="en-NZ" sz="2100"/>
              <a:t>Current economic context – </a:t>
            </a:r>
          </a:p>
          <a:p>
            <a:r>
              <a:rPr lang="en-NZ" sz="2100"/>
              <a:t>New Zealand’s operating environment and international capital</a:t>
            </a:r>
          </a:p>
        </p:txBody>
      </p:sp>
      <p:sp>
        <p:nvSpPr>
          <p:cNvPr id="11" name="TextBox 10">
            <a:extLst>
              <a:ext uri="{FF2B5EF4-FFF2-40B4-BE49-F238E27FC236}">
                <a16:creationId xmlns:a16="http://schemas.microsoft.com/office/drawing/2014/main" id="{9CB002D4-C947-5C22-D0A5-BF8C903848B5}"/>
              </a:ext>
            </a:extLst>
          </p:cNvPr>
          <p:cNvSpPr txBox="1"/>
          <p:nvPr/>
        </p:nvSpPr>
        <p:spPr>
          <a:xfrm>
            <a:off x="6677664" y="4699031"/>
            <a:ext cx="5379897" cy="2000548"/>
          </a:xfrm>
          <a:prstGeom prst="rect">
            <a:avLst/>
          </a:prstGeom>
          <a:noFill/>
        </p:spPr>
        <p:txBody>
          <a:bodyPr wrap="square" lIns="0" rtlCol="0">
            <a:spAutoFit/>
          </a:bodyPr>
          <a:lstStyle/>
          <a:p>
            <a:pPr algn="l"/>
            <a:r>
              <a:rPr lang="en-US" sz="1600" b="1">
                <a:solidFill>
                  <a:srgbClr val="000000"/>
                </a:solidFill>
                <a:effectLst/>
                <a:latin typeface="Aptos" panose="020B0004020202020204" pitchFamily="34" charset="0"/>
                <a:ea typeface="Aptos" panose="020B0004020202020204" pitchFamily="34" charset="0"/>
                <a:cs typeface="Aptos" panose="020B0004020202020204" pitchFamily="34" charset="0"/>
              </a:rPr>
              <a:t>Ecosystem and compliance </a:t>
            </a:r>
          </a:p>
          <a:p>
            <a:pPr marL="171450" indent="-171450" fontAlgn="t">
              <a:spcAft>
                <a:spcPts val="600"/>
              </a:spcAft>
              <a:buFont typeface="Arial" panose="020B0604020202020204" pitchFamily="34" charset="0"/>
              <a:buChar char="•"/>
            </a:pPr>
            <a:r>
              <a:rPr lang="en-US" sz="1400"/>
              <a:t>In this environment, financial reporting functions as part of the economic infrastructure supporting capital access</a:t>
            </a:r>
          </a:p>
          <a:p>
            <a:pPr marL="171450" indent="-171450" fontAlgn="t">
              <a:spcAft>
                <a:spcPts val="600"/>
              </a:spcAft>
              <a:buFont typeface="Arial" panose="020B0604020202020204" pitchFamily="34" charset="0"/>
              <a:buChar char="•"/>
            </a:pPr>
            <a:r>
              <a:rPr lang="en-US" sz="1400"/>
              <a:t>High-quality reporting supports investor confidence and comparability, sovereign creditworthiness and efficient government borrowing</a:t>
            </a:r>
          </a:p>
          <a:p>
            <a:pPr marL="171450" indent="-171450" fontAlgn="t">
              <a:spcAft>
                <a:spcPts val="600"/>
              </a:spcAft>
              <a:buFont typeface="Arial" panose="020B0604020202020204" pitchFamily="34" charset="0"/>
              <a:buChar char="•"/>
            </a:pPr>
            <a:r>
              <a:rPr lang="en-US" sz="1400">
                <a:solidFill>
                  <a:srgbClr val="000000"/>
                </a:solidFill>
                <a:latin typeface="Aptos" panose="020B0004020202020204" pitchFamily="34" charset="0"/>
                <a:ea typeface="Aptos" panose="020B0004020202020204" pitchFamily="34" charset="0"/>
                <a:cs typeface="Aptos" panose="020B0004020202020204" pitchFamily="34" charset="0"/>
              </a:rPr>
              <a:t>Sector design is not only a technical choice, but it also has broader economic and strategic implications</a:t>
            </a:r>
            <a:endParaRPr lang="en-US" sz="1600">
              <a:solidFill>
                <a:srgbClr val="000000"/>
              </a:solidFill>
              <a:latin typeface="Aptos" panose="020B0004020202020204" pitchFamily="34" charset="0"/>
              <a:ea typeface="Aptos" panose="020B0004020202020204" pitchFamily="34" charset="0"/>
              <a:cs typeface="Aptos" panose="020B0004020202020204" pitchFamily="34" charset="0"/>
            </a:endParaRPr>
          </a:p>
        </p:txBody>
      </p:sp>
      <p:grpSp>
        <p:nvGrpSpPr>
          <p:cNvPr id="5" name="Group 4">
            <a:extLst>
              <a:ext uri="{FF2B5EF4-FFF2-40B4-BE49-F238E27FC236}">
                <a16:creationId xmlns:a16="http://schemas.microsoft.com/office/drawing/2014/main" id="{8F9EF5E8-AD8B-D39F-E5A5-471A06BA2CC6}"/>
              </a:ext>
            </a:extLst>
          </p:cNvPr>
          <p:cNvGrpSpPr/>
          <p:nvPr/>
        </p:nvGrpSpPr>
        <p:grpSpPr>
          <a:xfrm>
            <a:off x="42424" y="1719552"/>
            <a:ext cx="5840246" cy="2822338"/>
            <a:chOff x="38733" y="805072"/>
            <a:chExt cx="5840246" cy="2822338"/>
          </a:xfrm>
        </p:grpSpPr>
        <p:sp>
          <p:nvSpPr>
            <p:cNvPr id="12" name="Rectangle 11">
              <a:extLst>
                <a:ext uri="{FF2B5EF4-FFF2-40B4-BE49-F238E27FC236}">
                  <a16:creationId xmlns:a16="http://schemas.microsoft.com/office/drawing/2014/main" id="{AD9DEDE3-032B-B508-36DC-41D151BF6CA4}"/>
                </a:ext>
              </a:extLst>
            </p:cNvPr>
            <p:cNvSpPr/>
            <p:nvPr/>
          </p:nvSpPr>
          <p:spPr>
            <a:xfrm>
              <a:off x="195386" y="976922"/>
              <a:ext cx="5627076" cy="264149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sp>
          <p:nvSpPr>
            <p:cNvPr id="7" name="TextBox 6">
              <a:extLst>
                <a:ext uri="{FF2B5EF4-FFF2-40B4-BE49-F238E27FC236}">
                  <a16:creationId xmlns:a16="http://schemas.microsoft.com/office/drawing/2014/main" id="{35995C44-6552-8EFC-F53D-9A050C838CAE}"/>
                </a:ext>
              </a:extLst>
            </p:cNvPr>
            <p:cNvSpPr txBox="1"/>
            <p:nvPr/>
          </p:nvSpPr>
          <p:spPr>
            <a:xfrm>
              <a:off x="768275" y="980532"/>
              <a:ext cx="5110704" cy="2646878"/>
            </a:xfrm>
            <a:prstGeom prst="rect">
              <a:avLst/>
            </a:prstGeom>
            <a:noFill/>
          </p:spPr>
          <p:txBody>
            <a:bodyPr wrap="square" lIns="0" rtlCol="0">
              <a:spAutoFit/>
            </a:bodyPr>
            <a:lstStyle/>
            <a:p>
              <a:pPr algn="l"/>
              <a:r>
                <a:rPr lang="en-US" sz="1600" b="1">
                  <a:solidFill>
                    <a:srgbClr val="000000"/>
                  </a:solidFill>
                  <a:latin typeface="Aptos" panose="020B0004020202020204" pitchFamily="34" charset="0"/>
                  <a:ea typeface="Aptos" panose="020B0004020202020204" pitchFamily="34" charset="0"/>
                  <a:cs typeface="Aptos" panose="020B0004020202020204" pitchFamily="34" charset="0"/>
                </a:rPr>
                <a:t>Structural reliance on international capital</a:t>
              </a:r>
              <a:r>
                <a:rPr lang="en-US" sz="1600" b="1">
                  <a:solidFill>
                    <a:srgbClr val="000000"/>
                  </a:solidFill>
                  <a:effectLst/>
                  <a:latin typeface="Aptos" panose="020B0004020202020204" pitchFamily="34" charset="0"/>
                  <a:ea typeface="Aptos" panose="020B0004020202020204" pitchFamily="34" charset="0"/>
                  <a:cs typeface="Aptos" panose="020B0004020202020204" pitchFamily="34" charset="0"/>
                </a:rPr>
                <a:t> </a:t>
              </a:r>
            </a:p>
            <a:p>
              <a:pPr marL="171450" indent="-171450" fontAlgn="t">
                <a:spcAft>
                  <a:spcPts val="600"/>
                </a:spcAft>
                <a:buFont typeface="Arial" panose="020B0604020202020204" pitchFamily="34" charset="0"/>
                <a:buChar char="•"/>
              </a:pPr>
              <a:r>
                <a:rPr lang="en-US" sz="1400"/>
                <a:t>New Zealand’s net international investment liability position at Dec 2025 was $197bn (Sep 2025 - $202.9 bn) (</a:t>
              </a:r>
              <a:r>
                <a:rPr lang="en-US" sz="1400">
                  <a:hlinkClick r:id="rId3"/>
                </a:rPr>
                <a:t>Stats NZ</a:t>
              </a:r>
              <a:r>
                <a:rPr lang="en-US" sz="1400"/>
                <a:t>)</a:t>
              </a:r>
            </a:p>
            <a:p>
              <a:pPr marL="171450" indent="-171450" fontAlgn="t">
                <a:spcAft>
                  <a:spcPts val="600"/>
                </a:spcAft>
                <a:buFont typeface="Arial" panose="020B0604020202020204" pitchFamily="34" charset="0"/>
                <a:buChar char="•"/>
              </a:pPr>
              <a:r>
                <a:rPr lang="en-US" sz="1400"/>
                <a:t>New Zealand recorded a current account deficit of $16.3bn (3.7% of GDP) for the year ended Dec 2025 (Dec 2024: $20bn, 4.7% of GDP, reflecting ongoing reliance on foreign capital inflow (</a:t>
              </a:r>
              <a:r>
                <a:rPr lang="en-US" sz="1400">
                  <a:hlinkClick r:id="rId3"/>
                </a:rPr>
                <a:t>Stats NZ</a:t>
              </a:r>
              <a:r>
                <a:rPr lang="en-US" sz="1400"/>
                <a:t>)</a:t>
              </a:r>
            </a:p>
            <a:p>
              <a:pPr marL="171450" indent="-171450" fontAlgn="t">
                <a:spcAft>
                  <a:spcPts val="600"/>
                </a:spcAft>
                <a:buFont typeface="Arial" panose="020B0604020202020204" pitchFamily="34" charset="0"/>
                <a:buChar char="•"/>
              </a:pPr>
              <a:r>
                <a:rPr lang="en-US" sz="1400"/>
                <a:t>Persistent net international investment liability position and current account deficits have resulted in New Zealand being a net borrower, with international investors playing a key role in funding domestic economic activity. </a:t>
              </a:r>
            </a:p>
          </p:txBody>
        </p:sp>
        <p:grpSp>
          <p:nvGrpSpPr>
            <p:cNvPr id="16" name="Group 15">
              <a:extLst>
                <a:ext uri="{FF2B5EF4-FFF2-40B4-BE49-F238E27FC236}">
                  <a16:creationId xmlns:a16="http://schemas.microsoft.com/office/drawing/2014/main" id="{F8D36094-A48F-B406-55B8-903D64A7109E}"/>
                </a:ext>
                <a:ext uri="{C183D7F6-B498-43B3-948B-1728B52AA6E4}">
                  <adec:decorative xmlns:adec="http://schemas.microsoft.com/office/drawing/2017/decorative" val="1"/>
                </a:ext>
              </a:extLst>
            </p:cNvPr>
            <p:cNvGrpSpPr/>
            <p:nvPr/>
          </p:nvGrpSpPr>
          <p:grpSpPr>
            <a:xfrm>
              <a:off x="38733" y="805072"/>
              <a:ext cx="709332" cy="709332"/>
              <a:chOff x="1472613" y="1371284"/>
              <a:chExt cx="709332" cy="709332"/>
            </a:xfrm>
          </p:grpSpPr>
          <p:sp>
            <p:nvSpPr>
              <p:cNvPr id="17" name="Oval 16">
                <a:extLst>
                  <a:ext uri="{FF2B5EF4-FFF2-40B4-BE49-F238E27FC236}">
                    <a16:creationId xmlns:a16="http://schemas.microsoft.com/office/drawing/2014/main" id="{638839A7-FB1A-7CC0-B60E-17CD3FD23340}"/>
                  </a:ext>
                </a:extLst>
              </p:cNvPr>
              <p:cNvSpPr/>
              <p:nvPr/>
            </p:nvSpPr>
            <p:spPr bwMode="auto">
              <a:xfrm>
                <a:off x="1472613" y="1371284"/>
                <a:ext cx="709332" cy="709332"/>
              </a:xfrm>
              <a:prstGeom prst="ellipse">
                <a:avLst/>
              </a:prstGeom>
              <a:solidFill>
                <a:schemeClr val="accent1"/>
              </a:solidFill>
              <a:ln w="12700" cap="flat"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NZ" sz="2400" b="0" i="0" u="none" strike="noStrike" kern="1200" cap="none" spc="0" normalizeH="0" baseline="0" noProof="0">
                  <a:ln>
                    <a:noFill/>
                  </a:ln>
                  <a:solidFill>
                    <a:srgbClr val="000000"/>
                  </a:solidFill>
                  <a:effectLst/>
                  <a:uLnTx/>
                  <a:uFillTx/>
                  <a:latin typeface="+mj-lt"/>
                  <a:ea typeface="+mn-ea"/>
                  <a:cs typeface="+mn-cs"/>
                </a:endParaRPr>
              </a:p>
            </p:txBody>
          </p:sp>
          <p:sp>
            <p:nvSpPr>
              <p:cNvPr id="18" name="TextBox 17">
                <a:extLst>
                  <a:ext uri="{FF2B5EF4-FFF2-40B4-BE49-F238E27FC236}">
                    <a16:creationId xmlns:a16="http://schemas.microsoft.com/office/drawing/2014/main" id="{400FF16E-01F0-550F-9E80-238A23A589B1}"/>
                  </a:ext>
                </a:extLst>
              </p:cNvPr>
              <p:cNvSpPr txBox="1"/>
              <p:nvPr/>
            </p:nvSpPr>
            <p:spPr>
              <a:xfrm>
                <a:off x="1581925" y="1431306"/>
                <a:ext cx="600020" cy="584775"/>
              </a:xfrm>
              <a:prstGeom prst="rect">
                <a:avLst/>
              </a:prstGeom>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a:ln>
                      <a:noFill/>
                    </a:ln>
                    <a:solidFill>
                      <a:schemeClr val="bg1"/>
                    </a:solidFill>
                    <a:effectLst/>
                    <a:uLnTx/>
                    <a:uFillTx/>
                    <a:latin typeface="+mj-lt"/>
                    <a:ea typeface="Roboto" panose="02000000000000000000" pitchFamily="2" charset="0"/>
                    <a:cs typeface="Roboto" panose="02000000000000000000" pitchFamily="2" charset="0"/>
                  </a:rPr>
                  <a:t>1.</a:t>
                </a:r>
              </a:p>
            </p:txBody>
          </p:sp>
        </p:grpSp>
      </p:grpSp>
      <p:grpSp>
        <p:nvGrpSpPr>
          <p:cNvPr id="3" name="Group 2">
            <a:extLst>
              <a:ext uri="{FF2B5EF4-FFF2-40B4-BE49-F238E27FC236}">
                <a16:creationId xmlns:a16="http://schemas.microsoft.com/office/drawing/2014/main" id="{DED7512C-B466-18AC-1DB4-DE5C5C22BA94}"/>
              </a:ext>
            </a:extLst>
          </p:cNvPr>
          <p:cNvGrpSpPr/>
          <p:nvPr/>
        </p:nvGrpSpPr>
        <p:grpSpPr>
          <a:xfrm>
            <a:off x="5944391" y="1702865"/>
            <a:ext cx="6126136" cy="2890980"/>
            <a:chOff x="5931425" y="796319"/>
            <a:chExt cx="6126136" cy="2890980"/>
          </a:xfrm>
        </p:grpSpPr>
        <p:sp>
          <p:nvSpPr>
            <p:cNvPr id="13" name="Rectangle 12">
              <a:extLst>
                <a:ext uri="{FF2B5EF4-FFF2-40B4-BE49-F238E27FC236}">
                  <a16:creationId xmlns:a16="http://schemas.microsoft.com/office/drawing/2014/main" id="{E00F25F9-1218-8FA1-AE10-3928893C705E}"/>
                </a:ext>
              </a:extLst>
            </p:cNvPr>
            <p:cNvSpPr/>
            <p:nvPr/>
          </p:nvSpPr>
          <p:spPr>
            <a:xfrm>
              <a:off x="6275757" y="976922"/>
              <a:ext cx="5697412" cy="2663315"/>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sp>
          <p:nvSpPr>
            <p:cNvPr id="9" name="TextBox 8">
              <a:extLst>
                <a:ext uri="{FF2B5EF4-FFF2-40B4-BE49-F238E27FC236}">
                  <a16:creationId xmlns:a16="http://schemas.microsoft.com/office/drawing/2014/main" id="{F45A1894-48A2-0366-CE6F-A9C6E5CE9DC6}"/>
                </a:ext>
              </a:extLst>
            </p:cNvPr>
            <p:cNvSpPr txBox="1"/>
            <p:nvPr/>
          </p:nvSpPr>
          <p:spPr>
            <a:xfrm>
              <a:off x="6677664" y="948088"/>
              <a:ext cx="5379897" cy="2739211"/>
            </a:xfrm>
            <a:prstGeom prst="rect">
              <a:avLst/>
            </a:prstGeom>
            <a:noFill/>
          </p:spPr>
          <p:txBody>
            <a:bodyPr wrap="square" lIns="0" rtlCol="0">
              <a:spAutoFit/>
            </a:bodyPr>
            <a:lstStyle/>
            <a:p>
              <a:pPr algn="l"/>
              <a:r>
                <a:rPr lang="en-US" sz="1600" b="1">
                  <a:solidFill>
                    <a:srgbClr val="000000"/>
                  </a:solidFill>
                  <a:latin typeface="Aptos" panose="020B0004020202020204" pitchFamily="34" charset="0"/>
                  <a:ea typeface="Aptos" panose="020B0004020202020204" pitchFamily="34" charset="0"/>
                  <a:cs typeface="Aptos" panose="020B0004020202020204" pitchFamily="34" charset="0"/>
                </a:rPr>
                <a:t>Investor confidence and economic credibility</a:t>
              </a:r>
              <a:r>
                <a:rPr lang="en-US" b="1">
                  <a:solidFill>
                    <a:srgbClr val="000000"/>
                  </a:solidFill>
                  <a:effectLst/>
                  <a:latin typeface="Aptos" panose="020B0004020202020204" pitchFamily="34" charset="0"/>
                  <a:ea typeface="Aptos" panose="020B0004020202020204" pitchFamily="34" charset="0"/>
                  <a:cs typeface="Aptos" panose="020B0004020202020204" pitchFamily="34" charset="0"/>
                </a:rPr>
                <a:t> </a:t>
              </a:r>
            </a:p>
            <a:p>
              <a:pPr marL="179388" indent="-179388" fontAlgn="t">
                <a:buFont typeface="Arial" panose="020B0604020202020204" pitchFamily="34" charset="0"/>
                <a:buChar char="•"/>
              </a:pPr>
              <a:r>
                <a:rPr lang="en-US" sz="1400"/>
                <a:t>Reliance on foreign capital links New Zealand’s cost and access to funding to investor confidence. </a:t>
              </a:r>
            </a:p>
            <a:p>
              <a:pPr marL="179388" indent="-179388" fontAlgn="t">
                <a:buFont typeface="Arial" panose="020B0604020202020204" pitchFamily="34" charset="0"/>
                <a:buChar char="•"/>
              </a:pPr>
              <a:r>
                <a:rPr lang="en-US" sz="1400"/>
                <a:t>Confidence may be influenced by fiscal discipline and debt levels, transparency and quality of financial reporting and broader economic resilience</a:t>
              </a:r>
            </a:p>
            <a:p>
              <a:pPr marL="179388" indent="-179388" fontAlgn="t">
                <a:buFont typeface="Arial" panose="020B0604020202020204" pitchFamily="34" charset="0"/>
                <a:buChar char="•"/>
              </a:pPr>
              <a:r>
                <a:rPr lang="en-US" sz="1400"/>
                <a:t>Rating agencies </a:t>
              </a:r>
              <a:r>
                <a:rPr lang="en-US" sz="1400">
                  <a:hlinkClick r:id="rId4"/>
                </a:rPr>
                <a:t>Moody’s</a:t>
              </a:r>
              <a:r>
                <a:rPr lang="en-US" sz="1400"/>
                <a:t> and </a:t>
              </a:r>
              <a:r>
                <a:rPr lang="en-US" sz="1400">
                  <a:hlinkClick r:id="rId5"/>
                </a:rPr>
                <a:t>Fitch</a:t>
              </a:r>
              <a:r>
                <a:rPr lang="en-US" sz="1400"/>
                <a:t> revised New Zealand outlook to negative (2026), reflecting rising debt, delayed fiscal consolidation, and weaker growth. </a:t>
              </a:r>
            </a:p>
            <a:p>
              <a:pPr marL="179388" indent="-179388" fontAlgn="t">
                <a:buFont typeface="Arial" panose="020B0604020202020204" pitchFamily="34" charset="0"/>
                <a:buChar char="•"/>
              </a:pPr>
              <a:r>
                <a:rPr lang="en-US" sz="1400"/>
                <a:t>OECD similarly highlights a more uncertain global environment, increasing the importance of fiscal credibility and sustained investment (</a:t>
              </a:r>
              <a:r>
                <a:rPr lang="en-US" sz="1400">
                  <a:hlinkClick r:id="rId6"/>
                </a:rPr>
                <a:t>OECD Economic Survey New Zealand 2026</a:t>
              </a:r>
              <a:r>
                <a:rPr lang="en-US" sz="1400"/>
                <a:t>)</a:t>
              </a:r>
            </a:p>
          </p:txBody>
        </p:sp>
        <p:grpSp>
          <p:nvGrpSpPr>
            <p:cNvPr id="19" name="Group 18">
              <a:extLst>
                <a:ext uri="{FF2B5EF4-FFF2-40B4-BE49-F238E27FC236}">
                  <a16:creationId xmlns:a16="http://schemas.microsoft.com/office/drawing/2014/main" id="{EB960C21-C7E5-67FB-E650-8BD6E7AEEB07}"/>
                </a:ext>
                <a:ext uri="{C183D7F6-B498-43B3-948B-1728B52AA6E4}">
                  <adec:decorative xmlns:adec="http://schemas.microsoft.com/office/drawing/2017/decorative" val="1"/>
                </a:ext>
              </a:extLst>
            </p:cNvPr>
            <p:cNvGrpSpPr/>
            <p:nvPr/>
          </p:nvGrpSpPr>
          <p:grpSpPr>
            <a:xfrm>
              <a:off x="5931425" y="796319"/>
              <a:ext cx="709332" cy="709332"/>
              <a:chOff x="1472613" y="1371284"/>
              <a:chExt cx="709332" cy="709332"/>
            </a:xfrm>
          </p:grpSpPr>
          <p:sp>
            <p:nvSpPr>
              <p:cNvPr id="20" name="Oval 19">
                <a:extLst>
                  <a:ext uri="{FF2B5EF4-FFF2-40B4-BE49-F238E27FC236}">
                    <a16:creationId xmlns:a16="http://schemas.microsoft.com/office/drawing/2014/main" id="{6555944F-752F-9B6A-7A60-74AF5C7CB898}"/>
                  </a:ext>
                </a:extLst>
              </p:cNvPr>
              <p:cNvSpPr/>
              <p:nvPr/>
            </p:nvSpPr>
            <p:spPr bwMode="auto">
              <a:xfrm>
                <a:off x="1472613" y="1371284"/>
                <a:ext cx="709332" cy="709332"/>
              </a:xfrm>
              <a:prstGeom prst="ellipse">
                <a:avLst/>
              </a:prstGeom>
              <a:solidFill>
                <a:schemeClr val="accent1"/>
              </a:solidFill>
              <a:ln w="12700" cap="flat"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NZ" sz="2400" b="0" i="0" u="none" strike="noStrike" kern="1200" cap="none" spc="0" normalizeH="0" baseline="0" noProof="0">
                  <a:ln>
                    <a:noFill/>
                  </a:ln>
                  <a:solidFill>
                    <a:srgbClr val="000000"/>
                  </a:solidFill>
                  <a:effectLst/>
                  <a:uLnTx/>
                  <a:uFillTx/>
                  <a:latin typeface="+mj-lt"/>
                  <a:ea typeface="+mn-ea"/>
                  <a:cs typeface="+mn-cs"/>
                </a:endParaRPr>
              </a:p>
            </p:txBody>
          </p:sp>
          <p:sp>
            <p:nvSpPr>
              <p:cNvPr id="21" name="TextBox 20">
                <a:extLst>
                  <a:ext uri="{FF2B5EF4-FFF2-40B4-BE49-F238E27FC236}">
                    <a16:creationId xmlns:a16="http://schemas.microsoft.com/office/drawing/2014/main" id="{3691A462-26D1-D789-CF75-59D12CE94496}"/>
                  </a:ext>
                </a:extLst>
              </p:cNvPr>
              <p:cNvSpPr txBox="1"/>
              <p:nvPr/>
            </p:nvSpPr>
            <p:spPr>
              <a:xfrm>
                <a:off x="1581925" y="1431306"/>
                <a:ext cx="600020" cy="584775"/>
              </a:xfrm>
              <a:prstGeom prst="rect">
                <a:avLst/>
              </a:prstGeom>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a:ln>
                      <a:noFill/>
                    </a:ln>
                    <a:solidFill>
                      <a:schemeClr val="bg1"/>
                    </a:solidFill>
                    <a:effectLst/>
                    <a:uLnTx/>
                    <a:uFillTx/>
                    <a:latin typeface="+mj-lt"/>
                    <a:ea typeface="Roboto" panose="02000000000000000000" pitchFamily="2" charset="0"/>
                    <a:cs typeface="Roboto" panose="02000000000000000000" pitchFamily="2" charset="0"/>
                  </a:rPr>
                  <a:t>2.</a:t>
                </a:r>
              </a:p>
            </p:txBody>
          </p:sp>
        </p:grpSp>
      </p:grpSp>
      <p:grpSp>
        <p:nvGrpSpPr>
          <p:cNvPr id="4" name="Group 3">
            <a:extLst>
              <a:ext uri="{FF2B5EF4-FFF2-40B4-BE49-F238E27FC236}">
                <a16:creationId xmlns:a16="http://schemas.microsoft.com/office/drawing/2014/main" id="{CB15AC5D-CA6E-9A49-E843-CC6C3939D593}"/>
              </a:ext>
            </a:extLst>
          </p:cNvPr>
          <p:cNvGrpSpPr/>
          <p:nvPr/>
        </p:nvGrpSpPr>
        <p:grpSpPr>
          <a:xfrm>
            <a:off x="96757" y="4387442"/>
            <a:ext cx="5749006" cy="2273544"/>
            <a:chOff x="96757" y="4073129"/>
            <a:chExt cx="5749006" cy="2587857"/>
          </a:xfrm>
        </p:grpSpPr>
        <p:sp>
          <p:nvSpPr>
            <p:cNvPr id="15" name="Rectangle 14">
              <a:extLst>
                <a:ext uri="{FF2B5EF4-FFF2-40B4-BE49-F238E27FC236}">
                  <a16:creationId xmlns:a16="http://schemas.microsoft.com/office/drawing/2014/main" id="{3186FEEF-92A4-C346-7F5F-5616155710CB}"/>
                </a:ext>
              </a:extLst>
            </p:cNvPr>
            <p:cNvSpPr/>
            <p:nvPr/>
          </p:nvSpPr>
          <p:spPr>
            <a:xfrm>
              <a:off x="195385" y="4404266"/>
              <a:ext cx="5627077" cy="2256720"/>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sp>
          <p:nvSpPr>
            <p:cNvPr id="10" name="TextBox 9">
              <a:extLst>
                <a:ext uri="{FF2B5EF4-FFF2-40B4-BE49-F238E27FC236}">
                  <a16:creationId xmlns:a16="http://schemas.microsoft.com/office/drawing/2014/main" id="{7C7A4867-F3F8-E130-BB5C-E4722FB8AE51}"/>
                </a:ext>
              </a:extLst>
            </p:cNvPr>
            <p:cNvSpPr txBox="1"/>
            <p:nvPr/>
          </p:nvSpPr>
          <p:spPr>
            <a:xfrm>
              <a:off x="711806" y="4404266"/>
              <a:ext cx="5133957" cy="2189538"/>
            </a:xfrm>
            <a:prstGeom prst="rect">
              <a:avLst/>
            </a:prstGeom>
            <a:noFill/>
          </p:spPr>
          <p:txBody>
            <a:bodyPr wrap="square" lIns="0" rtlCol="0">
              <a:spAutoFit/>
            </a:bodyPr>
            <a:lstStyle/>
            <a:p>
              <a:pPr algn="l"/>
              <a:r>
                <a:rPr lang="en-US" sz="1600" b="1">
                  <a:solidFill>
                    <a:srgbClr val="000000"/>
                  </a:solidFill>
                  <a:latin typeface="Aptos" panose="020B0004020202020204" pitchFamily="34" charset="0"/>
                  <a:ea typeface="Aptos" panose="020B0004020202020204" pitchFamily="34" charset="0"/>
                  <a:cs typeface="Aptos" panose="020B0004020202020204" pitchFamily="34" charset="0"/>
                </a:rPr>
                <a:t>Attracting international investment</a:t>
              </a:r>
              <a:endParaRPr lang="en-US" sz="1600" b="1">
                <a:solidFill>
                  <a:srgbClr val="000000"/>
                </a:solidFill>
                <a:effectLst/>
                <a:latin typeface="Aptos" panose="020B0004020202020204" pitchFamily="34" charset="0"/>
                <a:ea typeface="Aptos" panose="020B0004020202020204" pitchFamily="34" charset="0"/>
                <a:cs typeface="Aptos" panose="020B0004020202020204" pitchFamily="34" charset="0"/>
              </a:endParaRPr>
            </a:p>
            <a:p>
              <a:pPr marL="171450" indent="-171450" fontAlgn="t">
                <a:spcAft>
                  <a:spcPts val="600"/>
                </a:spcAft>
                <a:buFont typeface="Arial" panose="020B0604020202020204" pitchFamily="34" charset="0"/>
                <a:buChar char="•"/>
              </a:pPr>
              <a:r>
                <a:rPr lang="en-US" sz="1400"/>
                <a:t>Government policy settings increasingly </a:t>
              </a:r>
              <a:r>
                <a:rPr lang="en-US" sz="1400" err="1"/>
                <a:t>emphasise</a:t>
              </a:r>
              <a:r>
                <a:rPr lang="en-US" sz="1400"/>
                <a:t> attracting high-quality foreign investment, primarily into the private sector,  as a driver of productivity and economic growth, access to capital and long-term economic resilience.</a:t>
              </a:r>
            </a:p>
            <a:p>
              <a:pPr marL="171450" indent="-171450" fontAlgn="t">
                <a:spcAft>
                  <a:spcPts val="600"/>
                </a:spcAft>
                <a:buFont typeface="Arial" panose="020B0604020202020204" pitchFamily="34" charset="0"/>
                <a:buChar char="•"/>
              </a:pPr>
              <a:r>
                <a:rPr lang="en-US" sz="1400"/>
                <a:t>Initiatives include measures to increase investment inflows, </a:t>
              </a:r>
              <a:br>
                <a:rPr lang="en-US" sz="1400"/>
              </a:br>
              <a:r>
                <a:rPr lang="en-US" sz="1400"/>
                <a:t>improve access to international markets and position New Zealand as an attractive destination for global capital</a:t>
              </a:r>
            </a:p>
          </p:txBody>
        </p:sp>
        <p:grpSp>
          <p:nvGrpSpPr>
            <p:cNvPr id="22" name="Group 21">
              <a:extLst>
                <a:ext uri="{FF2B5EF4-FFF2-40B4-BE49-F238E27FC236}">
                  <a16:creationId xmlns:a16="http://schemas.microsoft.com/office/drawing/2014/main" id="{5EAE1A6F-32B3-3174-C776-F1142B451BF0}"/>
                </a:ext>
                <a:ext uri="{C183D7F6-B498-43B3-948B-1728B52AA6E4}">
                  <adec:decorative xmlns:adec="http://schemas.microsoft.com/office/drawing/2017/decorative" val="1"/>
                </a:ext>
              </a:extLst>
            </p:cNvPr>
            <p:cNvGrpSpPr/>
            <p:nvPr/>
          </p:nvGrpSpPr>
          <p:grpSpPr>
            <a:xfrm>
              <a:off x="96757" y="4073129"/>
              <a:ext cx="668239" cy="709332"/>
              <a:chOff x="1530637" y="1684944"/>
              <a:chExt cx="668239" cy="709332"/>
            </a:xfrm>
          </p:grpSpPr>
          <p:sp>
            <p:nvSpPr>
              <p:cNvPr id="23" name="Oval 22">
                <a:extLst>
                  <a:ext uri="{FF2B5EF4-FFF2-40B4-BE49-F238E27FC236}">
                    <a16:creationId xmlns:a16="http://schemas.microsoft.com/office/drawing/2014/main" id="{9B841D21-90DF-A92C-8CE1-9578C195A3ED}"/>
                  </a:ext>
                </a:extLst>
              </p:cNvPr>
              <p:cNvSpPr/>
              <p:nvPr/>
            </p:nvSpPr>
            <p:spPr bwMode="auto">
              <a:xfrm>
                <a:off x="1530637" y="1684944"/>
                <a:ext cx="627868" cy="709332"/>
              </a:xfrm>
              <a:prstGeom prst="ellipse">
                <a:avLst/>
              </a:prstGeom>
              <a:solidFill>
                <a:schemeClr val="accent1"/>
              </a:solidFill>
              <a:ln w="12700" cap="flat"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NZ" sz="2400" b="0" i="0" u="none" strike="noStrike" kern="1200" cap="none" spc="0" normalizeH="0" baseline="0" noProof="0">
                  <a:ln>
                    <a:noFill/>
                  </a:ln>
                  <a:solidFill>
                    <a:srgbClr val="000000"/>
                  </a:solidFill>
                  <a:effectLst/>
                  <a:uLnTx/>
                  <a:uFillTx/>
                  <a:latin typeface="+mj-lt"/>
                  <a:ea typeface="+mn-ea"/>
                  <a:cs typeface="+mn-cs"/>
                </a:endParaRPr>
              </a:p>
            </p:txBody>
          </p:sp>
          <p:sp>
            <p:nvSpPr>
              <p:cNvPr id="24" name="TextBox 23">
                <a:extLst>
                  <a:ext uri="{FF2B5EF4-FFF2-40B4-BE49-F238E27FC236}">
                    <a16:creationId xmlns:a16="http://schemas.microsoft.com/office/drawing/2014/main" id="{F7625774-D45A-42CB-C445-8569CB536F31}"/>
                  </a:ext>
                </a:extLst>
              </p:cNvPr>
              <p:cNvSpPr txBox="1"/>
              <p:nvPr/>
            </p:nvSpPr>
            <p:spPr>
              <a:xfrm>
                <a:off x="1598856" y="1684944"/>
                <a:ext cx="600020" cy="584775"/>
              </a:xfrm>
              <a:prstGeom prst="rect">
                <a:avLst/>
              </a:prstGeom>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a:ln>
                      <a:noFill/>
                    </a:ln>
                    <a:solidFill>
                      <a:schemeClr val="bg1"/>
                    </a:solidFill>
                    <a:effectLst/>
                    <a:uLnTx/>
                    <a:uFillTx/>
                    <a:latin typeface="+mj-lt"/>
                    <a:ea typeface="Roboto" panose="02000000000000000000" pitchFamily="2" charset="0"/>
                    <a:cs typeface="Roboto" panose="02000000000000000000" pitchFamily="2" charset="0"/>
                  </a:rPr>
                  <a:t>3.</a:t>
                </a:r>
              </a:p>
            </p:txBody>
          </p:sp>
        </p:grpSp>
      </p:grpSp>
      <p:grpSp>
        <p:nvGrpSpPr>
          <p:cNvPr id="25" name="Group 24">
            <a:extLst>
              <a:ext uri="{FF2B5EF4-FFF2-40B4-BE49-F238E27FC236}">
                <a16:creationId xmlns:a16="http://schemas.microsoft.com/office/drawing/2014/main" id="{3409ED54-1BFC-7151-FE3F-DEBDCEAA8E84}"/>
              </a:ext>
              <a:ext uri="{C183D7F6-B498-43B3-948B-1728B52AA6E4}">
                <adec:decorative xmlns:adec="http://schemas.microsoft.com/office/drawing/2017/decorative" val="1"/>
              </a:ext>
            </a:extLst>
          </p:cNvPr>
          <p:cNvGrpSpPr/>
          <p:nvPr/>
        </p:nvGrpSpPr>
        <p:grpSpPr>
          <a:xfrm>
            <a:off x="5944391" y="4344365"/>
            <a:ext cx="709332" cy="709332"/>
            <a:chOff x="1472613" y="1371284"/>
            <a:chExt cx="709332" cy="709332"/>
          </a:xfrm>
        </p:grpSpPr>
        <p:sp>
          <p:nvSpPr>
            <p:cNvPr id="26" name="Oval 25">
              <a:extLst>
                <a:ext uri="{FF2B5EF4-FFF2-40B4-BE49-F238E27FC236}">
                  <a16:creationId xmlns:a16="http://schemas.microsoft.com/office/drawing/2014/main" id="{8E9465B3-49B1-D3E0-FF90-71B343AEB960}"/>
                </a:ext>
              </a:extLst>
            </p:cNvPr>
            <p:cNvSpPr/>
            <p:nvPr/>
          </p:nvSpPr>
          <p:spPr bwMode="auto">
            <a:xfrm>
              <a:off x="1472613" y="1371284"/>
              <a:ext cx="709332" cy="709332"/>
            </a:xfrm>
            <a:prstGeom prst="ellipse">
              <a:avLst/>
            </a:prstGeom>
            <a:solidFill>
              <a:schemeClr val="accent1"/>
            </a:solidFill>
            <a:ln w="12700" cap="flat"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NZ" sz="2400" b="0" i="0" u="none" strike="noStrike" kern="1200" cap="none" spc="0" normalizeH="0" baseline="0" noProof="0">
                <a:ln>
                  <a:noFill/>
                </a:ln>
                <a:solidFill>
                  <a:srgbClr val="000000"/>
                </a:solidFill>
                <a:effectLst/>
                <a:uLnTx/>
                <a:uFillTx/>
                <a:latin typeface="+mj-lt"/>
                <a:ea typeface="+mn-ea"/>
                <a:cs typeface="+mn-cs"/>
              </a:endParaRPr>
            </a:p>
          </p:txBody>
        </p:sp>
        <p:sp>
          <p:nvSpPr>
            <p:cNvPr id="27" name="TextBox 26">
              <a:extLst>
                <a:ext uri="{FF2B5EF4-FFF2-40B4-BE49-F238E27FC236}">
                  <a16:creationId xmlns:a16="http://schemas.microsoft.com/office/drawing/2014/main" id="{A8FE65F5-CA4C-9B0A-84F4-621012A59E8E}"/>
                </a:ext>
              </a:extLst>
            </p:cNvPr>
            <p:cNvSpPr txBox="1"/>
            <p:nvPr/>
          </p:nvSpPr>
          <p:spPr>
            <a:xfrm>
              <a:off x="1581925" y="1431306"/>
              <a:ext cx="600020" cy="584775"/>
            </a:xfrm>
            <a:prstGeom prst="rect">
              <a:avLst/>
            </a:prstGeom>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US" sz="3200" b="1" kern="0">
                  <a:solidFill>
                    <a:schemeClr val="bg1"/>
                  </a:solidFill>
                  <a:latin typeface="+mj-lt"/>
                  <a:ea typeface="Roboto" panose="02000000000000000000" pitchFamily="2" charset="0"/>
                  <a:cs typeface="Roboto" panose="02000000000000000000" pitchFamily="2" charset="0"/>
                </a:rPr>
                <a:t>4</a:t>
              </a:r>
              <a:r>
                <a:rPr kumimoji="0" lang="en-US" sz="3200" b="1" i="0" u="none" strike="noStrike" kern="0" cap="none" spc="0" normalizeH="0" baseline="0" noProof="0">
                  <a:ln>
                    <a:noFill/>
                  </a:ln>
                  <a:solidFill>
                    <a:schemeClr val="bg1"/>
                  </a:solidFill>
                  <a:effectLst/>
                  <a:uLnTx/>
                  <a:uFillTx/>
                  <a:latin typeface="+mj-lt"/>
                  <a:ea typeface="Roboto" panose="02000000000000000000" pitchFamily="2" charset="0"/>
                  <a:cs typeface="Roboto" panose="02000000000000000000" pitchFamily="2" charset="0"/>
                </a:rPr>
                <a:t>.</a:t>
              </a:r>
            </a:p>
          </p:txBody>
        </p:sp>
      </p:grpSp>
      <p:sp>
        <p:nvSpPr>
          <p:cNvPr id="6" name="Text 1">
            <a:extLst>
              <a:ext uri="{FF2B5EF4-FFF2-40B4-BE49-F238E27FC236}">
                <a16:creationId xmlns:a16="http://schemas.microsoft.com/office/drawing/2014/main" id="{82A31250-1CFA-52AE-81E7-46C3DF647D3B}"/>
              </a:ext>
            </a:extLst>
          </p:cNvPr>
          <p:cNvSpPr/>
          <p:nvPr/>
        </p:nvSpPr>
        <p:spPr>
          <a:xfrm>
            <a:off x="451746" y="1075422"/>
            <a:ext cx="11363459" cy="584775"/>
          </a:xfrm>
          <a:prstGeom prst="rect">
            <a:avLst/>
          </a:prstGeom>
          <a:solidFill>
            <a:srgbClr val="AEC985"/>
          </a:solidFill>
          <a:ln w="9525">
            <a:noFill/>
          </a:ln>
        </p:spPr>
        <p:txBody>
          <a:bodyPr wrap="square" rtlCol="0" anchor="ctr"/>
          <a:lstStyle/>
          <a:p>
            <a:pPr fontAlgn="t"/>
            <a:r>
              <a:rPr lang="en-US" sz="1600"/>
              <a:t>New Zealand’s need to maintain credibility, transparency, and comparability in global capital markets, in addition to domestic accountability objectives.</a:t>
            </a:r>
          </a:p>
        </p:txBody>
      </p:sp>
      <p:sp>
        <p:nvSpPr>
          <p:cNvPr id="8" name="Slide Number Placeholder 7">
            <a:extLst>
              <a:ext uri="{FF2B5EF4-FFF2-40B4-BE49-F238E27FC236}">
                <a16:creationId xmlns:a16="http://schemas.microsoft.com/office/drawing/2014/main" id="{02AC423D-0F1D-7C8D-7EFE-945F858CEC52}"/>
              </a:ext>
            </a:extLst>
          </p:cNvPr>
          <p:cNvSpPr>
            <a:spLocks noGrp="1"/>
          </p:cNvSpPr>
          <p:nvPr>
            <p:ph type="sldNum" sz="quarter" idx="10"/>
          </p:nvPr>
        </p:nvSpPr>
        <p:spPr/>
        <p:txBody>
          <a:bodyPr/>
          <a:lstStyle/>
          <a:p>
            <a:fld id="{802A16F9-4D44-47C7-BF06-FFE7750A8ED4}" type="slidenum">
              <a:rPr lang="en-NZ" altLang="en-US" smtClean="0"/>
              <a:pPr/>
              <a:t>21</a:t>
            </a:fld>
            <a:endParaRPr lang="en-NZ" altLang="en-US"/>
          </a:p>
        </p:txBody>
      </p:sp>
    </p:spTree>
    <p:extLst>
      <p:ext uri="{BB962C8B-B14F-4D97-AF65-F5344CB8AC3E}">
        <p14:creationId xmlns:p14="http://schemas.microsoft.com/office/powerpoint/2010/main" val="22287186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5C696-E4FE-2BA4-0848-4A3A28C1B74D}"/>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5D2EDF3E-3123-E544-DA0F-E94953CD446C}"/>
              </a:ext>
            </a:extLst>
          </p:cNvPr>
          <p:cNvPicPr>
            <a:picLocks noChangeAspect="1"/>
          </p:cNvPicPr>
          <p:nvPr/>
        </p:nvPicPr>
        <p:blipFill>
          <a:blip r:embed="rId3"/>
          <a:stretch>
            <a:fillRect/>
          </a:stretch>
        </p:blipFill>
        <p:spPr>
          <a:xfrm>
            <a:off x="1799644" y="1317337"/>
            <a:ext cx="7270979" cy="4842585"/>
          </a:xfrm>
          <a:prstGeom prst="rect">
            <a:avLst/>
          </a:prstGeom>
        </p:spPr>
      </p:pic>
      <p:sp>
        <p:nvSpPr>
          <p:cNvPr id="2" name="Text Placeholder 1">
            <a:extLst>
              <a:ext uri="{FF2B5EF4-FFF2-40B4-BE49-F238E27FC236}">
                <a16:creationId xmlns:a16="http://schemas.microsoft.com/office/drawing/2014/main" id="{DBF21BFC-6E73-F22C-44B5-66B7D529665F}"/>
              </a:ext>
            </a:extLst>
          </p:cNvPr>
          <p:cNvSpPr>
            <a:spLocks noGrp="1"/>
          </p:cNvSpPr>
          <p:nvPr>
            <p:ph type="body" sz="quarter" idx="13"/>
          </p:nvPr>
        </p:nvSpPr>
        <p:spPr>
          <a:xfrm>
            <a:off x="462856" y="323933"/>
            <a:ext cx="6105099" cy="641943"/>
          </a:xfrm>
        </p:spPr>
        <p:txBody>
          <a:bodyPr>
            <a:normAutofit/>
          </a:bodyPr>
          <a:lstStyle/>
          <a:p>
            <a:r>
              <a:rPr lang="en-NZ" sz="2100">
                <a:solidFill>
                  <a:schemeClr val="accent1"/>
                </a:solidFill>
                <a:latin typeface="+mj-lt"/>
              </a:rPr>
              <a:t>International capital – sector comparison</a:t>
            </a:r>
          </a:p>
        </p:txBody>
      </p:sp>
      <p:sp>
        <p:nvSpPr>
          <p:cNvPr id="5" name="Text 1">
            <a:extLst>
              <a:ext uri="{FF2B5EF4-FFF2-40B4-BE49-F238E27FC236}">
                <a16:creationId xmlns:a16="http://schemas.microsoft.com/office/drawing/2014/main" id="{D60CC8EB-EAD4-5533-E48B-CACA2F6984C9}"/>
              </a:ext>
            </a:extLst>
          </p:cNvPr>
          <p:cNvSpPr/>
          <p:nvPr/>
        </p:nvSpPr>
        <p:spPr>
          <a:xfrm>
            <a:off x="462856" y="5940726"/>
            <a:ext cx="11328704" cy="659950"/>
          </a:xfrm>
          <a:prstGeom prst="rect">
            <a:avLst/>
          </a:prstGeom>
          <a:solidFill>
            <a:srgbClr val="DBD8CC"/>
          </a:solidFill>
          <a:ln w="9525">
            <a:noFill/>
          </a:ln>
        </p:spPr>
        <p:txBody>
          <a:bodyPr wrap="square" rtlCol="0" anchor="ctr"/>
          <a:lstStyle/>
          <a:p>
            <a:pPr fontAlgn="t"/>
            <a:r>
              <a:rPr lang="en-US" sz="1300"/>
              <a:t>The extent of reliance on international capital varies materially by sector, but is most pronounced for publicly accountable for-profit entities (direct market engagement) and the public sector (via sovereign financing). This raises the question of whether the current sector framework appropriately reflects the differing user needs, and New Zealand’s broader reliance on global capital markets.</a:t>
            </a:r>
          </a:p>
        </p:txBody>
      </p:sp>
      <p:sp>
        <p:nvSpPr>
          <p:cNvPr id="3" name="Slide Number Placeholder 2">
            <a:extLst>
              <a:ext uri="{FF2B5EF4-FFF2-40B4-BE49-F238E27FC236}">
                <a16:creationId xmlns:a16="http://schemas.microsoft.com/office/drawing/2014/main" id="{DCC15A1B-86A7-CA34-405C-AFD28481CD74}"/>
              </a:ext>
            </a:extLst>
          </p:cNvPr>
          <p:cNvSpPr>
            <a:spLocks noGrp="1"/>
          </p:cNvSpPr>
          <p:nvPr>
            <p:ph type="sldNum" sz="quarter" idx="10"/>
          </p:nvPr>
        </p:nvSpPr>
        <p:spPr/>
        <p:txBody>
          <a:bodyPr/>
          <a:lstStyle/>
          <a:p>
            <a:fld id="{802A16F9-4D44-47C7-BF06-FFE7750A8ED4}" type="slidenum">
              <a:rPr lang="en-NZ" altLang="en-US" smtClean="0"/>
              <a:pPr/>
              <a:t>22</a:t>
            </a:fld>
            <a:endParaRPr lang="en-NZ" altLang="en-US"/>
          </a:p>
        </p:txBody>
      </p:sp>
      <p:sp>
        <p:nvSpPr>
          <p:cNvPr id="4" name="Text 1">
            <a:extLst>
              <a:ext uri="{FF2B5EF4-FFF2-40B4-BE49-F238E27FC236}">
                <a16:creationId xmlns:a16="http://schemas.microsoft.com/office/drawing/2014/main" id="{32F492AD-970F-2728-0A07-527B311D6E46}"/>
              </a:ext>
            </a:extLst>
          </p:cNvPr>
          <p:cNvSpPr/>
          <p:nvPr/>
        </p:nvSpPr>
        <p:spPr>
          <a:xfrm>
            <a:off x="383010" y="1206558"/>
            <a:ext cx="11328704" cy="493629"/>
          </a:xfrm>
          <a:prstGeom prst="rect">
            <a:avLst/>
          </a:prstGeom>
          <a:solidFill>
            <a:srgbClr val="AEC985"/>
          </a:solidFill>
          <a:ln w="9525">
            <a:noFill/>
          </a:ln>
        </p:spPr>
        <p:txBody>
          <a:bodyPr wrap="square" rtlCol="0" anchor="ctr"/>
          <a:lstStyle/>
          <a:p>
            <a:pPr fontAlgn="t"/>
            <a:r>
              <a:rPr lang="en-US" sz="1300"/>
              <a:t>While New Zealand’s reliance on international capital is a system-wide feature, its significance varies across sectors, necessitating a more granular consideration of sector-specific impacts.</a:t>
            </a:r>
          </a:p>
        </p:txBody>
      </p:sp>
      <p:sp>
        <p:nvSpPr>
          <p:cNvPr id="6" name="Rectangle: Rounded Corners 5">
            <a:extLst>
              <a:ext uri="{FF2B5EF4-FFF2-40B4-BE49-F238E27FC236}">
                <a16:creationId xmlns:a16="http://schemas.microsoft.com/office/drawing/2014/main" id="{F72636FC-87C4-388F-69D6-9D447DC97A81}"/>
              </a:ext>
            </a:extLst>
          </p:cNvPr>
          <p:cNvSpPr/>
          <p:nvPr/>
        </p:nvSpPr>
        <p:spPr>
          <a:xfrm>
            <a:off x="304800" y="1887167"/>
            <a:ext cx="1847665" cy="2418356"/>
          </a:xfrm>
          <a:prstGeom prst="roundRect">
            <a:avLst/>
          </a:prstGeom>
          <a:solidFill>
            <a:srgbClr val="EFF0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US" sz="1200" b="1">
                <a:solidFill>
                  <a:schemeClr val="tx1"/>
                </a:solidFill>
              </a:rPr>
              <a:t>NFP (for-purpose) sector</a:t>
            </a:r>
          </a:p>
          <a:p>
            <a:pPr marL="90488" lvl="0" indent="-90488">
              <a:buFont typeface="Arial" panose="020B0604020202020204" pitchFamily="34" charset="0"/>
              <a:buChar char="•"/>
            </a:pPr>
            <a:r>
              <a:rPr lang="en-US" sz="1200">
                <a:solidFill>
                  <a:schemeClr val="tx1"/>
                </a:solidFill>
              </a:rPr>
              <a:t>Primarily funded through domestic sources (donations, grants, service delivery, government funding)</a:t>
            </a:r>
            <a:endParaRPr lang="en-NZ" sz="1200">
              <a:solidFill>
                <a:schemeClr val="tx1"/>
              </a:solidFill>
            </a:endParaRPr>
          </a:p>
          <a:p>
            <a:pPr marL="90488" lvl="0" indent="-90488">
              <a:buFont typeface="Arial" panose="020B0604020202020204" pitchFamily="34" charset="0"/>
              <a:buChar char="•"/>
            </a:pPr>
            <a:r>
              <a:rPr lang="en-US" sz="1200">
                <a:solidFill>
                  <a:schemeClr val="tx1"/>
                </a:solidFill>
              </a:rPr>
              <a:t>International funding exists, but is:</a:t>
            </a:r>
            <a:br>
              <a:rPr lang="en-US" sz="1200">
                <a:solidFill>
                  <a:schemeClr val="tx1"/>
                </a:solidFill>
              </a:rPr>
            </a:br>
            <a:r>
              <a:rPr lang="en-US" sz="1200">
                <a:solidFill>
                  <a:schemeClr val="tx1"/>
                </a:solidFill>
              </a:rPr>
              <a:t>– targeted </a:t>
            </a:r>
            <a:br>
              <a:rPr lang="en-US" sz="1200">
                <a:solidFill>
                  <a:schemeClr val="tx1"/>
                </a:solidFill>
              </a:rPr>
            </a:br>
            <a:r>
              <a:rPr lang="en-US" sz="1200">
                <a:solidFill>
                  <a:schemeClr val="tx1"/>
                </a:solidFill>
              </a:rPr>
              <a:t>– not system-wide</a:t>
            </a:r>
            <a:endParaRPr lang="en-NZ" sz="1200">
              <a:solidFill>
                <a:schemeClr val="tx1"/>
              </a:solidFill>
            </a:endParaRPr>
          </a:p>
        </p:txBody>
      </p:sp>
      <p:cxnSp>
        <p:nvCxnSpPr>
          <p:cNvPr id="8" name="Straight Arrow Connector 7">
            <a:extLst>
              <a:ext uri="{FF2B5EF4-FFF2-40B4-BE49-F238E27FC236}">
                <a16:creationId xmlns:a16="http://schemas.microsoft.com/office/drawing/2014/main" id="{C0D11207-7502-5257-3A35-3B41D45A114E}"/>
              </a:ext>
            </a:extLst>
          </p:cNvPr>
          <p:cNvCxnSpPr>
            <a:cxnSpLocks/>
          </p:cNvCxnSpPr>
          <p:nvPr/>
        </p:nvCxnSpPr>
        <p:spPr>
          <a:xfrm flipH="1" flipV="1">
            <a:off x="1967639" y="3510465"/>
            <a:ext cx="369651" cy="32425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Rectangle: Rounded Corners 10">
            <a:extLst>
              <a:ext uri="{FF2B5EF4-FFF2-40B4-BE49-F238E27FC236}">
                <a16:creationId xmlns:a16="http://schemas.microsoft.com/office/drawing/2014/main" id="{16EE413F-970F-352C-4BD5-A2D0044009E9}"/>
              </a:ext>
            </a:extLst>
          </p:cNvPr>
          <p:cNvSpPr/>
          <p:nvPr/>
        </p:nvSpPr>
        <p:spPr>
          <a:xfrm>
            <a:off x="8532976" y="1807348"/>
            <a:ext cx="3412296" cy="1835686"/>
          </a:xfrm>
          <a:prstGeom prst="roundRect">
            <a:avLst/>
          </a:prstGeom>
          <a:solidFill>
            <a:srgbClr val="EFF0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US" sz="1200" b="1">
                <a:solidFill>
                  <a:schemeClr val="tx1"/>
                </a:solidFill>
              </a:rPr>
              <a:t>Public sector</a:t>
            </a:r>
          </a:p>
          <a:p>
            <a:pPr marL="90488" lvl="0" indent="-90488">
              <a:buFont typeface="Arial" panose="020B0604020202020204" pitchFamily="34" charset="0"/>
              <a:buChar char="•"/>
            </a:pPr>
            <a:r>
              <a:rPr lang="en-US" sz="1200">
                <a:solidFill>
                  <a:schemeClr val="tx1"/>
                </a:solidFill>
              </a:rPr>
              <a:t>The primary objective of the public sector is accountability to Parliament and the public, with investor confidence operating as an important system-level consideration.</a:t>
            </a:r>
            <a:endParaRPr lang="en-NZ" sz="1200">
              <a:solidFill>
                <a:schemeClr val="tx1"/>
              </a:solidFill>
            </a:endParaRPr>
          </a:p>
          <a:p>
            <a:pPr marL="90488" lvl="0" indent="-90488">
              <a:spcBef>
                <a:spcPts val="600"/>
              </a:spcBef>
              <a:buFont typeface="Arial" panose="020B0604020202020204" pitchFamily="34" charset="0"/>
              <a:buChar char="•"/>
            </a:pPr>
            <a:r>
              <a:rPr lang="en-US" sz="1200">
                <a:solidFill>
                  <a:schemeClr val="tx1"/>
                </a:solidFill>
              </a:rPr>
              <a:t>This sector relies on international capital primarily through sovereign borrowing and debt markets</a:t>
            </a:r>
            <a:endParaRPr lang="en-NZ" sz="1200">
              <a:solidFill>
                <a:schemeClr val="tx1"/>
              </a:solidFill>
            </a:endParaRPr>
          </a:p>
        </p:txBody>
      </p:sp>
      <p:cxnSp>
        <p:nvCxnSpPr>
          <p:cNvPr id="12" name="Straight Arrow Connector 11">
            <a:extLst>
              <a:ext uri="{FF2B5EF4-FFF2-40B4-BE49-F238E27FC236}">
                <a16:creationId xmlns:a16="http://schemas.microsoft.com/office/drawing/2014/main" id="{7346D346-7C3F-0925-770C-CAD56B100B8C}"/>
              </a:ext>
            </a:extLst>
          </p:cNvPr>
          <p:cNvCxnSpPr>
            <a:cxnSpLocks/>
          </p:cNvCxnSpPr>
          <p:nvPr/>
        </p:nvCxnSpPr>
        <p:spPr>
          <a:xfrm flipV="1">
            <a:off x="6047362" y="2210203"/>
            <a:ext cx="2485614" cy="57190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4" name="Rectangle: Rounded Corners 13">
            <a:extLst>
              <a:ext uri="{FF2B5EF4-FFF2-40B4-BE49-F238E27FC236}">
                <a16:creationId xmlns:a16="http://schemas.microsoft.com/office/drawing/2014/main" id="{9C041270-290D-33F8-E645-F691B3B75AC2}"/>
              </a:ext>
            </a:extLst>
          </p:cNvPr>
          <p:cNvSpPr/>
          <p:nvPr/>
        </p:nvSpPr>
        <p:spPr>
          <a:xfrm>
            <a:off x="8532976" y="3750196"/>
            <a:ext cx="3412296" cy="2069731"/>
          </a:xfrm>
          <a:prstGeom prst="roundRect">
            <a:avLst/>
          </a:prstGeom>
          <a:solidFill>
            <a:srgbClr val="EFF0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r>
              <a:rPr lang="en-US" sz="1200" b="1">
                <a:solidFill>
                  <a:schemeClr val="tx1"/>
                </a:solidFill>
              </a:rPr>
              <a:t>For-profit sector</a:t>
            </a:r>
          </a:p>
          <a:p>
            <a:pPr lvl="0">
              <a:buFont typeface="Arial" panose="020B0604020202020204" pitchFamily="34" charset="0"/>
              <a:buChar char="•"/>
            </a:pPr>
            <a:r>
              <a:rPr lang="en-US" sz="1200">
                <a:solidFill>
                  <a:schemeClr val="tx1"/>
                </a:solidFill>
              </a:rPr>
              <a:t>Reliance on international capital varies across the sector, reflecting differences in size, ownership, and funding models</a:t>
            </a:r>
            <a:endParaRPr lang="en-NZ" sz="1200">
              <a:solidFill>
                <a:schemeClr val="tx1"/>
              </a:solidFill>
            </a:endParaRPr>
          </a:p>
          <a:p>
            <a:pPr lvl="0">
              <a:buFont typeface="Arial" panose="020B0604020202020204" pitchFamily="34" charset="0"/>
              <a:buChar char="•"/>
            </a:pPr>
            <a:r>
              <a:rPr lang="en-US" sz="1200">
                <a:solidFill>
                  <a:schemeClr val="tx1"/>
                </a:solidFill>
              </a:rPr>
              <a:t>T1 and internationally active entities are often directly reliant on global equity and debt markets. </a:t>
            </a:r>
            <a:endParaRPr lang="en-NZ" sz="1200">
              <a:solidFill>
                <a:schemeClr val="tx1"/>
              </a:solidFill>
            </a:endParaRPr>
          </a:p>
          <a:p>
            <a:pPr lvl="0">
              <a:buFont typeface="Arial" panose="020B0604020202020204" pitchFamily="34" charset="0"/>
              <a:buChar char="•"/>
            </a:pPr>
            <a:r>
              <a:rPr lang="en-US" sz="1200">
                <a:solidFill>
                  <a:schemeClr val="tx1"/>
                </a:solidFill>
              </a:rPr>
              <a:t>Many smaller and domestically focused entities may rely more on domestic funding sources</a:t>
            </a:r>
            <a:endParaRPr lang="en-NZ" sz="1200">
              <a:solidFill>
                <a:schemeClr val="tx1"/>
              </a:solidFill>
            </a:endParaRPr>
          </a:p>
        </p:txBody>
      </p:sp>
      <p:cxnSp>
        <p:nvCxnSpPr>
          <p:cNvPr id="17" name="Straight Arrow Connector 16">
            <a:extLst>
              <a:ext uri="{FF2B5EF4-FFF2-40B4-BE49-F238E27FC236}">
                <a16:creationId xmlns:a16="http://schemas.microsoft.com/office/drawing/2014/main" id="{88AF7D90-7470-A945-CE51-553FCCB017CF}"/>
              </a:ext>
            </a:extLst>
          </p:cNvPr>
          <p:cNvCxnSpPr>
            <a:cxnSpLocks/>
          </p:cNvCxnSpPr>
          <p:nvPr/>
        </p:nvCxnSpPr>
        <p:spPr>
          <a:xfrm>
            <a:off x="8240965" y="3796844"/>
            <a:ext cx="292011" cy="27904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27279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ED043-7713-4219-AFDA-C4CF3473FA8F}"/>
            </a:ext>
          </a:extLst>
        </p:cNvPr>
        <p:cNvGrpSpPr/>
        <p:nvPr/>
      </p:nvGrpSpPr>
      <p:grpSpPr>
        <a:xfrm>
          <a:off x="0" y="0"/>
          <a:ext cx="0" cy="0"/>
          <a:chOff x="0" y="0"/>
          <a:chExt cx="0" cy="0"/>
        </a:xfrm>
      </p:grpSpPr>
      <p:pic>
        <p:nvPicPr>
          <p:cNvPr id="300" name="Header Graphic"/>
          <p:cNvPicPr>
            <a:picLocks noChangeAspect="1"/>
          </p:cNvPicPr>
          <p:nvPr/>
        </p:nvPicPr>
        <p:blipFill rotWithShape="1">
          <a:blip r:embed="rId3"/>
          <a:srcRect l="13100" r="3344" b="34760"/>
          <a:stretch/>
        </p:blipFill>
        <p:spPr>
          <a:xfrm>
            <a:off x="240000" y="0"/>
            <a:ext cx="11952000" cy="860998"/>
          </a:xfrm>
          <a:prstGeom prst="rect">
            <a:avLst/>
          </a:prstGeom>
        </p:spPr>
      </p:pic>
      <p:sp>
        <p:nvSpPr>
          <p:cNvPr id="3" name="Intro Text"/>
          <p:cNvSpPr txBox="1"/>
          <p:nvPr/>
        </p:nvSpPr>
        <p:spPr>
          <a:xfrm>
            <a:off x="426690" y="1107202"/>
            <a:ext cx="11338620" cy="449354"/>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60" b="0" i="1" u="none" strike="noStrike" kern="1200" cap="none" spc="0" normalizeH="0" baseline="0" noProof="0">
                <a:ln>
                  <a:noFill/>
                </a:ln>
                <a:solidFill>
                  <a:srgbClr val="3F403A"/>
                </a:solidFill>
                <a:effectLst/>
                <a:uLnTx/>
                <a:uFillTx/>
                <a:latin typeface="Aptos"/>
                <a:ea typeface="+mn-ea"/>
                <a:cs typeface="+mn-cs"/>
              </a:rPr>
              <a:t>Challenges identified through the sector model review reflect stakeholder feedback, staff experience and observed pressures in the reporting ecosystem. Not all of these challenges can be resolved by the ASF review.</a:t>
            </a:r>
          </a:p>
        </p:txBody>
      </p:sp>
      <p:sp>
        <p:nvSpPr>
          <p:cNvPr id="5" name="Card 1"/>
          <p:cNvSpPr/>
          <p:nvPr/>
        </p:nvSpPr>
        <p:spPr>
          <a:xfrm>
            <a:off x="426690" y="1650000"/>
            <a:ext cx="2075726" cy="3720000"/>
          </a:xfrm>
          <a:prstGeom prst="roundRect">
            <a:avLst>
              <a:gd name="adj" fmla="val 3000"/>
            </a:avLst>
          </a:prstGeom>
          <a:solidFill>
            <a:srgbClr val="EFF0EA"/>
          </a:solidFill>
          <a:ln>
            <a:noFill/>
          </a:ln>
          <a:effectLst>
            <a:outerShdw blurRad="90000" dist="38100" dir="5400000" rotWithShape="0">
              <a:srgbClr val="23500B">
                <a:alpha val="14000"/>
              </a:srgb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201" name="Badge 1"/>
          <p:cNvSpPr/>
          <p:nvPr/>
        </p:nvSpPr>
        <p:spPr>
          <a:xfrm>
            <a:off x="640690" y="1830000"/>
            <a:ext cx="520000" cy="520000"/>
          </a:xfrm>
          <a:prstGeom prst="ellipse">
            <a:avLst/>
          </a:prstGeom>
          <a:solidFill>
            <a:srgbClr val="23500B"/>
          </a:solidFill>
          <a:ln>
            <a:noFill/>
          </a:ln>
          <a:effectLst/>
        </p:spPr>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300" b="1" i="0" u="none" strike="noStrike" kern="1200" cap="none" spc="0" normalizeH="0" baseline="0" noProof="0">
                <a:ln>
                  <a:noFill/>
                </a:ln>
                <a:solidFill>
                  <a:srgbClr val="FFFFFF"/>
                </a:solidFill>
                <a:effectLst/>
                <a:uLnTx/>
                <a:uFillTx/>
                <a:latin typeface="Aptos Display"/>
                <a:ea typeface="+mn-ea"/>
                <a:cs typeface="+mn-cs"/>
              </a:rPr>
              <a:t>01</a:t>
            </a:r>
          </a:p>
        </p:txBody>
      </p:sp>
      <p:sp>
        <p:nvSpPr>
          <p:cNvPr id="6" name="Card 1 Heading"/>
          <p:cNvSpPr txBox="1">
            <a:spLocks/>
          </p:cNvSpPr>
          <p:nvPr/>
        </p:nvSpPr>
        <p:spPr>
          <a:xfrm>
            <a:off x="640690" y="2450000"/>
            <a:ext cx="1647726" cy="276999"/>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rgbClr val="23500B"/>
                </a:solidFill>
                <a:effectLst/>
                <a:uLnTx/>
                <a:uFillTx/>
                <a:latin typeface="Aptos Display"/>
                <a:ea typeface="+mn-ea"/>
                <a:cs typeface="+mn-cs"/>
              </a:rPr>
              <a:t>Structural complexity</a:t>
            </a:r>
          </a:p>
        </p:txBody>
      </p:sp>
      <p:sp>
        <p:nvSpPr>
          <p:cNvPr id="7" name="Card 1 Body"/>
          <p:cNvSpPr txBox="1">
            <a:spLocks/>
          </p:cNvSpPr>
          <p:nvPr/>
        </p:nvSpPr>
        <p:spPr>
          <a:xfrm>
            <a:off x="640690" y="3080000"/>
            <a:ext cx="1647726" cy="2290000"/>
          </a:xfrm>
          <a:prstGeom prst="rect">
            <a:avLst/>
          </a:prstGeom>
          <a:noFill/>
        </p:spPr>
        <p:txBody>
          <a:bodyPr wrap="square" lIns="0" tIns="0" rIns="0" bIns="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a:ln>
                  <a:noFill/>
                </a:ln>
                <a:solidFill>
                  <a:srgbClr val="3F403A"/>
                </a:solidFill>
                <a:effectLst/>
                <a:uLnTx/>
                <a:uFillTx/>
                <a:latin typeface="Aptos"/>
                <a:ea typeface="+mn-ea"/>
                <a:cs typeface="+mn-cs"/>
              </a:rPr>
              <a:t>Multiple intersecting layers (sector, tier and standards base) determine reporting requirements, rather than a single coherent pathway.</a:t>
            </a:r>
          </a:p>
        </p:txBody>
      </p:sp>
      <p:sp>
        <p:nvSpPr>
          <p:cNvPr id="8" name="Card 2"/>
          <p:cNvSpPr/>
          <p:nvPr/>
        </p:nvSpPr>
        <p:spPr>
          <a:xfrm>
            <a:off x="2742406" y="1650000"/>
            <a:ext cx="2075726" cy="3720000"/>
          </a:xfrm>
          <a:prstGeom prst="roundRect">
            <a:avLst>
              <a:gd name="adj" fmla="val 3000"/>
            </a:avLst>
          </a:prstGeom>
          <a:solidFill>
            <a:srgbClr val="EFF0EA"/>
          </a:solidFill>
          <a:ln>
            <a:noFill/>
          </a:ln>
          <a:effectLst>
            <a:outerShdw blurRad="90000" dist="38100" dir="5400000" rotWithShape="0">
              <a:srgbClr val="23500B">
                <a:alpha val="14000"/>
              </a:srgb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202" name="Badge 2"/>
          <p:cNvSpPr/>
          <p:nvPr/>
        </p:nvSpPr>
        <p:spPr>
          <a:xfrm>
            <a:off x="2956406" y="1830000"/>
            <a:ext cx="520000" cy="520000"/>
          </a:xfrm>
          <a:prstGeom prst="ellipse">
            <a:avLst/>
          </a:prstGeom>
          <a:solidFill>
            <a:srgbClr val="23500B"/>
          </a:solidFill>
          <a:ln>
            <a:noFill/>
          </a:ln>
          <a:effectLst/>
        </p:spPr>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300" b="1" i="0" u="none" strike="noStrike" kern="1200" cap="none" spc="0" normalizeH="0" baseline="0" noProof="0">
                <a:ln>
                  <a:noFill/>
                </a:ln>
                <a:solidFill>
                  <a:srgbClr val="FFFFFF"/>
                </a:solidFill>
                <a:effectLst/>
                <a:uLnTx/>
                <a:uFillTx/>
                <a:latin typeface="Aptos Display"/>
                <a:ea typeface="+mn-ea"/>
                <a:cs typeface="+mn-cs"/>
              </a:rPr>
              <a:t>02</a:t>
            </a:r>
          </a:p>
        </p:txBody>
      </p:sp>
      <p:sp>
        <p:nvSpPr>
          <p:cNvPr id="9" name="Card 2 Heading"/>
          <p:cNvSpPr txBox="1">
            <a:spLocks/>
          </p:cNvSpPr>
          <p:nvPr/>
        </p:nvSpPr>
        <p:spPr>
          <a:xfrm>
            <a:off x="2956406" y="2450000"/>
            <a:ext cx="1647726" cy="276999"/>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rgbClr val="23500B"/>
                </a:solidFill>
                <a:effectLst/>
                <a:uLnTx/>
                <a:uFillTx/>
                <a:latin typeface="Aptos Display"/>
                <a:ea typeface="+mn-ea"/>
                <a:cs typeface="+mn-cs"/>
              </a:rPr>
              <a:t>Classification difficulties</a:t>
            </a:r>
          </a:p>
        </p:txBody>
      </p:sp>
      <p:sp>
        <p:nvSpPr>
          <p:cNvPr id="10" name="Card 2 Body"/>
          <p:cNvSpPr txBox="1">
            <a:spLocks/>
          </p:cNvSpPr>
          <p:nvPr/>
        </p:nvSpPr>
        <p:spPr>
          <a:xfrm>
            <a:off x="2956406" y="3080000"/>
            <a:ext cx="1647726" cy="2290000"/>
          </a:xfrm>
          <a:prstGeom prst="rect">
            <a:avLst/>
          </a:prstGeom>
          <a:noFill/>
        </p:spPr>
        <p:txBody>
          <a:bodyPr wrap="square" lIns="0" tIns="0" rIns="0" bIns="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a:ln>
                  <a:noFill/>
                </a:ln>
                <a:solidFill>
                  <a:srgbClr val="3F403A"/>
                </a:solidFill>
                <a:effectLst/>
                <a:uLnTx/>
                <a:uFillTx/>
                <a:latin typeface="Aptos"/>
                <a:ea typeface="+mn-ea"/>
                <a:cs typeface="+mn-cs"/>
              </a:rPr>
              <a:t>Classification depends on </a:t>
            </a:r>
            <a:r>
              <a:rPr kumimoji="0" lang="en-US" sz="1300" b="0" i="0" u="none" strike="noStrike" kern="1200" cap="none" spc="0" normalizeH="0" baseline="0" noProof="0" err="1">
                <a:ln>
                  <a:noFill/>
                </a:ln>
                <a:solidFill>
                  <a:srgbClr val="3F403A"/>
                </a:solidFill>
                <a:effectLst/>
                <a:uLnTx/>
                <a:uFillTx/>
                <a:latin typeface="Aptos"/>
                <a:ea typeface="+mn-ea"/>
                <a:cs typeface="+mn-cs"/>
              </a:rPr>
              <a:t>judgemental</a:t>
            </a:r>
            <a:r>
              <a:rPr kumimoji="0" lang="en-US" sz="1300" b="0" i="0" u="none" strike="noStrike" kern="1200" cap="none" spc="0" normalizeH="0" baseline="0" noProof="0">
                <a:ln>
                  <a:noFill/>
                </a:ln>
                <a:solidFill>
                  <a:srgbClr val="3F403A"/>
                </a:solidFill>
                <a:effectLst/>
                <a:uLnTx/>
                <a:uFillTx/>
                <a:latin typeface="Aptos"/>
                <a:ea typeface="+mn-ea"/>
                <a:cs typeface="+mn-cs"/>
              </a:rPr>
              <a:t> assessments of an entity's primary objective and substance, which can be unclear or mixed.</a:t>
            </a:r>
          </a:p>
        </p:txBody>
      </p:sp>
      <p:sp>
        <p:nvSpPr>
          <p:cNvPr id="11" name="Card 3"/>
          <p:cNvSpPr/>
          <p:nvPr/>
        </p:nvSpPr>
        <p:spPr>
          <a:xfrm>
            <a:off x="5058122" y="1650000"/>
            <a:ext cx="2075726" cy="3720000"/>
          </a:xfrm>
          <a:prstGeom prst="roundRect">
            <a:avLst>
              <a:gd name="adj" fmla="val 3000"/>
            </a:avLst>
          </a:prstGeom>
          <a:solidFill>
            <a:srgbClr val="EFF0EA"/>
          </a:solidFill>
          <a:ln>
            <a:noFill/>
          </a:ln>
          <a:effectLst>
            <a:outerShdw blurRad="90000" dist="38100" dir="5400000" rotWithShape="0">
              <a:srgbClr val="23500B">
                <a:alpha val="14000"/>
              </a:srgb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203" name="Badge 3"/>
          <p:cNvSpPr/>
          <p:nvPr/>
        </p:nvSpPr>
        <p:spPr>
          <a:xfrm>
            <a:off x="5272122" y="1830000"/>
            <a:ext cx="520000" cy="520000"/>
          </a:xfrm>
          <a:prstGeom prst="ellipse">
            <a:avLst/>
          </a:prstGeom>
          <a:solidFill>
            <a:srgbClr val="23500B"/>
          </a:solidFill>
          <a:ln>
            <a:noFill/>
          </a:ln>
          <a:effectLst/>
        </p:spPr>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300" b="1" i="0" u="none" strike="noStrike" kern="1200" cap="none" spc="0" normalizeH="0" baseline="0" noProof="0">
                <a:ln>
                  <a:noFill/>
                </a:ln>
                <a:solidFill>
                  <a:srgbClr val="FFFFFF"/>
                </a:solidFill>
                <a:effectLst/>
                <a:uLnTx/>
                <a:uFillTx/>
                <a:latin typeface="Aptos Display"/>
                <a:ea typeface="+mn-ea"/>
                <a:cs typeface="+mn-cs"/>
              </a:rPr>
              <a:t>03</a:t>
            </a:r>
          </a:p>
        </p:txBody>
      </p:sp>
      <p:sp>
        <p:nvSpPr>
          <p:cNvPr id="12" name="Card 3 Heading"/>
          <p:cNvSpPr txBox="1">
            <a:spLocks/>
          </p:cNvSpPr>
          <p:nvPr/>
        </p:nvSpPr>
        <p:spPr>
          <a:xfrm>
            <a:off x="5272122" y="2450000"/>
            <a:ext cx="1647726" cy="276999"/>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rgbClr val="23500B"/>
                </a:solidFill>
                <a:effectLst/>
                <a:uLnTx/>
                <a:uFillTx/>
                <a:latin typeface="Aptos Display"/>
                <a:ea typeface="+mn-ea"/>
                <a:cs typeface="+mn-cs"/>
              </a:rPr>
              <a:t>Mixed groups</a:t>
            </a:r>
          </a:p>
        </p:txBody>
      </p:sp>
      <p:sp>
        <p:nvSpPr>
          <p:cNvPr id="13" name="Card 3 Bullets"/>
          <p:cNvSpPr txBox="1">
            <a:spLocks/>
          </p:cNvSpPr>
          <p:nvPr/>
        </p:nvSpPr>
        <p:spPr>
          <a:xfrm>
            <a:off x="5272122" y="3080000"/>
            <a:ext cx="1647726" cy="2290000"/>
          </a:xfrm>
          <a:prstGeom prst="rect">
            <a:avLst/>
          </a:prstGeom>
          <a:noFill/>
        </p:spPr>
        <p:txBody>
          <a:bodyPr wrap="square" lIns="0" tIns="0" rIns="0" bIns="0"/>
          <a:lstStyle/>
          <a:p>
            <a:pPr marL="0" marR="0" lvl="0" indent="0" algn="l" defTabSz="914400" rtl="0" eaLnBrk="1" fontAlgn="auto" latinLnBrk="0" hangingPunct="1">
              <a:lnSpc>
                <a:spcPct val="100000"/>
              </a:lnSpc>
              <a:spcBef>
                <a:spcPts val="0"/>
              </a:spcBef>
              <a:spcAft>
                <a:spcPts val="600"/>
              </a:spcAft>
              <a:buClr>
                <a:srgbClr val="5F8F34"/>
              </a:buClr>
              <a:buSzTx/>
              <a:buNone/>
              <a:tabLst/>
              <a:defRPr/>
            </a:pPr>
            <a:r>
              <a:rPr kumimoji="0" lang="en-US" sz="1300" b="0" i="0" u="none" strike="noStrike" kern="1200" cap="none" spc="0" normalizeH="0" baseline="0" noProof="0">
                <a:ln>
                  <a:noFill/>
                </a:ln>
                <a:solidFill>
                  <a:srgbClr val="3F403A"/>
                </a:solidFill>
                <a:effectLst/>
                <a:uLnTx/>
                <a:uFillTx/>
                <a:latin typeface="Aptos"/>
                <a:ea typeface="+mn-ea"/>
                <a:cs typeface="+mn-cs"/>
              </a:rPr>
              <a:t>Entities in one group may fall into different sectors, requiring multiple frameworks in a single set of financial statements.</a:t>
            </a:r>
          </a:p>
        </p:txBody>
      </p:sp>
      <p:sp>
        <p:nvSpPr>
          <p:cNvPr id="14" name="Card 4"/>
          <p:cNvSpPr/>
          <p:nvPr/>
        </p:nvSpPr>
        <p:spPr>
          <a:xfrm>
            <a:off x="7373838" y="1650000"/>
            <a:ext cx="2075726" cy="3720000"/>
          </a:xfrm>
          <a:prstGeom prst="roundRect">
            <a:avLst>
              <a:gd name="adj" fmla="val 3000"/>
            </a:avLst>
          </a:prstGeom>
          <a:solidFill>
            <a:srgbClr val="EFF0EA"/>
          </a:solidFill>
          <a:ln>
            <a:noFill/>
          </a:ln>
          <a:effectLst>
            <a:outerShdw blurRad="90000" dist="38100" dir="5400000" rotWithShape="0">
              <a:srgbClr val="23500B">
                <a:alpha val="14000"/>
              </a:srgb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204" name="Badge 4"/>
          <p:cNvSpPr/>
          <p:nvPr/>
        </p:nvSpPr>
        <p:spPr>
          <a:xfrm>
            <a:off x="7587838" y="1830000"/>
            <a:ext cx="520000" cy="520000"/>
          </a:xfrm>
          <a:prstGeom prst="ellipse">
            <a:avLst/>
          </a:prstGeom>
          <a:solidFill>
            <a:srgbClr val="23500B"/>
          </a:solidFill>
          <a:ln>
            <a:noFill/>
          </a:ln>
          <a:effectLst/>
        </p:spPr>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300" b="1" i="0" u="none" strike="noStrike" kern="1200" cap="none" spc="0" normalizeH="0" baseline="0" noProof="0">
                <a:ln>
                  <a:noFill/>
                </a:ln>
                <a:solidFill>
                  <a:srgbClr val="FFFFFF"/>
                </a:solidFill>
                <a:effectLst/>
                <a:uLnTx/>
                <a:uFillTx/>
                <a:latin typeface="Aptos Display"/>
                <a:ea typeface="+mn-ea"/>
                <a:cs typeface="+mn-cs"/>
              </a:rPr>
              <a:t>04</a:t>
            </a:r>
          </a:p>
        </p:txBody>
      </p:sp>
      <p:sp>
        <p:nvSpPr>
          <p:cNvPr id="15" name="Card 4 Heading"/>
          <p:cNvSpPr txBox="1">
            <a:spLocks/>
          </p:cNvSpPr>
          <p:nvPr/>
        </p:nvSpPr>
        <p:spPr>
          <a:xfrm>
            <a:off x="7587838" y="2450000"/>
            <a:ext cx="1647726" cy="230832"/>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a:ln>
                  <a:noFill/>
                </a:ln>
                <a:solidFill>
                  <a:srgbClr val="23500B"/>
                </a:solidFill>
                <a:effectLst/>
                <a:uLnTx/>
                <a:uFillTx/>
                <a:latin typeface="Aptos Display"/>
                <a:ea typeface="+mn-ea"/>
                <a:cs typeface="+mn-cs"/>
              </a:rPr>
              <a:t>Consequences of misalignment</a:t>
            </a:r>
          </a:p>
        </p:txBody>
      </p:sp>
      <p:sp>
        <p:nvSpPr>
          <p:cNvPr id="16" name="Card 4 Bullets"/>
          <p:cNvSpPr txBox="1">
            <a:spLocks/>
          </p:cNvSpPr>
          <p:nvPr/>
        </p:nvSpPr>
        <p:spPr>
          <a:xfrm>
            <a:off x="7587838" y="3080000"/>
            <a:ext cx="1647726" cy="2290000"/>
          </a:xfrm>
          <a:prstGeom prst="rect">
            <a:avLst/>
          </a:prstGeom>
          <a:noFill/>
        </p:spPr>
        <p:txBody>
          <a:bodyPr wrap="square" lIns="0" tIns="0" rIns="0" bIns="0"/>
          <a:lstStyle/>
          <a:p>
            <a:pPr marL="0" marR="0" lvl="0" indent="0" algn="l" defTabSz="914400" rtl="0" eaLnBrk="1" fontAlgn="auto" latinLnBrk="0" hangingPunct="1">
              <a:lnSpc>
                <a:spcPct val="100000"/>
              </a:lnSpc>
              <a:spcBef>
                <a:spcPts val="0"/>
              </a:spcBef>
              <a:spcAft>
                <a:spcPts val="600"/>
              </a:spcAft>
              <a:buClr>
                <a:srgbClr val="5F8F34"/>
              </a:buClr>
              <a:buSzTx/>
              <a:buNone/>
              <a:tabLst/>
              <a:defRPr/>
            </a:pPr>
            <a:r>
              <a:rPr kumimoji="0" lang="en-US" sz="1300" b="0" i="0" u="none" strike="noStrike" kern="1200" cap="none" spc="0" normalizeH="0" baseline="0" noProof="0">
                <a:ln>
                  <a:noFill/>
                </a:ln>
                <a:solidFill>
                  <a:srgbClr val="3F403A"/>
                </a:solidFill>
                <a:effectLst/>
                <a:uLnTx/>
                <a:uFillTx/>
                <a:latin typeface="Aptos"/>
                <a:ea typeface="+mn-ea"/>
                <a:cs typeface="+mn-cs"/>
              </a:rPr>
              <a:t>Similar entities may be classified differently, reducing comparability and the usefulness of financial reporting.</a:t>
            </a:r>
          </a:p>
        </p:txBody>
      </p:sp>
      <p:sp>
        <p:nvSpPr>
          <p:cNvPr id="17" name="Card 5"/>
          <p:cNvSpPr/>
          <p:nvPr/>
        </p:nvSpPr>
        <p:spPr>
          <a:xfrm>
            <a:off x="9689554" y="1650000"/>
            <a:ext cx="2075726" cy="3720000"/>
          </a:xfrm>
          <a:prstGeom prst="roundRect">
            <a:avLst>
              <a:gd name="adj" fmla="val 3000"/>
            </a:avLst>
          </a:prstGeom>
          <a:solidFill>
            <a:srgbClr val="EFF0EA"/>
          </a:solidFill>
          <a:ln>
            <a:noFill/>
          </a:ln>
          <a:effectLst>
            <a:outerShdw blurRad="90000" dist="38100" dir="5400000" rotWithShape="0">
              <a:srgbClr val="23500B">
                <a:alpha val="14000"/>
              </a:srgbClr>
            </a:outerShdw>
          </a:effectLst>
        </p:spPr>
        <p:txBody>
          <a:bodyPr rtlCol="0" anchor="ctr"/>
          <a:lstStyle/>
          <a:p>
            <a:pPr algn="ctr"/>
            <a:endParaRPr lang="en-NZ" sz="1800">
              <a:latin typeface="Aptos"/>
            </a:endParaRPr>
          </a:p>
        </p:txBody>
      </p:sp>
      <p:sp>
        <p:nvSpPr>
          <p:cNvPr id="205" name="Badge 5"/>
          <p:cNvSpPr/>
          <p:nvPr/>
        </p:nvSpPr>
        <p:spPr>
          <a:xfrm>
            <a:off x="9903554" y="1830000"/>
            <a:ext cx="520000" cy="520000"/>
          </a:xfrm>
          <a:prstGeom prst="ellipse">
            <a:avLst/>
          </a:prstGeom>
          <a:solidFill>
            <a:srgbClr val="23500B"/>
          </a:solidFill>
          <a:ln>
            <a:noFill/>
          </a:ln>
          <a:effectLst/>
        </p:spPr>
        <p:txBody>
          <a:bodyPr lIns="0" tIns="0" rIns="0" bIns="0" rtlCol="0" anchor="ctr"/>
          <a:lstStyle/>
          <a:p>
            <a:pPr algn="ctr"/>
            <a:r>
              <a:rPr lang="en-NZ" sz="1300" b="1">
                <a:solidFill>
                  <a:srgbClr val="FFFFFF"/>
                </a:solidFill>
                <a:latin typeface="Aptos Display"/>
              </a:rPr>
              <a:t>05</a:t>
            </a:r>
          </a:p>
        </p:txBody>
      </p:sp>
      <p:sp>
        <p:nvSpPr>
          <p:cNvPr id="18" name="Card 5 Heading"/>
          <p:cNvSpPr txBox="1">
            <a:spLocks/>
          </p:cNvSpPr>
          <p:nvPr/>
        </p:nvSpPr>
        <p:spPr>
          <a:xfrm>
            <a:off x="9903554" y="2450000"/>
            <a:ext cx="1647726" cy="276999"/>
          </a:xfrm>
          <a:prstGeom prst="rect">
            <a:avLst/>
          </a:prstGeom>
          <a:noFill/>
        </p:spPr>
        <p:txBody>
          <a:bodyPr wrap="square" lIns="0" tIns="0" rIns="0" bIns="0">
            <a:spAutoFit/>
          </a:bodyPr>
          <a:lstStyle/>
          <a:p>
            <a:pPr algn="l"/>
            <a:r>
              <a:rPr lang="en-NZ" sz="1500" b="1">
                <a:solidFill>
                  <a:srgbClr val="23500B"/>
                </a:solidFill>
                <a:latin typeface="Aptos Display"/>
              </a:rPr>
              <a:t>Pace of change</a:t>
            </a:r>
          </a:p>
        </p:txBody>
      </p:sp>
      <p:sp>
        <p:nvSpPr>
          <p:cNvPr id="19" name="Card 5 Body"/>
          <p:cNvSpPr txBox="1">
            <a:spLocks/>
          </p:cNvSpPr>
          <p:nvPr/>
        </p:nvSpPr>
        <p:spPr>
          <a:xfrm>
            <a:off x="9903554" y="3080000"/>
            <a:ext cx="1647726" cy="2290000"/>
          </a:xfrm>
          <a:prstGeom prst="rect">
            <a:avLst/>
          </a:prstGeom>
          <a:noFill/>
        </p:spPr>
        <p:txBody>
          <a:bodyPr wrap="square" lIns="0" tIns="0" rIns="0" bIns="0"/>
          <a:lstStyle/>
          <a:p>
            <a:pPr algn="l"/>
            <a:r>
              <a:rPr lang="en-NZ" sz="1300">
                <a:solidFill>
                  <a:srgbClr val="3F403A"/>
                </a:solidFill>
                <a:latin typeface="Aptos"/>
              </a:rPr>
              <a:t>The operating, reporting and regulatory environment is evolving at an increasing pace, pressuring preparers and the wider ecosystem to adapt and remain current.</a:t>
            </a:r>
          </a:p>
        </p:txBody>
      </p:sp>
      <p:sp>
        <p:nvSpPr>
          <p:cNvPr id="20" name="TextBox 19">
            <a:extLst>
              <a:ext uri="{FF2B5EF4-FFF2-40B4-BE49-F238E27FC236}">
                <a16:creationId xmlns:a16="http://schemas.microsoft.com/office/drawing/2014/main" id="{0AE465A2-7C72-4DFF-861E-01C1971F58D7}"/>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Sector model key challenges</a:t>
            </a:r>
          </a:p>
        </p:txBody>
      </p:sp>
      <p:sp>
        <p:nvSpPr>
          <p:cNvPr id="21" name="Slide Number Placeholder 94">
            <a:extLst>
              <a:ext uri="{FF2B5EF4-FFF2-40B4-BE49-F238E27FC236}">
                <a16:creationId xmlns:a16="http://schemas.microsoft.com/office/drawing/2014/main" id="{C793B9B3-7108-41DC-AF8B-4C1340BACCCD}"/>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23</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
        <p:nvSpPr>
          <p:cNvPr id="4" name="TextBox 3">
            <a:extLst>
              <a:ext uri="{FF2B5EF4-FFF2-40B4-BE49-F238E27FC236}">
                <a16:creationId xmlns:a16="http://schemas.microsoft.com/office/drawing/2014/main" id="{2DBBB961-8C6F-529D-FBD0-12A9BE84E133}"/>
              </a:ext>
            </a:extLst>
          </p:cNvPr>
          <p:cNvSpPr txBox="1"/>
          <p:nvPr/>
        </p:nvSpPr>
        <p:spPr>
          <a:xfrm>
            <a:off x="426690" y="5627675"/>
            <a:ext cx="11060112" cy="541687"/>
          </a:xfrm>
          <a:prstGeom prst="rect">
            <a:avLst/>
          </a:prstGeom>
          <a:solidFill>
            <a:srgbClr val="AEC985"/>
          </a:solidFill>
        </p:spPr>
        <p:txBody>
          <a:bodyPr wrap="square" lIns="0" tIns="45720" rIns="91440" bIns="45720" rtlCol="0" anchor="t">
            <a:spAutoFit/>
          </a:bodyPr>
          <a:lstStyle/>
          <a:p>
            <a:pPr marL="86995" fontAlgn="t">
              <a:spcAft>
                <a:spcPts val="600"/>
              </a:spcAft>
            </a:pPr>
            <a:r>
              <a:rPr lang="en-US" sz="1460" i="1"/>
              <a:t>Being aware of these challenges helps us target where the framework can realistically make a difference, and to be transparent about what sits beyond its reach.</a:t>
            </a:r>
            <a:endParaRPr lang="en-NZ" sz="1460" i="1">
              <a:highlight>
                <a:srgbClr val="FFFF00"/>
              </a:highlight>
              <a:latin typeface="+mj-lt"/>
            </a:endParaRPr>
          </a:p>
        </p:txBody>
      </p:sp>
    </p:spTree>
    <p:extLst>
      <p:ext uri="{BB962C8B-B14F-4D97-AF65-F5344CB8AC3E}">
        <p14:creationId xmlns:p14="http://schemas.microsoft.com/office/powerpoint/2010/main" val="37659397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B4C354-16F2-02F1-E5FF-82863FF9CA56}"/>
            </a:ext>
          </a:extLst>
        </p:cNvPr>
        <p:cNvGrpSpPr/>
        <p:nvPr/>
      </p:nvGrpSpPr>
      <p:grpSpPr>
        <a:xfrm>
          <a:off x="0" y="0"/>
          <a:ext cx="0" cy="0"/>
          <a:chOff x="0" y="0"/>
          <a:chExt cx="0" cy="0"/>
        </a:xfrm>
      </p:grpSpPr>
      <p:pic>
        <p:nvPicPr>
          <p:cNvPr id="300" name="Header Graphic"/>
          <p:cNvPicPr>
            <a:picLocks noChangeAspect="1"/>
          </p:cNvPicPr>
          <p:nvPr/>
        </p:nvPicPr>
        <p:blipFill rotWithShape="1">
          <a:blip r:embed="rId3"/>
          <a:srcRect l="13100" r="3344" b="34760"/>
          <a:stretch/>
        </p:blipFill>
        <p:spPr>
          <a:xfrm>
            <a:off x="240000" y="0"/>
            <a:ext cx="11952000" cy="789710"/>
          </a:xfrm>
          <a:prstGeom prst="rect">
            <a:avLst/>
          </a:prstGeom>
        </p:spPr>
      </p:pic>
      <p:sp>
        <p:nvSpPr>
          <p:cNvPr id="20" name="TextBox 19">
            <a:extLst>
              <a:ext uri="{FF2B5EF4-FFF2-40B4-BE49-F238E27FC236}">
                <a16:creationId xmlns:a16="http://schemas.microsoft.com/office/drawing/2014/main" id="{E1A07766-3CB4-8100-3109-FDD9E9D0856E}"/>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593ECA35-0C6E-1931-C534-E6CA49B67DC0}"/>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24</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4" name="Picture 3">
            <a:extLst>
              <a:ext uri="{FF2B5EF4-FFF2-40B4-BE49-F238E27FC236}">
                <a16:creationId xmlns:a16="http://schemas.microsoft.com/office/drawing/2014/main" id="{4EFFEBBA-C0DB-74D2-AA85-18C2D6DE5EC2}"/>
              </a:ext>
            </a:extLst>
          </p:cNvPr>
          <p:cNvPicPr>
            <a:picLocks noChangeAspect="1"/>
          </p:cNvPicPr>
          <p:nvPr/>
        </p:nvPicPr>
        <p:blipFill>
          <a:blip r:embed="rId4"/>
          <a:stretch>
            <a:fillRect/>
          </a:stretch>
        </p:blipFill>
        <p:spPr>
          <a:xfrm>
            <a:off x="9410752" y="1514149"/>
            <a:ext cx="2681734" cy="3730100"/>
          </a:xfrm>
          <a:prstGeom prst="rect">
            <a:avLst/>
          </a:prstGeom>
        </p:spPr>
      </p:pic>
      <p:pic>
        <p:nvPicPr>
          <p:cNvPr id="6" name="Picture 5">
            <a:extLst>
              <a:ext uri="{FF2B5EF4-FFF2-40B4-BE49-F238E27FC236}">
                <a16:creationId xmlns:a16="http://schemas.microsoft.com/office/drawing/2014/main" id="{0F2CB919-FB61-EB2E-1C19-1F40E1DE347E}"/>
              </a:ext>
            </a:extLst>
          </p:cNvPr>
          <p:cNvPicPr>
            <a:picLocks noChangeAspect="1"/>
          </p:cNvPicPr>
          <p:nvPr/>
        </p:nvPicPr>
        <p:blipFill>
          <a:blip r:embed="rId5"/>
          <a:stretch>
            <a:fillRect/>
          </a:stretch>
        </p:blipFill>
        <p:spPr>
          <a:xfrm>
            <a:off x="127864" y="1340667"/>
            <a:ext cx="9221422" cy="4350460"/>
          </a:xfrm>
          <a:prstGeom prst="rect">
            <a:avLst/>
          </a:prstGeom>
        </p:spPr>
      </p:pic>
    </p:spTree>
    <p:extLst>
      <p:ext uri="{BB962C8B-B14F-4D97-AF65-F5344CB8AC3E}">
        <p14:creationId xmlns:p14="http://schemas.microsoft.com/office/powerpoint/2010/main" val="25301063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A49921-FFF0-E40B-50A7-5CD9EAE2DFB2}"/>
            </a:ext>
          </a:extLst>
        </p:cNvPr>
        <p:cNvGrpSpPr/>
        <p:nvPr/>
      </p:nvGrpSpPr>
      <p:grpSpPr>
        <a:xfrm>
          <a:off x="0" y="0"/>
          <a:ext cx="0" cy="0"/>
          <a:chOff x="0" y="0"/>
          <a:chExt cx="0" cy="0"/>
        </a:xfrm>
      </p:grpSpPr>
      <p:pic>
        <p:nvPicPr>
          <p:cNvPr id="300" name="Header Graphic">
            <a:extLst>
              <a:ext uri="{FF2B5EF4-FFF2-40B4-BE49-F238E27FC236}">
                <a16:creationId xmlns:a16="http://schemas.microsoft.com/office/drawing/2014/main" id="{942EFE7A-5412-28B4-2748-5E28BEFDDE00}"/>
              </a:ext>
            </a:extLst>
          </p:cNvPr>
          <p:cNvPicPr>
            <a:picLocks noChangeAspect="1"/>
          </p:cNvPicPr>
          <p:nvPr/>
        </p:nvPicPr>
        <p:blipFill rotWithShape="1">
          <a:blip r:embed="rId3"/>
          <a:srcRect l="13100" r="3344" b="34760"/>
          <a:stretch/>
        </p:blipFill>
        <p:spPr>
          <a:xfrm>
            <a:off x="240000" y="0"/>
            <a:ext cx="11952000" cy="789710"/>
          </a:xfrm>
          <a:prstGeom prst="rect">
            <a:avLst/>
          </a:prstGeom>
        </p:spPr>
      </p:pic>
      <p:sp>
        <p:nvSpPr>
          <p:cNvPr id="20" name="TextBox 19">
            <a:extLst>
              <a:ext uri="{FF2B5EF4-FFF2-40B4-BE49-F238E27FC236}">
                <a16:creationId xmlns:a16="http://schemas.microsoft.com/office/drawing/2014/main" id="{970BB6EE-0DDA-4E5C-E7F5-B1CE0D9C7EB4}"/>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8D349122-DC02-C82B-CE38-F2DD7B0F36D2}"/>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25</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3" name="Picture 2">
            <a:extLst>
              <a:ext uri="{FF2B5EF4-FFF2-40B4-BE49-F238E27FC236}">
                <a16:creationId xmlns:a16="http://schemas.microsoft.com/office/drawing/2014/main" id="{559EF875-0710-E8DD-293B-E4F3962FE22D}"/>
              </a:ext>
            </a:extLst>
          </p:cNvPr>
          <p:cNvPicPr>
            <a:picLocks noChangeAspect="1"/>
          </p:cNvPicPr>
          <p:nvPr/>
        </p:nvPicPr>
        <p:blipFill>
          <a:blip r:embed="rId4"/>
          <a:stretch>
            <a:fillRect/>
          </a:stretch>
        </p:blipFill>
        <p:spPr>
          <a:xfrm>
            <a:off x="1211961" y="1161934"/>
            <a:ext cx="9220343" cy="4534131"/>
          </a:xfrm>
          <a:prstGeom prst="rect">
            <a:avLst/>
          </a:prstGeom>
        </p:spPr>
      </p:pic>
    </p:spTree>
    <p:extLst>
      <p:ext uri="{BB962C8B-B14F-4D97-AF65-F5344CB8AC3E}">
        <p14:creationId xmlns:p14="http://schemas.microsoft.com/office/powerpoint/2010/main" val="24030523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descr="Decorative header bann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84" name="Title"/>
          <p:cNvSpPr txBox="1"/>
          <p:nvPr/>
        </p:nvSpPr>
        <p:spPr>
          <a:xfrm>
            <a:off x="462856" y="276218"/>
            <a:ext cx="6105099" cy="400000"/>
          </a:xfrm>
          <a:prstGeom prst="rect">
            <a:avLst/>
          </a:prstGeom>
          <a:noFill/>
          <a:ln>
            <a:noFill/>
          </a:ln>
        </p:spPr>
        <p:txBody>
          <a:bodyPr wrap="square" lIns="0" tIns="0" rIns="0" bIns="0" anchor="t"/>
          <a:lstStyle/>
          <a:p>
            <a:pPr algn="l">
              <a:lnSpc>
                <a:spcPct val="100000"/>
              </a:lnSpc>
              <a:buNone/>
            </a:pPr>
            <a:r>
              <a:rPr kumimoji="0" lang="en-NZ" sz="2100" b="1" i="0" u="none" strike="noStrike" kern="1200" spc="0">
                <a:solidFill>
                  <a:schemeClr val="accent1"/>
                </a:solidFill>
                <a:latin typeface="+mj-lt"/>
              </a:rPr>
              <a:t>Exploring alternative sector models for NZ</a:t>
            </a:r>
          </a:p>
        </p:txBody>
      </p:sp>
      <p:sp>
        <p:nvSpPr>
          <p:cNvPr id="37" name="Subtitle"/>
          <p:cNvSpPr txBox="1"/>
          <p:nvPr/>
        </p:nvSpPr>
        <p:spPr>
          <a:xfrm>
            <a:off x="426679" y="906392"/>
            <a:ext cx="9147371" cy="300000"/>
          </a:xfrm>
          <a:prstGeom prst="rect">
            <a:avLst/>
          </a:prstGeom>
          <a:noFill/>
          <a:ln>
            <a:noFill/>
          </a:ln>
        </p:spPr>
        <p:txBody>
          <a:bodyPr wrap="square" lIns="0" tIns="0" rIns="0" bIns="0" anchor="t"/>
          <a:lstStyle/>
          <a:p>
            <a:pPr algn="l">
              <a:buNone/>
            </a:pPr>
            <a:r>
              <a:rPr lang="en-NZ" sz="1457" b="0" i="1">
                <a:solidFill>
                  <a:srgbClr val="192D06"/>
                </a:solidFill>
                <a:latin typeface="Aptos"/>
              </a:rPr>
              <a:t>Four feasible sector model options, each assessed for pros, cons and NZ implications.</a:t>
            </a:r>
          </a:p>
        </p:txBody>
      </p:sp>
      <p:sp>
        <p:nvSpPr>
          <p:cNvPr id="200" name="Band1"/>
          <p:cNvSpPr txBox="1"/>
          <p:nvPr/>
        </p:nvSpPr>
        <p:spPr>
          <a:xfrm>
            <a:off x="430000" y="1300000"/>
            <a:ext cx="11332000" cy="1150000"/>
          </a:xfrm>
          <a:prstGeom prst="roundRect">
            <a:avLst>
              <a:gd name="adj" fmla="val 6000"/>
            </a:avLst>
          </a:prstGeom>
          <a:solidFill>
            <a:srgbClr val="EFF0EA"/>
          </a:solidFill>
          <a:ln>
            <a:noFill/>
          </a:ln>
        </p:spPr>
        <p:txBody>
          <a:bodyPr wrap="square" lIns="0" tIns="0" rIns="0" bIns="0" anchor="ctr"/>
          <a:lstStyle/>
          <a:p>
            <a:endParaRPr lang="en-NZ"/>
          </a:p>
        </p:txBody>
      </p:sp>
      <p:sp>
        <p:nvSpPr>
          <p:cNvPr id="201" name="Band1 Tile"/>
          <p:cNvSpPr txBox="1"/>
          <p:nvPr/>
        </p:nvSpPr>
        <p:spPr>
          <a:xfrm>
            <a:off x="430000" y="1300000"/>
            <a:ext cx="1500000" cy="1150000"/>
          </a:xfrm>
          <a:prstGeom prst="roundRect">
            <a:avLst>
              <a:gd name="adj" fmla="val 6000"/>
            </a:avLst>
          </a:prstGeom>
          <a:solidFill>
            <a:srgbClr val="23500B"/>
          </a:solidFill>
          <a:ln>
            <a:noFill/>
          </a:ln>
        </p:spPr>
        <p:txBody>
          <a:bodyPr wrap="square" lIns="0" tIns="0" rIns="0" bIns="0" anchor="ctr"/>
          <a:lstStyle/>
          <a:p>
            <a:pPr algn="ctr">
              <a:lnSpc>
                <a:spcPct val="100000"/>
              </a:lnSpc>
              <a:buNone/>
            </a:pPr>
            <a:r>
              <a:rPr kumimoji="0" lang="en-NZ" sz="1000" b="1" i="0" u="none" strike="noStrike" kern="1200" spc="200">
                <a:solidFill>
                  <a:srgbClr val="9BC16A"/>
                </a:solidFill>
                <a:latin typeface="Aptos"/>
              </a:rPr>
              <a:t>OPTION</a:t>
            </a:r>
          </a:p>
          <a:p>
            <a:pPr algn="ctr">
              <a:lnSpc>
                <a:spcPct val="100000"/>
              </a:lnSpc>
              <a:buNone/>
            </a:pPr>
            <a:r>
              <a:rPr kumimoji="0" lang="en-NZ" sz="2800" b="1" i="0" u="none" strike="noStrike" kern="1200" spc="0">
                <a:solidFill>
                  <a:srgbClr val="FFFFFF"/>
                </a:solidFill>
                <a:latin typeface="Aptos"/>
              </a:rPr>
              <a:t>1</a:t>
            </a:r>
          </a:p>
        </p:txBody>
      </p:sp>
      <p:sp>
        <p:nvSpPr>
          <p:cNvPr id="202" name="Band1 Chip"/>
          <p:cNvSpPr txBox="1"/>
          <p:nvPr/>
        </p:nvSpPr>
        <p:spPr>
          <a:xfrm>
            <a:off x="2110000" y="1525000"/>
            <a:ext cx="700000" cy="700000"/>
          </a:xfrm>
          <a:prstGeom prst="ellipse">
            <a:avLst/>
          </a:prstGeom>
          <a:solidFill>
            <a:srgbClr val="5F8F34"/>
          </a:solidFill>
          <a:ln>
            <a:noFill/>
          </a:ln>
        </p:spPr>
        <p:txBody>
          <a:bodyPr wrap="square" lIns="0" tIns="0" rIns="0" bIns="0" anchor="ctr"/>
          <a:lstStyle/>
          <a:p>
            <a:endParaRPr lang="en-NZ"/>
          </a:p>
        </p:txBody>
      </p:sp>
      <p:pic>
        <p:nvPicPr>
          <p:cNvPr id="203" name="Band1 Icon"/>
          <p:cNvPicPr>
            <a:picLocks noChangeAspect="1"/>
          </p:cNvPicPr>
          <p:nvPr/>
        </p:nvPicPr>
        <p:blipFill>
          <a:blip r:embed="rId4"/>
          <a:stretch>
            <a:fillRect/>
          </a:stretch>
        </p:blipFill>
        <p:spPr>
          <a:xfrm>
            <a:off x="2147681" y="1605406"/>
            <a:ext cx="624638" cy="539188"/>
          </a:xfrm>
          <a:prstGeom prst="rect">
            <a:avLst/>
          </a:prstGeom>
        </p:spPr>
      </p:pic>
      <p:sp>
        <p:nvSpPr>
          <p:cNvPr id="204" name="Band1 Name"/>
          <p:cNvSpPr txBox="1"/>
          <p:nvPr/>
        </p:nvSpPr>
        <p:spPr>
          <a:xfrm>
            <a:off x="3070000" y="1300000"/>
            <a:ext cx="2500000" cy="1150000"/>
          </a:xfrm>
          <a:prstGeom prst="rect">
            <a:avLst/>
          </a:prstGeom>
          <a:noFill/>
          <a:ln>
            <a:noFill/>
          </a:ln>
        </p:spPr>
        <p:txBody>
          <a:bodyPr wrap="square" lIns="0" tIns="0" rIns="0" bIns="0" anchor="ctr"/>
          <a:lstStyle/>
          <a:p>
            <a:pPr algn="l">
              <a:lnSpc>
                <a:spcPct val="100000"/>
              </a:lnSpc>
              <a:buNone/>
            </a:pPr>
            <a:r>
              <a:rPr kumimoji="0" lang="en-NZ" sz="1100" b="1" i="0" u="none" strike="noStrike" kern="1200" spc="100">
                <a:solidFill>
                  <a:srgbClr val="50782C"/>
                </a:solidFill>
                <a:latin typeface="Aptos"/>
              </a:rPr>
              <a:t>OPTION 1</a:t>
            </a:r>
          </a:p>
          <a:p>
            <a:pPr algn="l">
              <a:lnSpc>
                <a:spcPct val="100000"/>
              </a:lnSpc>
              <a:buNone/>
            </a:pPr>
            <a:r>
              <a:rPr kumimoji="0" lang="en-NZ" sz="1600" b="1" i="0" u="none" strike="noStrike" kern="1200" spc="0">
                <a:solidFill>
                  <a:srgbClr val="23500B"/>
                </a:solidFill>
                <a:latin typeface="Aptos"/>
              </a:rPr>
              <a:t>Two sectors</a:t>
            </a:r>
          </a:p>
          <a:p>
            <a:pPr algn="l">
              <a:lnSpc>
                <a:spcPct val="100000"/>
              </a:lnSpc>
              <a:buNone/>
            </a:pPr>
            <a:r>
              <a:rPr kumimoji="0" lang="en-NZ" sz="1100" b="0" i="0" u="none" strike="noStrike" kern="1200" spc="0">
                <a:solidFill>
                  <a:srgbClr val="50782C"/>
                </a:solidFill>
                <a:latin typeface="Aptos"/>
              </a:rPr>
              <a:t>For-profit and PBE</a:t>
            </a:r>
          </a:p>
        </p:txBody>
      </p:sp>
      <p:sp>
        <p:nvSpPr>
          <p:cNvPr id="205" name="Band1 Divider"/>
          <p:cNvSpPr txBox="1"/>
          <p:nvPr/>
        </p:nvSpPr>
        <p:spPr>
          <a:xfrm>
            <a:off x="5720000" y="1460000"/>
            <a:ext cx="19050" cy="830000"/>
          </a:xfrm>
          <a:prstGeom prst="rect">
            <a:avLst/>
          </a:prstGeom>
          <a:solidFill>
            <a:srgbClr val="DBD8CD"/>
          </a:solidFill>
          <a:ln>
            <a:noFill/>
          </a:ln>
        </p:spPr>
        <p:txBody>
          <a:bodyPr wrap="square" lIns="0" tIns="0" rIns="0" bIns="0" anchor="ctr"/>
          <a:lstStyle/>
          <a:p>
            <a:endParaRPr lang="en-NZ"/>
          </a:p>
        </p:txBody>
      </p:sp>
      <p:sp>
        <p:nvSpPr>
          <p:cNvPr id="206" name="Band1 Desc"/>
          <p:cNvSpPr txBox="1"/>
          <p:nvPr/>
        </p:nvSpPr>
        <p:spPr>
          <a:xfrm>
            <a:off x="5950000" y="1300000"/>
            <a:ext cx="5550000" cy="1150000"/>
          </a:xfrm>
          <a:prstGeom prst="rect">
            <a:avLst/>
          </a:prstGeom>
          <a:noFill/>
          <a:ln>
            <a:noFill/>
          </a:ln>
        </p:spPr>
        <p:txBody>
          <a:bodyPr wrap="square" lIns="0" tIns="0" rIns="0" bIns="0" anchor="ctr"/>
          <a:lstStyle/>
          <a:p>
            <a:pPr algn="l">
              <a:lnSpc>
                <a:spcPct val="100000"/>
              </a:lnSpc>
              <a:buNone/>
            </a:pPr>
            <a:r>
              <a:rPr kumimoji="0" lang="en-NZ" sz="1300" b="0" i="0" u="none" strike="noStrike" kern="1200" spc="0">
                <a:solidFill>
                  <a:srgbClr val="3F403A"/>
                </a:solidFill>
                <a:latin typeface="Aptos"/>
              </a:rPr>
              <a:t>Retains the existing distinction between for-profit entities and public benefit entities (PBEs) as the basis for the framework.</a:t>
            </a:r>
          </a:p>
        </p:txBody>
      </p:sp>
      <p:sp>
        <p:nvSpPr>
          <p:cNvPr id="210" name="Band2"/>
          <p:cNvSpPr txBox="1"/>
          <p:nvPr/>
        </p:nvSpPr>
        <p:spPr>
          <a:xfrm>
            <a:off x="430000" y="2580000"/>
            <a:ext cx="11332000" cy="1150000"/>
          </a:xfrm>
          <a:prstGeom prst="roundRect">
            <a:avLst>
              <a:gd name="adj" fmla="val 6000"/>
            </a:avLst>
          </a:prstGeom>
          <a:solidFill>
            <a:srgbClr val="EFF0EA"/>
          </a:solidFill>
          <a:ln>
            <a:noFill/>
          </a:ln>
        </p:spPr>
        <p:txBody>
          <a:bodyPr wrap="square" lIns="0" tIns="0" rIns="0" bIns="0" anchor="ctr"/>
          <a:lstStyle/>
          <a:p>
            <a:endParaRPr lang="en-NZ"/>
          </a:p>
        </p:txBody>
      </p:sp>
      <p:sp>
        <p:nvSpPr>
          <p:cNvPr id="211" name="Band2 Tile"/>
          <p:cNvSpPr txBox="1"/>
          <p:nvPr/>
        </p:nvSpPr>
        <p:spPr>
          <a:xfrm>
            <a:off x="430000" y="2580000"/>
            <a:ext cx="1500000" cy="1150000"/>
          </a:xfrm>
          <a:prstGeom prst="roundRect">
            <a:avLst>
              <a:gd name="adj" fmla="val 6000"/>
            </a:avLst>
          </a:prstGeom>
          <a:solidFill>
            <a:srgbClr val="23500B"/>
          </a:solidFill>
          <a:ln>
            <a:noFill/>
          </a:ln>
        </p:spPr>
        <p:txBody>
          <a:bodyPr wrap="square" lIns="0" tIns="0" rIns="0" bIns="0" anchor="ctr"/>
          <a:lstStyle/>
          <a:p>
            <a:pPr algn="ctr">
              <a:lnSpc>
                <a:spcPct val="100000"/>
              </a:lnSpc>
              <a:buNone/>
            </a:pPr>
            <a:r>
              <a:rPr kumimoji="0" lang="en-NZ" sz="1000" b="1" i="0" u="none" strike="noStrike" kern="1200" spc="200">
                <a:solidFill>
                  <a:srgbClr val="9BC16A"/>
                </a:solidFill>
                <a:latin typeface="Aptos"/>
              </a:rPr>
              <a:t>OPTION</a:t>
            </a:r>
          </a:p>
          <a:p>
            <a:pPr algn="ctr">
              <a:lnSpc>
                <a:spcPct val="100000"/>
              </a:lnSpc>
              <a:buNone/>
            </a:pPr>
            <a:r>
              <a:rPr kumimoji="0" lang="en-NZ" sz="2800" b="1" i="0" u="none" strike="noStrike" kern="1200" spc="0">
                <a:solidFill>
                  <a:srgbClr val="FFFFFF"/>
                </a:solidFill>
                <a:latin typeface="Aptos"/>
              </a:rPr>
              <a:t>2</a:t>
            </a:r>
          </a:p>
        </p:txBody>
      </p:sp>
      <p:sp>
        <p:nvSpPr>
          <p:cNvPr id="212" name="Band2 Chip"/>
          <p:cNvSpPr txBox="1"/>
          <p:nvPr/>
        </p:nvSpPr>
        <p:spPr>
          <a:xfrm>
            <a:off x="2110000" y="2805000"/>
            <a:ext cx="700000" cy="700000"/>
          </a:xfrm>
          <a:prstGeom prst="ellipse">
            <a:avLst/>
          </a:prstGeom>
          <a:solidFill>
            <a:srgbClr val="5F8F34"/>
          </a:solidFill>
          <a:ln>
            <a:noFill/>
          </a:ln>
        </p:spPr>
        <p:txBody>
          <a:bodyPr wrap="square" lIns="0" tIns="0" rIns="0" bIns="0" anchor="ctr"/>
          <a:lstStyle/>
          <a:p>
            <a:endParaRPr lang="en-NZ"/>
          </a:p>
        </p:txBody>
      </p:sp>
      <p:pic>
        <p:nvPicPr>
          <p:cNvPr id="213" name="Band2 Icon"/>
          <p:cNvPicPr>
            <a:picLocks noChangeAspect="1"/>
          </p:cNvPicPr>
          <p:nvPr/>
        </p:nvPicPr>
        <p:blipFill>
          <a:blip r:embed="rId5"/>
          <a:stretch>
            <a:fillRect/>
          </a:stretch>
        </p:blipFill>
        <p:spPr>
          <a:xfrm>
            <a:off x="2292239" y="2937532"/>
            <a:ext cx="335521" cy="434935"/>
          </a:xfrm>
          <a:prstGeom prst="rect">
            <a:avLst/>
          </a:prstGeom>
        </p:spPr>
      </p:pic>
      <p:sp>
        <p:nvSpPr>
          <p:cNvPr id="214" name="Band2 Name"/>
          <p:cNvSpPr txBox="1"/>
          <p:nvPr/>
        </p:nvSpPr>
        <p:spPr>
          <a:xfrm>
            <a:off x="3070000" y="2580000"/>
            <a:ext cx="2500000" cy="1150000"/>
          </a:xfrm>
          <a:prstGeom prst="rect">
            <a:avLst/>
          </a:prstGeom>
          <a:noFill/>
          <a:ln>
            <a:noFill/>
          </a:ln>
        </p:spPr>
        <p:txBody>
          <a:bodyPr wrap="square" lIns="0" tIns="0" rIns="0" bIns="0" anchor="ctr"/>
          <a:lstStyle/>
          <a:p>
            <a:pPr algn="l">
              <a:lnSpc>
                <a:spcPct val="100000"/>
              </a:lnSpc>
              <a:buNone/>
            </a:pPr>
            <a:r>
              <a:rPr kumimoji="0" lang="en-NZ" sz="1100" b="1" i="0" u="none" strike="noStrike" kern="1200" spc="100">
                <a:solidFill>
                  <a:srgbClr val="50782C"/>
                </a:solidFill>
                <a:latin typeface="Aptos"/>
              </a:rPr>
              <a:t>OPTION 2</a:t>
            </a:r>
          </a:p>
          <a:p>
            <a:pPr algn="l">
              <a:lnSpc>
                <a:spcPct val="100000"/>
              </a:lnSpc>
              <a:buNone/>
            </a:pPr>
            <a:r>
              <a:rPr kumimoji="0" lang="en-NZ" sz="1600" b="1" i="0" u="none" strike="noStrike" kern="1200" spc="0">
                <a:solidFill>
                  <a:srgbClr val="23500B"/>
                </a:solidFill>
                <a:latin typeface="Aptos"/>
              </a:rPr>
              <a:t>Sector-neutral</a:t>
            </a:r>
          </a:p>
          <a:p>
            <a:pPr algn="l">
              <a:lnSpc>
                <a:spcPct val="100000"/>
              </a:lnSpc>
              <a:buNone/>
            </a:pPr>
            <a:r>
              <a:rPr kumimoji="0" lang="en-NZ" sz="1100" b="0" i="0" u="none" strike="noStrike" kern="1200" spc="0">
                <a:solidFill>
                  <a:srgbClr val="50782C"/>
                </a:solidFill>
                <a:latin typeface="Aptos"/>
              </a:rPr>
              <a:t>Common framework</a:t>
            </a:r>
          </a:p>
        </p:txBody>
      </p:sp>
      <p:sp>
        <p:nvSpPr>
          <p:cNvPr id="215" name="Band2 Divider"/>
          <p:cNvSpPr txBox="1"/>
          <p:nvPr/>
        </p:nvSpPr>
        <p:spPr>
          <a:xfrm>
            <a:off x="5720000" y="2740000"/>
            <a:ext cx="19050" cy="830000"/>
          </a:xfrm>
          <a:prstGeom prst="rect">
            <a:avLst/>
          </a:prstGeom>
          <a:solidFill>
            <a:srgbClr val="DBD8CD"/>
          </a:solidFill>
          <a:ln>
            <a:noFill/>
          </a:ln>
        </p:spPr>
        <p:txBody>
          <a:bodyPr wrap="square" lIns="0" tIns="0" rIns="0" bIns="0" anchor="ctr"/>
          <a:lstStyle/>
          <a:p>
            <a:endParaRPr lang="en-NZ"/>
          </a:p>
        </p:txBody>
      </p:sp>
      <p:sp>
        <p:nvSpPr>
          <p:cNvPr id="216" name="Band2 Desc"/>
          <p:cNvSpPr txBox="1"/>
          <p:nvPr/>
        </p:nvSpPr>
        <p:spPr>
          <a:xfrm>
            <a:off x="5950000" y="2580000"/>
            <a:ext cx="5550000" cy="1150000"/>
          </a:xfrm>
          <a:prstGeom prst="rect">
            <a:avLst/>
          </a:prstGeom>
          <a:noFill/>
          <a:ln>
            <a:noFill/>
          </a:ln>
        </p:spPr>
        <p:txBody>
          <a:bodyPr wrap="square" lIns="0" tIns="0" rIns="0" bIns="0" anchor="ctr"/>
          <a:lstStyle/>
          <a:p>
            <a:pPr algn="l">
              <a:lnSpc>
                <a:spcPct val="100000"/>
              </a:lnSpc>
              <a:buNone/>
            </a:pPr>
            <a:r>
              <a:rPr kumimoji="0" lang="en-NZ" sz="1300" b="0" i="0" u="none" strike="noStrike" kern="1200" spc="0">
                <a:solidFill>
                  <a:srgbClr val="3F403A"/>
                </a:solidFill>
                <a:latin typeface="Aptos"/>
              </a:rPr>
              <a:t>Aligns principles and requirements across all sectors through a single, sector-neutral framework.</a:t>
            </a:r>
          </a:p>
        </p:txBody>
      </p:sp>
      <p:sp>
        <p:nvSpPr>
          <p:cNvPr id="220" name="Band3"/>
          <p:cNvSpPr txBox="1"/>
          <p:nvPr/>
        </p:nvSpPr>
        <p:spPr>
          <a:xfrm>
            <a:off x="430000" y="3860000"/>
            <a:ext cx="11332000" cy="1150000"/>
          </a:xfrm>
          <a:prstGeom prst="roundRect">
            <a:avLst>
              <a:gd name="adj" fmla="val 6000"/>
            </a:avLst>
          </a:prstGeom>
          <a:solidFill>
            <a:srgbClr val="EFF0EA"/>
          </a:solidFill>
          <a:ln>
            <a:noFill/>
          </a:ln>
        </p:spPr>
        <p:txBody>
          <a:bodyPr wrap="square" lIns="0" tIns="0" rIns="0" bIns="0" anchor="ctr"/>
          <a:lstStyle/>
          <a:p>
            <a:endParaRPr lang="en-NZ"/>
          </a:p>
        </p:txBody>
      </p:sp>
      <p:sp>
        <p:nvSpPr>
          <p:cNvPr id="221" name="Band3 Tile"/>
          <p:cNvSpPr txBox="1"/>
          <p:nvPr/>
        </p:nvSpPr>
        <p:spPr>
          <a:xfrm>
            <a:off x="430000" y="3860000"/>
            <a:ext cx="1500000" cy="1150000"/>
          </a:xfrm>
          <a:prstGeom prst="roundRect">
            <a:avLst>
              <a:gd name="adj" fmla="val 6000"/>
            </a:avLst>
          </a:prstGeom>
          <a:solidFill>
            <a:srgbClr val="23500B"/>
          </a:solidFill>
          <a:ln>
            <a:noFill/>
          </a:ln>
        </p:spPr>
        <p:txBody>
          <a:bodyPr wrap="square" lIns="0" tIns="0" rIns="0" bIns="0" anchor="ctr"/>
          <a:lstStyle/>
          <a:p>
            <a:pPr algn="ctr">
              <a:lnSpc>
                <a:spcPct val="100000"/>
              </a:lnSpc>
              <a:buNone/>
            </a:pPr>
            <a:r>
              <a:rPr kumimoji="0" lang="en-NZ" sz="1000" b="1" i="0" u="none" strike="noStrike" kern="1200" spc="200">
                <a:solidFill>
                  <a:srgbClr val="9BC16A"/>
                </a:solidFill>
                <a:latin typeface="Aptos"/>
              </a:rPr>
              <a:t>OPTION</a:t>
            </a:r>
          </a:p>
          <a:p>
            <a:pPr algn="ctr">
              <a:lnSpc>
                <a:spcPct val="100000"/>
              </a:lnSpc>
              <a:buNone/>
            </a:pPr>
            <a:r>
              <a:rPr kumimoji="0" lang="en-NZ" sz="2800" b="1" i="0" u="none" strike="noStrike" kern="1200" spc="0">
                <a:solidFill>
                  <a:srgbClr val="FFFFFF"/>
                </a:solidFill>
                <a:latin typeface="Aptos"/>
              </a:rPr>
              <a:t>3</a:t>
            </a:r>
          </a:p>
        </p:txBody>
      </p:sp>
      <p:sp>
        <p:nvSpPr>
          <p:cNvPr id="222" name="Band3 Chip"/>
          <p:cNvSpPr txBox="1"/>
          <p:nvPr/>
        </p:nvSpPr>
        <p:spPr>
          <a:xfrm>
            <a:off x="2110000" y="4085000"/>
            <a:ext cx="700000" cy="700000"/>
          </a:xfrm>
          <a:prstGeom prst="ellipse">
            <a:avLst/>
          </a:prstGeom>
          <a:solidFill>
            <a:srgbClr val="5F8F34"/>
          </a:solidFill>
          <a:ln>
            <a:noFill/>
          </a:ln>
        </p:spPr>
        <p:txBody>
          <a:bodyPr wrap="square" lIns="0" tIns="0" rIns="0" bIns="0" anchor="ctr"/>
          <a:lstStyle/>
          <a:p>
            <a:endParaRPr lang="en-NZ"/>
          </a:p>
        </p:txBody>
      </p:sp>
      <p:pic>
        <p:nvPicPr>
          <p:cNvPr id="223" name="Band3 Icon"/>
          <p:cNvPicPr>
            <a:picLocks noChangeAspect="1"/>
          </p:cNvPicPr>
          <p:nvPr/>
        </p:nvPicPr>
        <p:blipFill>
          <a:blip r:embed="rId6"/>
          <a:stretch>
            <a:fillRect/>
          </a:stretch>
        </p:blipFill>
        <p:spPr>
          <a:xfrm>
            <a:off x="2181656" y="4207219"/>
            <a:ext cx="556687" cy="455562"/>
          </a:xfrm>
          <a:prstGeom prst="rect">
            <a:avLst/>
          </a:prstGeom>
        </p:spPr>
      </p:pic>
      <p:sp>
        <p:nvSpPr>
          <p:cNvPr id="224" name="Band3 Name"/>
          <p:cNvSpPr txBox="1"/>
          <p:nvPr/>
        </p:nvSpPr>
        <p:spPr>
          <a:xfrm>
            <a:off x="3070000" y="3860000"/>
            <a:ext cx="2500000" cy="1150000"/>
          </a:xfrm>
          <a:prstGeom prst="rect">
            <a:avLst/>
          </a:prstGeom>
          <a:noFill/>
          <a:ln>
            <a:noFill/>
          </a:ln>
        </p:spPr>
        <p:txBody>
          <a:bodyPr wrap="square" lIns="0" tIns="0" rIns="0" bIns="0" anchor="ctr"/>
          <a:lstStyle/>
          <a:p>
            <a:pPr algn="l">
              <a:lnSpc>
                <a:spcPct val="100000"/>
              </a:lnSpc>
              <a:buNone/>
            </a:pPr>
            <a:r>
              <a:rPr kumimoji="0" lang="en-NZ" sz="1100" b="1" i="0" u="none" strike="noStrike" kern="1200" spc="100">
                <a:solidFill>
                  <a:srgbClr val="50782C"/>
                </a:solidFill>
                <a:latin typeface="Aptos"/>
              </a:rPr>
              <a:t>OPTION 3</a:t>
            </a:r>
          </a:p>
          <a:p>
            <a:pPr algn="l">
              <a:lnSpc>
                <a:spcPct val="100000"/>
              </a:lnSpc>
              <a:buNone/>
            </a:pPr>
            <a:r>
              <a:rPr kumimoji="0" lang="en-NZ" sz="1600" b="1" i="0" u="none" strike="noStrike" kern="1200" spc="0">
                <a:solidFill>
                  <a:srgbClr val="23500B"/>
                </a:solidFill>
                <a:latin typeface="Aptos"/>
              </a:rPr>
              <a:t>Three sectors</a:t>
            </a:r>
          </a:p>
          <a:p>
            <a:pPr algn="l">
              <a:lnSpc>
                <a:spcPct val="100000"/>
              </a:lnSpc>
              <a:buNone/>
            </a:pPr>
            <a:r>
              <a:rPr kumimoji="0" lang="en-NZ" sz="1100" b="0" i="0" u="none" strike="noStrike" kern="1200" spc="0">
                <a:solidFill>
                  <a:srgbClr val="50782C"/>
                </a:solidFill>
                <a:latin typeface="Aptos"/>
              </a:rPr>
              <a:t>For-profit, public sector, for-purpose</a:t>
            </a:r>
          </a:p>
        </p:txBody>
      </p:sp>
      <p:sp>
        <p:nvSpPr>
          <p:cNvPr id="225" name="Band3 Divider"/>
          <p:cNvSpPr txBox="1"/>
          <p:nvPr/>
        </p:nvSpPr>
        <p:spPr>
          <a:xfrm>
            <a:off x="5720000" y="4020000"/>
            <a:ext cx="19050" cy="830000"/>
          </a:xfrm>
          <a:prstGeom prst="rect">
            <a:avLst/>
          </a:prstGeom>
          <a:solidFill>
            <a:srgbClr val="DBD8CD"/>
          </a:solidFill>
          <a:ln>
            <a:noFill/>
          </a:ln>
        </p:spPr>
        <p:txBody>
          <a:bodyPr wrap="square" lIns="0" tIns="0" rIns="0" bIns="0" anchor="ctr"/>
          <a:lstStyle/>
          <a:p>
            <a:endParaRPr lang="en-NZ"/>
          </a:p>
        </p:txBody>
      </p:sp>
      <p:sp>
        <p:nvSpPr>
          <p:cNvPr id="226" name="Band3 Desc"/>
          <p:cNvSpPr txBox="1"/>
          <p:nvPr/>
        </p:nvSpPr>
        <p:spPr>
          <a:xfrm>
            <a:off x="5950000" y="3860000"/>
            <a:ext cx="5550000" cy="1150000"/>
          </a:xfrm>
          <a:prstGeom prst="rect">
            <a:avLst/>
          </a:prstGeom>
          <a:noFill/>
          <a:ln>
            <a:noFill/>
          </a:ln>
        </p:spPr>
        <p:txBody>
          <a:bodyPr wrap="square" lIns="0" tIns="0" rIns="0" bIns="0" anchor="ctr"/>
          <a:lstStyle/>
          <a:p>
            <a:pPr algn="l">
              <a:lnSpc>
                <a:spcPct val="100000"/>
              </a:lnSpc>
              <a:buNone/>
            </a:pPr>
            <a:r>
              <a:rPr kumimoji="0" lang="en-NZ" sz="1300" b="0" i="0" u="none" strike="noStrike" kern="1200" spc="0">
                <a:solidFill>
                  <a:srgbClr val="3F403A"/>
                </a:solidFill>
                <a:latin typeface="Aptos"/>
              </a:rPr>
              <a:t>Disaggregates PBEs to recognise for-purpose entities (currently NFP) as a distinct sector from the public sector.</a:t>
            </a:r>
          </a:p>
        </p:txBody>
      </p:sp>
      <p:sp>
        <p:nvSpPr>
          <p:cNvPr id="230" name="Band4"/>
          <p:cNvSpPr txBox="1"/>
          <p:nvPr/>
        </p:nvSpPr>
        <p:spPr>
          <a:xfrm>
            <a:off x="430000" y="5140000"/>
            <a:ext cx="11332000" cy="1150000"/>
          </a:xfrm>
          <a:prstGeom prst="roundRect">
            <a:avLst>
              <a:gd name="adj" fmla="val 6000"/>
            </a:avLst>
          </a:prstGeom>
          <a:solidFill>
            <a:srgbClr val="EFF0EA"/>
          </a:solidFill>
          <a:ln>
            <a:noFill/>
          </a:ln>
        </p:spPr>
        <p:txBody>
          <a:bodyPr wrap="square" lIns="0" tIns="0" rIns="0" bIns="0" anchor="ctr"/>
          <a:lstStyle/>
          <a:p>
            <a:endParaRPr lang="en-NZ"/>
          </a:p>
        </p:txBody>
      </p:sp>
      <p:sp>
        <p:nvSpPr>
          <p:cNvPr id="231" name="Band4 Tile"/>
          <p:cNvSpPr txBox="1"/>
          <p:nvPr/>
        </p:nvSpPr>
        <p:spPr>
          <a:xfrm>
            <a:off x="430000" y="5140000"/>
            <a:ext cx="1500000" cy="1150000"/>
          </a:xfrm>
          <a:prstGeom prst="roundRect">
            <a:avLst>
              <a:gd name="adj" fmla="val 6000"/>
            </a:avLst>
          </a:prstGeom>
          <a:solidFill>
            <a:srgbClr val="23500B"/>
          </a:solidFill>
          <a:ln>
            <a:noFill/>
          </a:ln>
        </p:spPr>
        <p:txBody>
          <a:bodyPr wrap="square" lIns="0" tIns="0" rIns="0" bIns="0" anchor="ctr"/>
          <a:lstStyle/>
          <a:p>
            <a:pPr algn="ctr">
              <a:lnSpc>
                <a:spcPct val="100000"/>
              </a:lnSpc>
              <a:buNone/>
            </a:pPr>
            <a:r>
              <a:rPr kumimoji="0" lang="en-NZ" sz="1000" b="1" i="0" u="none" strike="noStrike" kern="1200" spc="200">
                <a:solidFill>
                  <a:srgbClr val="9BC16A"/>
                </a:solidFill>
                <a:latin typeface="Aptos"/>
              </a:rPr>
              <a:t>OPTION</a:t>
            </a:r>
          </a:p>
          <a:p>
            <a:pPr algn="ctr">
              <a:lnSpc>
                <a:spcPct val="100000"/>
              </a:lnSpc>
              <a:buNone/>
            </a:pPr>
            <a:r>
              <a:rPr kumimoji="0" lang="en-NZ" sz="2800" b="1" i="0" u="none" strike="noStrike" kern="1200" spc="0">
                <a:solidFill>
                  <a:srgbClr val="FFFFFF"/>
                </a:solidFill>
                <a:latin typeface="Aptos"/>
              </a:rPr>
              <a:t>4</a:t>
            </a:r>
          </a:p>
        </p:txBody>
      </p:sp>
      <p:sp>
        <p:nvSpPr>
          <p:cNvPr id="232" name="Band4 Chip"/>
          <p:cNvSpPr txBox="1"/>
          <p:nvPr/>
        </p:nvSpPr>
        <p:spPr>
          <a:xfrm>
            <a:off x="2110000" y="5365000"/>
            <a:ext cx="700000" cy="700000"/>
          </a:xfrm>
          <a:prstGeom prst="ellipse">
            <a:avLst/>
          </a:prstGeom>
          <a:solidFill>
            <a:srgbClr val="5F8F34"/>
          </a:solidFill>
          <a:ln>
            <a:noFill/>
          </a:ln>
        </p:spPr>
        <p:txBody>
          <a:bodyPr wrap="square" lIns="0" tIns="0" rIns="0" bIns="0" anchor="ctr"/>
          <a:lstStyle/>
          <a:p>
            <a:endParaRPr lang="en-NZ"/>
          </a:p>
        </p:txBody>
      </p:sp>
      <p:pic>
        <p:nvPicPr>
          <p:cNvPr id="233" name="Band4 Icon"/>
          <p:cNvPicPr>
            <a:picLocks noChangeAspect="1"/>
          </p:cNvPicPr>
          <p:nvPr/>
        </p:nvPicPr>
        <p:blipFill>
          <a:blip r:embed="rId4"/>
          <a:stretch>
            <a:fillRect/>
          </a:stretch>
        </p:blipFill>
        <p:spPr>
          <a:xfrm>
            <a:off x="2147681" y="5445406"/>
            <a:ext cx="624638" cy="539188"/>
          </a:xfrm>
          <a:prstGeom prst="rect">
            <a:avLst/>
          </a:prstGeom>
        </p:spPr>
      </p:pic>
      <p:sp>
        <p:nvSpPr>
          <p:cNvPr id="234" name="Band4 Name"/>
          <p:cNvSpPr txBox="1"/>
          <p:nvPr/>
        </p:nvSpPr>
        <p:spPr>
          <a:xfrm>
            <a:off x="3070000" y="5140000"/>
            <a:ext cx="2500000" cy="1150000"/>
          </a:xfrm>
          <a:prstGeom prst="rect">
            <a:avLst/>
          </a:prstGeom>
          <a:noFill/>
          <a:ln>
            <a:noFill/>
          </a:ln>
        </p:spPr>
        <p:txBody>
          <a:bodyPr wrap="square" lIns="0" tIns="0" rIns="0" bIns="0" anchor="ctr"/>
          <a:lstStyle/>
          <a:p>
            <a:pPr algn="l">
              <a:lnSpc>
                <a:spcPct val="100000"/>
              </a:lnSpc>
              <a:buNone/>
            </a:pPr>
            <a:r>
              <a:rPr kumimoji="0" lang="en-NZ" sz="1100" b="1" i="0" u="none" strike="noStrike" kern="1200" spc="100">
                <a:solidFill>
                  <a:srgbClr val="50782C"/>
                </a:solidFill>
                <a:latin typeface="Aptos"/>
              </a:rPr>
              <a:t>OPTION 4</a:t>
            </a:r>
          </a:p>
          <a:p>
            <a:pPr algn="l">
              <a:lnSpc>
                <a:spcPct val="100000"/>
              </a:lnSpc>
              <a:buNone/>
            </a:pPr>
            <a:r>
              <a:rPr kumimoji="0" lang="en-NZ" sz="1600" b="1" i="0" u="none" strike="noStrike" kern="1200" spc="0">
                <a:solidFill>
                  <a:srgbClr val="23500B"/>
                </a:solidFill>
                <a:latin typeface="Aptos"/>
              </a:rPr>
              <a:t>Segmentation</a:t>
            </a:r>
          </a:p>
          <a:p>
            <a:pPr algn="l">
              <a:lnSpc>
                <a:spcPct val="100000"/>
              </a:lnSpc>
              <a:buNone/>
            </a:pPr>
            <a:r>
              <a:rPr kumimoji="0" lang="en-NZ" sz="1100" b="0" i="0" u="none" strike="noStrike" kern="1200" spc="0">
                <a:solidFill>
                  <a:srgbClr val="50782C"/>
                </a:solidFill>
                <a:latin typeface="Aptos"/>
              </a:rPr>
              <a:t>Nature, function or mandate</a:t>
            </a:r>
          </a:p>
        </p:txBody>
      </p:sp>
      <p:sp>
        <p:nvSpPr>
          <p:cNvPr id="235" name="Band4 Divider"/>
          <p:cNvSpPr txBox="1"/>
          <p:nvPr/>
        </p:nvSpPr>
        <p:spPr>
          <a:xfrm>
            <a:off x="5720000" y="5300000"/>
            <a:ext cx="19050" cy="830000"/>
          </a:xfrm>
          <a:prstGeom prst="rect">
            <a:avLst/>
          </a:prstGeom>
          <a:solidFill>
            <a:srgbClr val="DBD8CD"/>
          </a:solidFill>
          <a:ln>
            <a:noFill/>
          </a:ln>
        </p:spPr>
        <p:txBody>
          <a:bodyPr wrap="square" lIns="0" tIns="0" rIns="0" bIns="0" anchor="ctr"/>
          <a:lstStyle/>
          <a:p>
            <a:endParaRPr lang="en-NZ"/>
          </a:p>
        </p:txBody>
      </p:sp>
      <p:sp>
        <p:nvSpPr>
          <p:cNvPr id="236" name="Band4 Desc"/>
          <p:cNvSpPr txBox="1"/>
          <p:nvPr/>
        </p:nvSpPr>
        <p:spPr>
          <a:xfrm>
            <a:off x="5950000" y="5140000"/>
            <a:ext cx="5550000" cy="1150000"/>
          </a:xfrm>
          <a:prstGeom prst="rect">
            <a:avLst/>
          </a:prstGeom>
          <a:noFill/>
          <a:ln>
            <a:noFill/>
          </a:ln>
        </p:spPr>
        <p:txBody>
          <a:bodyPr wrap="square" lIns="0" tIns="0" rIns="0" bIns="0" anchor="ctr"/>
          <a:lstStyle/>
          <a:p>
            <a:pPr algn="l">
              <a:lnSpc>
                <a:spcPct val="100000"/>
              </a:lnSpc>
              <a:buNone/>
            </a:pPr>
            <a:r>
              <a:rPr kumimoji="0" lang="en-NZ" sz="1300" b="0" i="0" u="none" strike="noStrike" kern="1200" spc="0">
                <a:solidFill>
                  <a:srgbClr val="3F403A"/>
                </a:solidFill>
                <a:latin typeface="Aptos"/>
              </a:rPr>
              <a:t>Segments entities by nature, function or mandate – e.g. central and local government, Māori entities, schools, health and construction.</a:t>
            </a:r>
          </a:p>
        </p:txBody>
      </p:sp>
      <p:sp>
        <p:nvSpPr>
          <p:cNvPr id="86" name="Slide Number Placeholder 94"/>
          <p:cNvSpPr>
            <a:spLocks noGrp="1"/>
          </p:cNvSpPr>
          <p:nvPr>
            <p:ph type="sldNum" sz="quarter" idx="10"/>
          </p:nvPr>
        </p:nvSpPr>
        <p:spPr>
          <a:xfrm>
            <a:off x="9349286" y="6415566"/>
            <a:ext cx="2743200" cy="365125"/>
          </a:xfrm>
        </p:spPr>
        <p:txBody>
          <a:bodyPr/>
          <a:lstStyle/>
          <a:p>
            <a:pPr algn="r"/>
            <a:fld id="{5DD3619A-09F5-45D7-9AE0-1FCCB4A65B05}" type="slidenum">
              <a:rPr lang="en-NZ" sz="1200" smtClean="0">
                <a:solidFill>
                  <a:srgbClr val="000000"/>
                </a:solidFill>
                <a:latin typeface="Aptos"/>
              </a:rPr>
              <a:t>26</a:t>
            </a:fld>
            <a:endParaRPr lang="en-NZ" sz="12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434C7-7AA2-EF11-3B22-DB2D3BF1CD07}"/>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6A224B03-16EC-B149-3663-61ED1DEDAD3F}"/>
              </a:ext>
            </a:extLst>
          </p:cNvPr>
          <p:cNvSpPr>
            <a:spLocks noGrp="1"/>
          </p:cNvSpPr>
          <p:nvPr>
            <p:ph type="body" sz="quarter" idx="13"/>
          </p:nvPr>
        </p:nvSpPr>
        <p:spPr>
          <a:xfrm>
            <a:off x="373526" y="115661"/>
            <a:ext cx="7707110" cy="846865"/>
          </a:xfrm>
        </p:spPr>
        <p:txBody>
          <a:bodyPr/>
          <a:lstStyle/>
          <a:p>
            <a:r>
              <a:rPr lang="en-NZ"/>
              <a:t>Sector neutral consideration: How NZ PBE Standards originate</a:t>
            </a:r>
          </a:p>
        </p:txBody>
      </p:sp>
      <p:sp>
        <p:nvSpPr>
          <p:cNvPr id="13" name="Slide Number Placeholder 12">
            <a:extLst>
              <a:ext uri="{FF2B5EF4-FFF2-40B4-BE49-F238E27FC236}">
                <a16:creationId xmlns:a16="http://schemas.microsoft.com/office/drawing/2014/main" id="{7065C8AB-EC96-0345-47D7-F020C9B8AF19}"/>
              </a:ext>
            </a:extLst>
          </p:cNvPr>
          <p:cNvSpPr>
            <a:spLocks noGrp="1"/>
          </p:cNvSpPr>
          <p:nvPr>
            <p:ph type="sldNum" sz="quarter" idx="10"/>
          </p:nvPr>
        </p:nvSpPr>
        <p:spPr>
          <a:xfrm>
            <a:off x="9415729" y="6492875"/>
            <a:ext cx="2743200" cy="365125"/>
          </a:xfrm>
        </p:spPr>
        <p:txBody>
          <a:bodyPr/>
          <a:lstStyle/>
          <a:p>
            <a:fld id="{802A16F9-4D44-47C7-BF06-FFE7750A8ED4}" type="slidenum">
              <a:rPr lang="en-NZ" altLang="en-US" smtClean="0"/>
              <a:pPr/>
              <a:t>27</a:t>
            </a:fld>
            <a:endParaRPr lang="en-NZ" altLang="en-US"/>
          </a:p>
        </p:txBody>
      </p:sp>
      <p:grpSp>
        <p:nvGrpSpPr>
          <p:cNvPr id="50" name="Group 49">
            <a:extLst>
              <a:ext uri="{FF2B5EF4-FFF2-40B4-BE49-F238E27FC236}">
                <a16:creationId xmlns:a16="http://schemas.microsoft.com/office/drawing/2014/main" id="{8CC77988-AFED-A92F-395B-90961D8C562E}"/>
              </a:ext>
            </a:extLst>
          </p:cNvPr>
          <p:cNvGrpSpPr/>
          <p:nvPr/>
        </p:nvGrpSpPr>
        <p:grpSpPr>
          <a:xfrm>
            <a:off x="373526" y="1315959"/>
            <a:ext cx="11473839" cy="430887"/>
            <a:chOff x="336842" y="1181960"/>
            <a:chExt cx="11418436" cy="430887"/>
          </a:xfrm>
        </p:grpSpPr>
        <p:sp>
          <p:nvSpPr>
            <p:cNvPr id="51" name="TextBox 50">
              <a:extLst>
                <a:ext uri="{FF2B5EF4-FFF2-40B4-BE49-F238E27FC236}">
                  <a16:creationId xmlns:a16="http://schemas.microsoft.com/office/drawing/2014/main" id="{FD7AB328-AA61-723A-7640-0ED5C8AE2BF8}"/>
                </a:ext>
              </a:extLst>
            </p:cNvPr>
            <p:cNvSpPr txBox="1"/>
            <p:nvPr/>
          </p:nvSpPr>
          <p:spPr>
            <a:xfrm>
              <a:off x="373935" y="1181960"/>
              <a:ext cx="11381343" cy="430887"/>
            </a:xfrm>
            <a:prstGeom prst="rect">
              <a:avLst/>
            </a:prstGeom>
            <a:solidFill>
              <a:srgbClr val="AEC985"/>
            </a:solidFill>
          </p:spPr>
          <p:txBody>
            <a:bodyPr wrap="square" lIns="0" rtlCol="0">
              <a:spAutoFit/>
            </a:bodyPr>
            <a:lstStyle/>
            <a:p>
              <a:pPr marL="92075" fontAlgn="t"/>
              <a:r>
                <a:rPr lang="en-US" sz="1100" i="1"/>
                <a:t>Many IPSAS standards begin as IFRS — IPSASB adds the public sector lens and absorbs the research cost before standards reach New Zealand; a sector-neutral approach would transfer that cost and work to NZ.</a:t>
              </a:r>
            </a:p>
          </p:txBody>
        </p:sp>
        <p:sp>
          <p:nvSpPr>
            <p:cNvPr id="52" name="Rectangle 51">
              <a:extLst>
                <a:ext uri="{FF2B5EF4-FFF2-40B4-BE49-F238E27FC236}">
                  <a16:creationId xmlns:a16="http://schemas.microsoft.com/office/drawing/2014/main" id="{793CA75F-CA97-0180-A695-88BA02BA18F8}"/>
                </a:ext>
              </a:extLst>
            </p:cNvPr>
            <p:cNvSpPr/>
            <p:nvPr/>
          </p:nvSpPr>
          <p:spPr>
            <a:xfrm>
              <a:off x="336842" y="1182263"/>
              <a:ext cx="45719" cy="430584"/>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NZ"/>
            </a:p>
          </p:txBody>
        </p:sp>
      </p:grpSp>
      <p:sp>
        <p:nvSpPr>
          <p:cNvPr id="54" name="TextBox 53">
            <a:extLst>
              <a:ext uri="{FF2B5EF4-FFF2-40B4-BE49-F238E27FC236}">
                <a16:creationId xmlns:a16="http://schemas.microsoft.com/office/drawing/2014/main" id="{12C47E17-5C75-2FF6-0CF8-9535C6E118D0}"/>
              </a:ext>
            </a:extLst>
          </p:cNvPr>
          <p:cNvSpPr txBox="1"/>
          <p:nvPr/>
        </p:nvSpPr>
        <p:spPr>
          <a:xfrm>
            <a:off x="375717" y="953412"/>
            <a:ext cx="6096000" cy="338554"/>
          </a:xfrm>
          <a:prstGeom prst="rect">
            <a:avLst/>
          </a:prstGeom>
          <a:noFill/>
        </p:spPr>
        <p:txBody>
          <a:bodyPr wrap="square">
            <a:spAutoFit/>
          </a:bodyPr>
          <a:lstStyle/>
          <a:p>
            <a:r>
              <a:rPr lang="en-NZ" sz="1600">
                <a:solidFill>
                  <a:schemeClr val="accent1"/>
                </a:solidFill>
              </a:rPr>
              <a:t>The IFRS </a:t>
            </a:r>
            <a:r>
              <a:rPr lang="en-NZ" sz="1600">
                <a:solidFill>
                  <a:schemeClr val="accent1"/>
                </a:solidFill>
                <a:latin typeface="Microsoft YaHei"/>
              </a:rPr>
              <a:t>→</a:t>
            </a:r>
            <a:r>
              <a:rPr lang="en-NZ" sz="1600">
                <a:solidFill>
                  <a:schemeClr val="accent1"/>
                </a:solidFill>
              </a:rPr>
              <a:t> IPSAS </a:t>
            </a:r>
            <a:r>
              <a:rPr lang="en-NZ" sz="1600">
                <a:solidFill>
                  <a:schemeClr val="accent1"/>
                </a:solidFill>
                <a:latin typeface="Microsoft YaHei"/>
              </a:rPr>
              <a:t>→</a:t>
            </a:r>
            <a:r>
              <a:rPr lang="en-NZ" sz="1600">
                <a:solidFill>
                  <a:schemeClr val="accent1"/>
                </a:solidFill>
              </a:rPr>
              <a:t> NZ Pipeline</a:t>
            </a:r>
          </a:p>
        </p:txBody>
      </p:sp>
      <p:grpSp>
        <p:nvGrpSpPr>
          <p:cNvPr id="59" name="Group 58">
            <a:extLst>
              <a:ext uri="{FF2B5EF4-FFF2-40B4-BE49-F238E27FC236}">
                <a16:creationId xmlns:a16="http://schemas.microsoft.com/office/drawing/2014/main" id="{121872CF-F16A-86CD-5DEB-3316E6AB1296}"/>
              </a:ext>
            </a:extLst>
          </p:cNvPr>
          <p:cNvGrpSpPr/>
          <p:nvPr/>
        </p:nvGrpSpPr>
        <p:grpSpPr>
          <a:xfrm>
            <a:off x="373526" y="1996637"/>
            <a:ext cx="11238015" cy="4607642"/>
            <a:chOff x="400217" y="2070240"/>
            <a:chExt cx="11238015" cy="4607642"/>
          </a:xfrm>
        </p:grpSpPr>
        <p:grpSp>
          <p:nvGrpSpPr>
            <p:cNvPr id="5" name="Group 4">
              <a:extLst>
                <a:ext uri="{FF2B5EF4-FFF2-40B4-BE49-F238E27FC236}">
                  <a16:creationId xmlns:a16="http://schemas.microsoft.com/office/drawing/2014/main" id="{A5A0E4AE-6FD0-0396-8D5E-034653824593}"/>
                </a:ext>
              </a:extLst>
            </p:cNvPr>
            <p:cNvGrpSpPr/>
            <p:nvPr/>
          </p:nvGrpSpPr>
          <p:grpSpPr>
            <a:xfrm>
              <a:off x="602698" y="2070240"/>
              <a:ext cx="11035534" cy="4607642"/>
              <a:chOff x="602698" y="2070240"/>
              <a:chExt cx="11035534" cy="4607642"/>
            </a:xfrm>
          </p:grpSpPr>
          <p:cxnSp>
            <p:nvCxnSpPr>
              <p:cNvPr id="27" name="Straight Connector 26">
                <a:extLst>
                  <a:ext uri="{FF2B5EF4-FFF2-40B4-BE49-F238E27FC236}">
                    <a16:creationId xmlns:a16="http://schemas.microsoft.com/office/drawing/2014/main" id="{30339900-315D-F9B1-4ACA-C57C959DA7A7}"/>
                  </a:ext>
                </a:extLst>
              </p:cNvPr>
              <p:cNvCxnSpPr>
                <a:cxnSpLocks/>
              </p:cNvCxnSpPr>
              <p:nvPr/>
            </p:nvCxnSpPr>
            <p:spPr>
              <a:xfrm>
                <a:off x="4092023" y="5929344"/>
                <a:ext cx="7207229" cy="0"/>
              </a:xfrm>
              <a:prstGeom prst="line">
                <a:avLst/>
              </a:prstGeom>
              <a:ln w="28575" cap="flat" cmpd="sng" algn="ctr">
                <a:solidFill>
                  <a:srgbClr val="5F8F34"/>
                </a:solidFill>
                <a:prstDash val="dash"/>
                <a:round/>
                <a:headEnd type="none" w="med" len="med"/>
                <a:tailEnd type="triangle" w="med" len="med"/>
              </a:ln>
            </p:spPr>
            <p:style>
              <a:lnRef idx="0">
                <a:scrgbClr r="0" g="0" b="0"/>
              </a:lnRef>
              <a:fillRef idx="0">
                <a:scrgbClr r="0" g="0" b="0"/>
              </a:fillRef>
              <a:effectRef idx="0">
                <a:scrgbClr r="0" g="0" b="0"/>
              </a:effectRef>
              <a:fontRef idx="minor">
                <a:schemeClr val="tx1"/>
              </a:fontRef>
            </p:style>
          </p:cxnSp>
          <p:cxnSp>
            <p:nvCxnSpPr>
              <p:cNvPr id="28" name="Straight Connector 27">
                <a:extLst>
                  <a:ext uri="{FF2B5EF4-FFF2-40B4-BE49-F238E27FC236}">
                    <a16:creationId xmlns:a16="http://schemas.microsoft.com/office/drawing/2014/main" id="{9B7B78AB-0ED1-6BBC-83CF-3E86040A8F12}"/>
                  </a:ext>
                </a:extLst>
              </p:cNvPr>
              <p:cNvCxnSpPr>
                <a:cxnSpLocks/>
              </p:cNvCxnSpPr>
              <p:nvPr/>
            </p:nvCxnSpPr>
            <p:spPr>
              <a:xfrm flipH="1" flipV="1">
                <a:off x="4065718" y="3883455"/>
                <a:ext cx="3757757" cy="12824"/>
              </a:xfrm>
              <a:prstGeom prst="line">
                <a:avLst/>
              </a:prstGeom>
              <a:ln w="28575" cap="flat" cmpd="sng" algn="ctr">
                <a:solidFill>
                  <a:srgbClr val="5F8F34"/>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grpSp>
            <p:nvGrpSpPr>
              <p:cNvPr id="29" name="Group 28">
                <a:extLst>
                  <a:ext uri="{FF2B5EF4-FFF2-40B4-BE49-F238E27FC236}">
                    <a16:creationId xmlns:a16="http://schemas.microsoft.com/office/drawing/2014/main" id="{7F2FED8F-DB51-A7B4-63E1-89CB29D8597B}"/>
                  </a:ext>
                </a:extLst>
              </p:cNvPr>
              <p:cNvGrpSpPr/>
              <p:nvPr/>
            </p:nvGrpSpPr>
            <p:grpSpPr>
              <a:xfrm>
                <a:off x="602698" y="2070240"/>
                <a:ext cx="11035534" cy="4607642"/>
                <a:chOff x="602698" y="2034380"/>
                <a:chExt cx="11035534" cy="4607642"/>
              </a:xfrm>
            </p:grpSpPr>
            <p:cxnSp>
              <p:nvCxnSpPr>
                <p:cNvPr id="37" name="Straight Arrow Connector 36">
                  <a:extLst>
                    <a:ext uri="{FF2B5EF4-FFF2-40B4-BE49-F238E27FC236}">
                      <a16:creationId xmlns:a16="http://schemas.microsoft.com/office/drawing/2014/main" id="{596C55E6-C746-C697-9580-3C5C1B7E80DB}"/>
                    </a:ext>
                  </a:extLst>
                </p:cNvPr>
                <p:cNvCxnSpPr>
                  <a:cxnSpLocks/>
                </p:cNvCxnSpPr>
                <p:nvPr/>
              </p:nvCxnSpPr>
              <p:spPr>
                <a:xfrm>
                  <a:off x="602698" y="2651327"/>
                  <a:ext cx="11032090" cy="0"/>
                </a:xfrm>
                <a:prstGeom prst="straightConnector1">
                  <a:avLst/>
                </a:prstGeom>
                <a:ln w="28575" cap="flat" cmpd="sng" algn="ctr">
                  <a:solidFill>
                    <a:srgbClr val="5F8F34"/>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8" name="Oval 37">
                  <a:extLst>
                    <a:ext uri="{FF2B5EF4-FFF2-40B4-BE49-F238E27FC236}">
                      <a16:creationId xmlns:a16="http://schemas.microsoft.com/office/drawing/2014/main" id="{BE37C5FF-D9B2-D305-52B9-63C46A0D43BC}"/>
                    </a:ext>
                  </a:extLst>
                </p:cNvPr>
                <p:cNvSpPr/>
                <p:nvPr/>
              </p:nvSpPr>
              <p:spPr>
                <a:xfrm>
                  <a:off x="4657377" y="5594077"/>
                  <a:ext cx="491711" cy="538964"/>
                </a:xfrm>
                <a:prstGeom prst="ellipse">
                  <a:avLst/>
                </a:prstGeom>
                <a:solidFill>
                  <a:schemeClr val="bg2"/>
                </a:solidFill>
                <a:ln w="25400">
                  <a:solidFill>
                    <a:srgbClr val="5F8F3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NZ" sz="1400" b="1">
                      <a:solidFill>
                        <a:schemeClr val="bg1"/>
                      </a:solidFill>
                    </a:rPr>
                    <a:t>4</a:t>
                  </a:r>
                  <a:endParaRPr sz="800" b="1">
                    <a:solidFill>
                      <a:schemeClr val="bg1"/>
                    </a:solidFill>
                  </a:endParaRPr>
                </a:p>
              </p:txBody>
            </p:sp>
            <p:grpSp>
              <p:nvGrpSpPr>
                <p:cNvPr id="39" name="Group 38">
                  <a:extLst>
                    <a:ext uri="{FF2B5EF4-FFF2-40B4-BE49-F238E27FC236}">
                      <a16:creationId xmlns:a16="http://schemas.microsoft.com/office/drawing/2014/main" id="{E2DF8A94-3F24-14C4-2747-59524CD151CA}"/>
                    </a:ext>
                  </a:extLst>
                </p:cNvPr>
                <p:cNvGrpSpPr/>
                <p:nvPr/>
              </p:nvGrpSpPr>
              <p:grpSpPr>
                <a:xfrm>
                  <a:off x="8752498" y="3469261"/>
                  <a:ext cx="2203420" cy="737125"/>
                  <a:chOff x="8631981" y="3645423"/>
                  <a:chExt cx="2154728" cy="737125"/>
                </a:xfrm>
              </p:grpSpPr>
              <p:sp>
                <p:nvSpPr>
                  <p:cNvPr id="49" name="Rounded Rectangle 6">
                    <a:extLst>
                      <a:ext uri="{FF2B5EF4-FFF2-40B4-BE49-F238E27FC236}">
                        <a16:creationId xmlns:a16="http://schemas.microsoft.com/office/drawing/2014/main" id="{D630C2BF-56CC-3209-1549-DE92D7AF5EF9}"/>
                      </a:ext>
                    </a:extLst>
                  </p:cNvPr>
                  <p:cNvSpPr/>
                  <p:nvPr/>
                </p:nvSpPr>
                <p:spPr>
                  <a:xfrm>
                    <a:off x="8631981" y="3645423"/>
                    <a:ext cx="2154728" cy="737125"/>
                  </a:xfrm>
                  <a:prstGeom prst="roundRect">
                    <a:avLst>
                      <a:gd name="adj" fmla="val 9656"/>
                    </a:avLst>
                  </a:prstGeom>
                  <a:solidFill>
                    <a:schemeClr val="accent5">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53" name="Picture 7" descr="image.png">
                    <a:extLst>
                      <a:ext uri="{FF2B5EF4-FFF2-40B4-BE49-F238E27FC236}">
                        <a16:creationId xmlns:a16="http://schemas.microsoft.com/office/drawing/2014/main" id="{DC739FC0-CF04-80C7-27B0-D21866B4992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671060" y="3726731"/>
                    <a:ext cx="135284" cy="180378"/>
                  </a:xfrm>
                  <a:prstGeom prst="rect">
                    <a:avLst/>
                  </a:prstGeom>
                </p:spPr>
              </p:pic>
              <p:sp>
                <p:nvSpPr>
                  <p:cNvPr id="55" name="TextBox 54">
                    <a:extLst>
                      <a:ext uri="{FF2B5EF4-FFF2-40B4-BE49-F238E27FC236}">
                        <a16:creationId xmlns:a16="http://schemas.microsoft.com/office/drawing/2014/main" id="{3C5FDCBD-8DF9-C1D4-FFD0-DE09B7CCFE4B}"/>
                      </a:ext>
                    </a:extLst>
                  </p:cNvPr>
                  <p:cNvSpPr txBox="1"/>
                  <p:nvPr/>
                </p:nvSpPr>
                <p:spPr>
                  <a:xfrm>
                    <a:off x="8871738" y="3731023"/>
                    <a:ext cx="1835881" cy="553998"/>
                  </a:xfrm>
                  <a:prstGeom prst="rect">
                    <a:avLst/>
                  </a:prstGeom>
                  <a:noFill/>
                </p:spPr>
                <p:txBody>
                  <a:bodyPr wrap="square" lIns="0" tIns="0" rIns="0" bIns="0">
                    <a:spAutoFit/>
                  </a:bodyPr>
                  <a:lstStyle/>
                  <a:p>
                    <a:pPr algn="l"/>
                    <a:r>
                      <a:rPr sz="900" i="0">
                        <a:solidFill>
                          <a:schemeClr val="accent5">
                            <a:lumMod val="75000"/>
                          </a:schemeClr>
                        </a:solidFill>
                        <a:latin typeface="+mj-lt"/>
                      </a:rPr>
                      <a:t>IPSASB bears </a:t>
                    </a:r>
                    <a:r>
                      <a:rPr lang="en-NZ" sz="900" i="0">
                        <a:solidFill>
                          <a:schemeClr val="accent5">
                            <a:lumMod val="75000"/>
                          </a:schemeClr>
                        </a:solidFill>
                        <a:latin typeface="+mj-lt"/>
                      </a:rPr>
                      <a:t>the </a:t>
                    </a:r>
                    <a:r>
                      <a:rPr sz="900" i="0">
                        <a:solidFill>
                          <a:schemeClr val="accent5">
                            <a:lumMod val="75000"/>
                          </a:schemeClr>
                        </a:solidFill>
                        <a:latin typeface="+mj-lt"/>
                      </a:rPr>
                      <a:t>cost of research, adaptation &amp; gap-filling — NZ does not </a:t>
                    </a:r>
                    <a:r>
                      <a:rPr lang="en-NZ" sz="900" i="0">
                        <a:solidFill>
                          <a:schemeClr val="accent5">
                            <a:lumMod val="75000"/>
                          </a:schemeClr>
                        </a:solidFill>
                        <a:latin typeface="+mj-lt"/>
                      </a:rPr>
                      <a:t>need to fully reperform the research undertaken by </a:t>
                    </a:r>
                    <a:r>
                      <a:rPr sz="900" i="0">
                        <a:solidFill>
                          <a:schemeClr val="accent5">
                            <a:lumMod val="75000"/>
                          </a:schemeClr>
                        </a:solidFill>
                        <a:latin typeface="+mj-lt"/>
                      </a:rPr>
                      <a:t>IPSAS</a:t>
                    </a:r>
                    <a:r>
                      <a:rPr lang="en-NZ" sz="900">
                        <a:solidFill>
                          <a:schemeClr val="accent5">
                            <a:lumMod val="75000"/>
                          </a:schemeClr>
                        </a:solidFill>
                        <a:latin typeface="+mj-lt"/>
                      </a:rPr>
                      <a:t>B.</a:t>
                    </a:r>
                    <a:endParaRPr sz="900" i="0">
                      <a:solidFill>
                        <a:schemeClr val="accent5">
                          <a:lumMod val="75000"/>
                        </a:schemeClr>
                      </a:solidFill>
                      <a:latin typeface="+mj-lt"/>
                    </a:endParaRPr>
                  </a:p>
                </p:txBody>
              </p:sp>
            </p:grpSp>
            <p:sp>
              <p:nvSpPr>
                <p:cNvPr id="40" name="Rectangle: Rounded Corners 39">
                  <a:extLst>
                    <a:ext uri="{FF2B5EF4-FFF2-40B4-BE49-F238E27FC236}">
                      <a16:creationId xmlns:a16="http://schemas.microsoft.com/office/drawing/2014/main" id="{85921121-1C11-4167-23BF-967C48457D86}"/>
                    </a:ext>
                  </a:extLst>
                </p:cNvPr>
                <p:cNvSpPr/>
                <p:nvPr/>
              </p:nvSpPr>
              <p:spPr>
                <a:xfrm>
                  <a:off x="1607990" y="2034380"/>
                  <a:ext cx="2203420" cy="1415249"/>
                </a:xfrm>
                <a:prstGeom prst="roundRect">
                  <a:avLst>
                    <a:gd name="adj" fmla="val 8701"/>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200"/>
                    </a:spcBef>
                  </a:pPr>
                  <a:r>
                    <a:rPr lang="en-US" sz="1200" b="1">
                      <a:solidFill>
                        <a:schemeClr val="accent1"/>
                      </a:solidFill>
                      <a:latin typeface="+mj-lt"/>
                    </a:rPr>
                    <a:t>IFRS</a:t>
                  </a:r>
                  <a:endParaRPr lang="en-US" sz="1200">
                    <a:solidFill>
                      <a:srgbClr val="2C3E50"/>
                    </a:solidFill>
                    <a:latin typeface="+mj-lt"/>
                  </a:endParaRPr>
                </a:p>
                <a:p>
                  <a:pPr algn="ctr"/>
                  <a:r>
                    <a:rPr lang="en-US" sz="900">
                      <a:solidFill>
                        <a:schemeClr val="accent1">
                          <a:lumMod val="90000"/>
                          <a:lumOff val="10000"/>
                        </a:schemeClr>
                      </a:solidFill>
                      <a:latin typeface="+mj-lt"/>
                    </a:rPr>
                    <a:t>International Accounting</a:t>
                  </a:r>
                </a:p>
                <a:p>
                  <a:pPr algn="ctr"/>
                  <a:r>
                    <a:rPr lang="en-US" sz="900">
                      <a:solidFill>
                        <a:schemeClr val="accent1">
                          <a:lumMod val="90000"/>
                          <a:lumOff val="10000"/>
                        </a:schemeClr>
                      </a:solidFill>
                      <a:latin typeface="+mj-lt"/>
                    </a:rPr>
                    <a:t>Standards Board (</a:t>
                  </a:r>
                  <a:r>
                    <a:rPr lang="en-US" sz="900" b="1">
                      <a:solidFill>
                        <a:schemeClr val="accent1">
                          <a:lumMod val="90000"/>
                          <a:lumOff val="10000"/>
                        </a:schemeClr>
                      </a:solidFill>
                      <a:latin typeface="+mj-lt"/>
                    </a:rPr>
                    <a:t>IASB</a:t>
                  </a:r>
                  <a:r>
                    <a:rPr lang="en-US" sz="900">
                      <a:solidFill>
                        <a:schemeClr val="accent1">
                          <a:lumMod val="90000"/>
                          <a:lumOff val="10000"/>
                        </a:schemeClr>
                      </a:solidFill>
                      <a:latin typeface="+mj-lt"/>
                    </a:rPr>
                    <a:t>)</a:t>
                  </a:r>
                </a:p>
                <a:p>
                  <a:pPr algn="ctr"/>
                  <a:endParaRPr lang="en-US" sz="900">
                    <a:solidFill>
                      <a:srgbClr val="2C3E50"/>
                    </a:solidFill>
                    <a:latin typeface="+mj-lt"/>
                  </a:endParaRPr>
                </a:p>
                <a:p>
                  <a:pPr marL="85725" indent="-85725" defTabSz="985838">
                    <a:buFont typeface="Arial" panose="020B0604020202020204" pitchFamily="34" charset="0"/>
                    <a:buChar char="•"/>
                    <a:defRPr/>
                  </a:pPr>
                  <a:r>
                    <a:rPr lang="en-US" sz="900">
                      <a:solidFill>
                        <a:srgbClr val="2C3E50"/>
                      </a:solidFill>
                    </a:rPr>
                    <a:t>Issues IFRS Accounting Standards for profit-focused entities. </a:t>
                  </a:r>
                </a:p>
                <a:p>
                  <a:pPr marL="85725" indent="-85725" defTabSz="985838">
                    <a:buFont typeface="Arial" panose="020B0604020202020204" pitchFamily="34" charset="0"/>
                    <a:buChar char="•"/>
                    <a:defRPr/>
                  </a:pPr>
                  <a:r>
                    <a:rPr lang="en-US" sz="900">
                      <a:solidFill>
                        <a:srgbClr val="2C3E50"/>
                      </a:solidFill>
                    </a:rPr>
                    <a:t>Global baseline; but gaps remain for public-sector transactions.</a:t>
                  </a:r>
                </a:p>
                <a:p>
                  <a:pPr algn="ctr"/>
                  <a:endParaRPr lang="en-US" sz="1000">
                    <a:solidFill>
                      <a:srgbClr val="2C3E50"/>
                    </a:solidFill>
                    <a:latin typeface="+mj-lt"/>
                  </a:endParaRPr>
                </a:p>
              </p:txBody>
            </p:sp>
            <p:sp>
              <p:nvSpPr>
                <p:cNvPr id="41" name="Rectangle: Rounded Corners 40">
                  <a:extLst>
                    <a:ext uri="{FF2B5EF4-FFF2-40B4-BE49-F238E27FC236}">
                      <a16:creationId xmlns:a16="http://schemas.microsoft.com/office/drawing/2014/main" id="{1FC1B134-626A-A4D8-DE01-6AFF7F30DB57}"/>
                    </a:ext>
                  </a:extLst>
                </p:cNvPr>
                <p:cNvSpPr/>
                <p:nvPr/>
              </p:nvSpPr>
              <p:spPr>
                <a:xfrm>
                  <a:off x="8752498" y="2034380"/>
                  <a:ext cx="2203420" cy="1415246"/>
                </a:xfrm>
                <a:prstGeom prst="roundRect">
                  <a:avLst>
                    <a:gd name="adj" fmla="val 6827"/>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200"/>
                    </a:spcBef>
                    <a:spcAft>
                      <a:spcPts val="0"/>
                    </a:spcAft>
                    <a:buClrTx/>
                    <a:buSzTx/>
                    <a:buFontTx/>
                    <a:buNone/>
                    <a:tabLst/>
                    <a:defRPr/>
                  </a:pPr>
                  <a:r>
                    <a:rPr kumimoji="0" lang="en-US" sz="1200" b="1" i="0" u="none" strike="noStrike" kern="1200" cap="none" spc="0" normalizeH="0" baseline="0" noProof="0">
                      <a:ln>
                        <a:noFill/>
                      </a:ln>
                      <a:solidFill>
                        <a:srgbClr val="23500B"/>
                      </a:solidFill>
                      <a:effectLst/>
                      <a:uLnTx/>
                      <a:uFillTx/>
                      <a:latin typeface="+mj-lt"/>
                      <a:ea typeface="+mn-ea"/>
                      <a:cs typeface="+mn-cs"/>
                    </a:rPr>
                    <a:t>IPSASB Adapts</a:t>
                  </a:r>
                  <a:endParaRPr kumimoji="0" lang="en-US" sz="1200" b="0" i="0" u="none" strike="noStrike" kern="1200" cap="none" spc="0" normalizeH="0" baseline="0" noProof="0">
                    <a:ln>
                      <a:noFill/>
                    </a:ln>
                    <a:solidFill>
                      <a:srgbClr val="2C3E50"/>
                    </a:solidFill>
                    <a:effectLst/>
                    <a:uLnTx/>
                    <a:uFillTx/>
                    <a:latin typeface="+mj-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chemeClr val="accent1">
                          <a:lumMod val="90000"/>
                          <a:lumOff val="10000"/>
                        </a:schemeClr>
                      </a:solidFill>
                      <a:effectLst/>
                      <a:uLnTx/>
                      <a:uFillTx/>
                      <a:latin typeface="+mj-lt"/>
                      <a:ea typeface="+mn-ea"/>
                      <a:cs typeface="+mn-cs"/>
                    </a:rPr>
                    <a:t>International Public Sector Accounting Standards Board (</a:t>
                  </a:r>
                  <a:r>
                    <a:rPr kumimoji="0" lang="en-US" sz="900" b="1" i="0" u="none" strike="noStrike" kern="1200" cap="none" spc="0" normalizeH="0" baseline="0" noProof="0">
                      <a:ln>
                        <a:noFill/>
                      </a:ln>
                      <a:solidFill>
                        <a:schemeClr val="accent1">
                          <a:lumMod val="90000"/>
                          <a:lumOff val="10000"/>
                        </a:schemeClr>
                      </a:solidFill>
                      <a:effectLst/>
                      <a:uLnTx/>
                      <a:uFillTx/>
                      <a:latin typeface="+mj-lt"/>
                      <a:ea typeface="+mn-ea"/>
                      <a:cs typeface="+mn-cs"/>
                    </a:rPr>
                    <a:t>IPSASB</a:t>
                  </a:r>
                  <a:r>
                    <a:rPr kumimoji="0" lang="en-US" sz="900" b="0" i="0" u="none" strike="noStrike" kern="1200" cap="none" spc="0" normalizeH="0" baseline="0" noProof="0">
                      <a:ln>
                        <a:noFill/>
                      </a:ln>
                      <a:solidFill>
                        <a:schemeClr val="accent1">
                          <a:lumMod val="90000"/>
                          <a:lumOff val="10000"/>
                        </a:schemeClr>
                      </a:solidFill>
                      <a:effectLst/>
                      <a:uLnTx/>
                      <a:uFillTx/>
                      <a:latin typeface="+mj-lt"/>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chemeClr val="accent1">
                        <a:lumMod val="90000"/>
                        <a:lumOff val="10000"/>
                      </a:schemeClr>
                    </a:solidFill>
                    <a:effectLst/>
                    <a:uLnTx/>
                    <a:uFillTx/>
                    <a:latin typeface="+mj-lt"/>
                    <a:ea typeface="+mn-ea"/>
                    <a:cs typeface="+mn-cs"/>
                  </a:endParaRPr>
                </a:p>
                <a:p>
                  <a:pPr marL="85725" marR="0" lvl="0" indent="-85725" defTabSz="985838" fontAlgn="auto">
                    <a:lnSpc>
                      <a:spcPct val="100000"/>
                    </a:lnSpc>
                    <a:spcBef>
                      <a:spcPts val="0"/>
                    </a:spcBef>
                    <a:spcAft>
                      <a:spcPts val="0"/>
                    </a:spcAft>
                    <a:buClrTx/>
                    <a:buSzTx/>
                    <a:buFont typeface="Arial" panose="020B0604020202020204" pitchFamily="34" charset="0"/>
                    <a:buChar char="•"/>
                    <a:tabLst/>
                    <a:defRPr/>
                  </a:pPr>
                  <a:r>
                    <a:rPr lang="en-US" sz="900">
                      <a:solidFill>
                        <a:srgbClr val="2C3E50"/>
                      </a:solidFill>
                    </a:rPr>
                    <a:t>Reviews &amp; applies a public sector lens to each IFRS</a:t>
                  </a:r>
                </a:p>
                <a:p>
                  <a:pPr marL="85725" marR="0" lvl="0" indent="-85725" defTabSz="985838" fontAlgn="auto">
                    <a:lnSpc>
                      <a:spcPct val="100000"/>
                    </a:lnSpc>
                    <a:spcBef>
                      <a:spcPts val="0"/>
                    </a:spcBef>
                    <a:spcAft>
                      <a:spcPts val="0"/>
                    </a:spcAft>
                    <a:buClrTx/>
                    <a:buSzTx/>
                    <a:buFont typeface="Arial" panose="020B0604020202020204" pitchFamily="34" charset="0"/>
                    <a:buChar char="•"/>
                    <a:tabLst/>
                    <a:defRPr/>
                  </a:pPr>
                  <a:r>
                    <a:rPr lang="en-US" sz="900">
                      <a:solidFill>
                        <a:srgbClr val="2C3E50"/>
                      </a:solidFill>
                    </a:rPr>
                    <a:t>Adapts to fill gaps for public-sector transactions and context.</a:t>
                  </a:r>
                </a:p>
              </p:txBody>
            </p:sp>
            <p:sp>
              <p:nvSpPr>
                <p:cNvPr id="42" name="Rectangle: Rounded Corners 41">
                  <a:extLst>
                    <a:ext uri="{FF2B5EF4-FFF2-40B4-BE49-F238E27FC236}">
                      <a16:creationId xmlns:a16="http://schemas.microsoft.com/office/drawing/2014/main" id="{D59B8325-85FB-5C2B-C3A0-875FF9A80412}"/>
                    </a:ext>
                  </a:extLst>
                </p:cNvPr>
                <p:cNvSpPr/>
                <p:nvPr/>
              </p:nvSpPr>
              <p:spPr>
                <a:xfrm>
                  <a:off x="5161323" y="5214877"/>
                  <a:ext cx="2258269" cy="1427144"/>
                </a:xfrm>
                <a:prstGeom prst="roundRect">
                  <a:avLst>
                    <a:gd name="adj" fmla="val 4484"/>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200"/>
                    </a:spcBef>
                    <a:spcAft>
                      <a:spcPts val="0"/>
                    </a:spcAft>
                    <a:buClrTx/>
                    <a:buSzTx/>
                    <a:buFontTx/>
                    <a:buNone/>
                    <a:tabLst/>
                    <a:defRPr/>
                  </a:pPr>
                  <a:r>
                    <a:rPr kumimoji="0" lang="en-US" sz="1200" b="1" i="0" u="none" strike="noStrike" kern="1200" cap="none" spc="0" normalizeH="0" baseline="0" noProof="0">
                      <a:ln>
                        <a:noFill/>
                      </a:ln>
                      <a:solidFill>
                        <a:srgbClr val="23500B"/>
                      </a:solidFill>
                      <a:effectLst/>
                      <a:uLnTx/>
                      <a:uFillTx/>
                      <a:latin typeface="Aptos"/>
                      <a:ea typeface="+mn-ea"/>
                      <a:cs typeface="+mn-cs"/>
                    </a:rPr>
                    <a:t>NZ Consultation</a:t>
                  </a:r>
                  <a:endParaRPr kumimoji="0" lang="en-US" sz="1200" b="0" i="0" u="none" strike="noStrike" kern="1200" cap="none" spc="0" normalizeH="0" baseline="0" noProof="0">
                    <a:ln>
                      <a:noFill/>
                    </a:ln>
                    <a:solidFill>
                      <a:srgbClr val="2C3E50"/>
                    </a:solidFill>
                    <a:effectLst/>
                    <a:uLnTx/>
                    <a:uFillTx/>
                    <a:latin typeface="Open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chemeClr val="accent1">
                          <a:lumMod val="90000"/>
                          <a:lumOff val="10000"/>
                        </a:schemeClr>
                      </a:solidFill>
                      <a:effectLst/>
                      <a:uLnTx/>
                      <a:uFillTx/>
                      <a:latin typeface="Aptos"/>
                      <a:ea typeface="+mn-ea"/>
                      <a:cs typeface="+mn-cs"/>
                    </a:rPr>
                    <a:t>XRB / NZASB —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chemeClr val="accent1">
                          <a:lumMod val="90000"/>
                          <a:lumOff val="10000"/>
                        </a:schemeClr>
                      </a:solidFill>
                      <a:effectLst/>
                      <a:uLnTx/>
                      <a:uFillTx/>
                      <a:latin typeface="Aptos"/>
                      <a:ea typeface="+mn-ea"/>
                      <a:cs typeface="+mn-cs"/>
                    </a:rPr>
                    <a:t>Domestic Review</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2C3E50"/>
                    </a:solidFill>
                    <a:effectLst/>
                    <a:uLnTx/>
                    <a:uFillTx/>
                    <a:latin typeface="Aptos"/>
                    <a:ea typeface="+mn-ea"/>
                    <a:cs typeface="+mn-cs"/>
                  </a:endParaRPr>
                </a:p>
                <a:p>
                  <a:pPr marL="85725" lvl="0" indent="-85725" defTabSz="985838">
                    <a:buFont typeface="Arial" panose="020B0604020202020204" pitchFamily="34" charset="0"/>
                    <a:buChar char="•"/>
                    <a:defRPr/>
                  </a:pPr>
                  <a:r>
                    <a:rPr lang="en-US" sz="900">
                      <a:solidFill>
                        <a:srgbClr val="2C3E50"/>
                      </a:solidFill>
                    </a:rPr>
                    <a:t>XRB / NZASB consults domestically on adoption</a:t>
                  </a:r>
                </a:p>
                <a:p>
                  <a:pPr marL="85725" lvl="0" indent="-85725" defTabSz="985838">
                    <a:buFont typeface="Arial" panose="020B0604020202020204" pitchFamily="34" charset="0"/>
                    <a:buChar char="•"/>
                    <a:defRPr/>
                  </a:pPr>
                  <a:r>
                    <a:rPr lang="en-US" sz="900">
                      <a:solidFill>
                        <a:srgbClr val="2C3E50"/>
                      </a:solidFill>
                    </a:rPr>
                    <a:t>Considers local context, modifications needed, and transitional provisions.</a:t>
                  </a:r>
                </a:p>
              </p:txBody>
            </p:sp>
            <p:sp>
              <p:nvSpPr>
                <p:cNvPr id="43" name="Oval 42">
                  <a:extLst>
                    <a:ext uri="{FF2B5EF4-FFF2-40B4-BE49-F238E27FC236}">
                      <a16:creationId xmlns:a16="http://schemas.microsoft.com/office/drawing/2014/main" id="{31E77AAE-3277-F9B7-3122-FC7625145FC9}"/>
                    </a:ext>
                  </a:extLst>
                </p:cNvPr>
                <p:cNvSpPr/>
                <p:nvPr/>
              </p:nvSpPr>
              <p:spPr>
                <a:xfrm>
                  <a:off x="1112365" y="2352755"/>
                  <a:ext cx="491711" cy="538964"/>
                </a:xfrm>
                <a:prstGeom prst="ellipse">
                  <a:avLst/>
                </a:prstGeom>
                <a:solidFill>
                  <a:schemeClr val="bg2"/>
                </a:solidFill>
                <a:ln w="25400">
                  <a:solidFill>
                    <a:srgbClr val="5F8F3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NZ" sz="1400" b="1">
                      <a:solidFill>
                        <a:schemeClr val="bg1"/>
                      </a:solidFill>
                    </a:rPr>
                    <a:t>1</a:t>
                  </a:r>
                  <a:endParaRPr sz="800" b="1">
                    <a:solidFill>
                      <a:schemeClr val="bg1"/>
                    </a:solidFill>
                  </a:endParaRPr>
                </a:p>
              </p:txBody>
            </p:sp>
            <p:sp>
              <p:nvSpPr>
                <p:cNvPr id="44" name="Oval 43">
                  <a:extLst>
                    <a:ext uri="{FF2B5EF4-FFF2-40B4-BE49-F238E27FC236}">
                      <a16:creationId xmlns:a16="http://schemas.microsoft.com/office/drawing/2014/main" id="{62A29F83-107F-4C54-83C3-28C10A5DE90E}"/>
                    </a:ext>
                  </a:extLst>
                </p:cNvPr>
                <p:cNvSpPr/>
                <p:nvPr/>
              </p:nvSpPr>
              <p:spPr>
                <a:xfrm>
                  <a:off x="8241737" y="2360076"/>
                  <a:ext cx="491711" cy="538964"/>
                </a:xfrm>
                <a:prstGeom prst="ellipse">
                  <a:avLst/>
                </a:prstGeom>
                <a:solidFill>
                  <a:schemeClr val="bg2"/>
                </a:solidFill>
                <a:ln w="25400">
                  <a:solidFill>
                    <a:srgbClr val="5F8F3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NZ" sz="1400" b="1">
                      <a:solidFill>
                        <a:schemeClr val="bg1"/>
                      </a:solidFill>
                    </a:rPr>
                    <a:t>2</a:t>
                  </a:r>
                  <a:endParaRPr sz="800" b="1">
                    <a:solidFill>
                      <a:schemeClr val="bg1"/>
                    </a:solidFill>
                  </a:endParaRPr>
                </a:p>
              </p:txBody>
            </p:sp>
            <p:sp>
              <p:nvSpPr>
                <p:cNvPr id="45" name="Rectangle: Rounded Corners 44">
                  <a:extLst>
                    <a:ext uri="{FF2B5EF4-FFF2-40B4-BE49-F238E27FC236}">
                      <a16:creationId xmlns:a16="http://schemas.microsoft.com/office/drawing/2014/main" id="{2D93E63C-35A6-A035-E6ED-5CDF6CE8F182}"/>
                    </a:ext>
                  </a:extLst>
                </p:cNvPr>
                <p:cNvSpPr/>
                <p:nvPr/>
              </p:nvSpPr>
              <p:spPr>
                <a:xfrm>
                  <a:off x="4873641" y="3179778"/>
                  <a:ext cx="2203420" cy="1407830"/>
                </a:xfrm>
                <a:prstGeom prst="roundRect">
                  <a:avLst>
                    <a:gd name="adj" fmla="val 6827"/>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200"/>
                    </a:spcBef>
                    <a:spcAft>
                      <a:spcPts val="0"/>
                    </a:spcAft>
                    <a:buClrTx/>
                    <a:buSzTx/>
                    <a:buFontTx/>
                    <a:buNone/>
                    <a:tabLst/>
                    <a:defRPr/>
                  </a:pPr>
                  <a:r>
                    <a:rPr kumimoji="0" lang="en-NZ" sz="1200" b="1" i="0" u="none" strike="noStrike" kern="1200" cap="none" spc="0" normalizeH="0" baseline="0" noProof="0">
                      <a:ln>
                        <a:noFill/>
                      </a:ln>
                      <a:solidFill>
                        <a:srgbClr val="23500B"/>
                      </a:solidFill>
                      <a:effectLst/>
                      <a:uLnTx/>
                      <a:uFillTx/>
                      <a:latin typeface="Aptos"/>
                      <a:ea typeface="+mn-ea"/>
                      <a:cs typeface="+mn-cs"/>
                    </a:rPr>
                    <a:t>International Consultation</a:t>
                  </a:r>
                  <a:endParaRPr kumimoji="0" lang="en-NZ" sz="1200" b="0" i="0" u="none" strike="noStrike" kern="1200" cap="none" spc="0" normalizeH="0" baseline="0" noProof="0">
                    <a:ln>
                      <a:noFill/>
                    </a:ln>
                    <a:solidFill>
                      <a:srgbClr val="2C3E50"/>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900" b="0" i="0" u="none" strike="noStrike" kern="1200" cap="none" spc="0" normalizeH="0" baseline="0" noProof="0">
                      <a:ln>
                        <a:noFill/>
                      </a:ln>
                      <a:solidFill>
                        <a:schemeClr val="accent1">
                          <a:lumMod val="90000"/>
                          <a:lumOff val="10000"/>
                        </a:schemeClr>
                      </a:solidFill>
                      <a:effectLst/>
                      <a:uLnTx/>
                      <a:uFillTx/>
                      <a:latin typeface="Aptos"/>
                      <a:ea typeface="+mn-ea"/>
                      <a:cs typeface="+mn-cs"/>
                    </a:rPr>
                    <a:t>IPSASB —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900" b="0" i="0" u="none" strike="noStrike" kern="1200" cap="none" spc="0" normalizeH="0" baseline="0" noProof="0">
                      <a:ln>
                        <a:noFill/>
                      </a:ln>
                      <a:solidFill>
                        <a:schemeClr val="accent1">
                          <a:lumMod val="90000"/>
                          <a:lumOff val="10000"/>
                        </a:schemeClr>
                      </a:solidFill>
                      <a:effectLst/>
                      <a:uLnTx/>
                      <a:uFillTx/>
                      <a:latin typeface="Aptos"/>
                      <a:ea typeface="+mn-ea"/>
                      <a:cs typeface="+mn-cs"/>
                    </a:rPr>
                    <a:t>Global Exposure Drafts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900" b="0" i="0" u="none" strike="noStrike" kern="1200" cap="none" spc="0" normalizeH="0" baseline="0" noProof="0">
                    <a:ln>
                      <a:noFill/>
                    </a:ln>
                    <a:solidFill>
                      <a:srgbClr val="2C3E50"/>
                    </a:solidFill>
                    <a:effectLst/>
                    <a:uLnTx/>
                    <a:uFillTx/>
                    <a:latin typeface="Aptos"/>
                    <a:ea typeface="+mn-ea"/>
                    <a:cs typeface="+mn-cs"/>
                  </a:endParaRPr>
                </a:p>
                <a:p>
                  <a:pPr marL="85725" indent="-85725" defTabSz="985838">
                    <a:buFont typeface="Arial" panose="020B0604020202020204" pitchFamily="34" charset="0"/>
                    <a:buChar char="•"/>
                    <a:defRPr/>
                  </a:pPr>
                  <a:r>
                    <a:rPr lang="en-NZ" sz="900">
                      <a:solidFill>
                        <a:srgbClr val="2C3E50"/>
                      </a:solidFill>
                    </a:rPr>
                    <a:t>IPSASB issues exposure drafts and consults globally before finalising. </a:t>
                  </a:r>
                </a:p>
                <a:p>
                  <a:pPr marL="85725" indent="-85725" defTabSz="985838">
                    <a:buFont typeface="Arial" panose="020B0604020202020204" pitchFamily="34" charset="0"/>
                    <a:buChar char="•"/>
                    <a:defRPr/>
                  </a:pPr>
                  <a:r>
                    <a:rPr lang="en-NZ" sz="900">
                      <a:solidFill>
                        <a:srgbClr val="2C3E50"/>
                      </a:solidFill>
                    </a:rPr>
                    <a:t>NZ (XRB / NZASB) participates in this process.</a:t>
                  </a:r>
                </a:p>
              </p:txBody>
            </p:sp>
            <p:sp>
              <p:nvSpPr>
                <p:cNvPr id="46" name="Oval 45">
                  <a:extLst>
                    <a:ext uri="{FF2B5EF4-FFF2-40B4-BE49-F238E27FC236}">
                      <a16:creationId xmlns:a16="http://schemas.microsoft.com/office/drawing/2014/main" id="{21D61C16-7CC2-EA8B-54E8-FF2B9F28B9C3}"/>
                    </a:ext>
                  </a:extLst>
                </p:cNvPr>
                <p:cNvSpPr/>
                <p:nvPr/>
              </p:nvSpPr>
              <p:spPr>
                <a:xfrm>
                  <a:off x="7090170" y="3614211"/>
                  <a:ext cx="491711" cy="538964"/>
                </a:xfrm>
                <a:prstGeom prst="ellipse">
                  <a:avLst/>
                </a:prstGeom>
                <a:solidFill>
                  <a:schemeClr val="bg2"/>
                </a:solidFill>
                <a:ln w="25400">
                  <a:solidFill>
                    <a:srgbClr val="5F8F3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NZ" sz="1400" b="1">
                      <a:solidFill>
                        <a:schemeClr val="bg1"/>
                      </a:solidFill>
                    </a:rPr>
                    <a:t>3</a:t>
                  </a:r>
                  <a:endParaRPr sz="800" b="1">
                    <a:solidFill>
                      <a:schemeClr val="bg1"/>
                    </a:solidFill>
                  </a:endParaRPr>
                </a:p>
              </p:txBody>
            </p:sp>
            <p:sp>
              <p:nvSpPr>
                <p:cNvPr id="47" name="Rectangle: Rounded Corners 46">
                  <a:extLst>
                    <a:ext uri="{FF2B5EF4-FFF2-40B4-BE49-F238E27FC236}">
                      <a16:creationId xmlns:a16="http://schemas.microsoft.com/office/drawing/2014/main" id="{73CC02E2-55AE-2AB9-8717-C7B63A8521EB}"/>
                    </a:ext>
                  </a:extLst>
                </p:cNvPr>
                <p:cNvSpPr/>
                <p:nvPr/>
              </p:nvSpPr>
              <p:spPr>
                <a:xfrm>
                  <a:off x="9434812" y="5214877"/>
                  <a:ext cx="2203420" cy="1427145"/>
                </a:xfrm>
                <a:prstGeom prst="roundRect">
                  <a:avLst>
                    <a:gd name="adj" fmla="val 4953"/>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200"/>
                    </a:spcBef>
                    <a:spcAft>
                      <a:spcPts val="0"/>
                    </a:spcAft>
                    <a:buClrTx/>
                    <a:buSzTx/>
                    <a:buFontTx/>
                    <a:buNone/>
                    <a:tabLst/>
                    <a:defRPr/>
                  </a:pPr>
                  <a:r>
                    <a:rPr kumimoji="0" lang="en-US" sz="1200" b="1" i="0" u="none" strike="noStrike" kern="1200" cap="none" spc="0" normalizeH="0" baseline="0" noProof="0">
                      <a:ln>
                        <a:noFill/>
                      </a:ln>
                      <a:solidFill>
                        <a:srgbClr val="23500B"/>
                      </a:solidFill>
                      <a:effectLst/>
                      <a:uLnTx/>
                      <a:uFillTx/>
                      <a:latin typeface="+mj-lt"/>
                      <a:ea typeface="+mn-ea"/>
                      <a:cs typeface="+mn-cs"/>
                    </a:rPr>
                    <a:t>NZ PBE Standards</a:t>
                  </a:r>
                  <a:endParaRPr kumimoji="0" lang="en-US" sz="1200" b="0" i="0" u="none" strike="noStrike" kern="1200" cap="none" spc="0" normalizeH="0" baseline="0" noProof="0">
                    <a:ln>
                      <a:noFill/>
                    </a:ln>
                    <a:solidFill>
                      <a:srgbClr val="2C3E50"/>
                    </a:solidFill>
                    <a:effectLst/>
                    <a:uLnTx/>
                    <a:uFillTx/>
                    <a:latin typeface="+mj-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chemeClr val="accent1">
                          <a:lumMod val="90000"/>
                          <a:lumOff val="10000"/>
                        </a:schemeClr>
                      </a:solidFill>
                      <a:effectLst/>
                      <a:uLnTx/>
                      <a:uFillTx/>
                      <a:latin typeface="Aptos"/>
                      <a:ea typeface="+mn-ea"/>
                      <a:cs typeface="+mn-cs"/>
                    </a:rPr>
                    <a:t>XRB — Issued for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chemeClr val="accent1">
                          <a:lumMod val="90000"/>
                          <a:lumOff val="10000"/>
                        </a:schemeClr>
                      </a:solidFill>
                      <a:effectLst/>
                      <a:uLnTx/>
                      <a:uFillTx/>
                      <a:latin typeface="Aptos"/>
                      <a:ea typeface="+mn-ea"/>
                      <a:cs typeface="+mn-cs"/>
                    </a:rPr>
                    <a:t>NZ Entities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2C3E50"/>
                    </a:solidFill>
                    <a:effectLst/>
                    <a:uLnTx/>
                    <a:uFillTx/>
                    <a:latin typeface="Aptos"/>
                    <a:ea typeface="+mn-ea"/>
                    <a:cs typeface="+mn-cs"/>
                  </a:endParaRPr>
                </a:p>
                <a:p>
                  <a:pPr marL="85725" lvl="0" indent="-85725">
                    <a:buFont typeface="Arial" panose="020B0604020202020204" pitchFamily="34" charset="0"/>
                    <a:buChar char="•"/>
                    <a:defRPr/>
                  </a:pPr>
                  <a:r>
                    <a:rPr lang="en-US" sz="900">
                      <a:solidFill>
                        <a:srgbClr val="2C3E50"/>
                      </a:solidFill>
                    </a:rPr>
                    <a:t>IPSAS-based standards issued, adapted for NZ context. </a:t>
                  </a:r>
                </a:p>
                <a:p>
                  <a:pPr marL="85725" lvl="0" indent="-85725">
                    <a:buFont typeface="Arial" panose="020B0604020202020204" pitchFamily="34" charset="0"/>
                    <a:buChar char="•"/>
                    <a:defRPr/>
                  </a:pPr>
                  <a:r>
                    <a:rPr lang="en-US" sz="900">
                      <a:solidFill>
                        <a:srgbClr val="2C3E50"/>
                      </a:solidFill>
                    </a:rPr>
                    <a:t>Applied by govt, schools, councils &amp; charities etc.</a:t>
                  </a:r>
                </a:p>
              </p:txBody>
            </p:sp>
            <p:sp>
              <p:nvSpPr>
                <p:cNvPr id="48" name="Oval 47">
                  <a:extLst>
                    <a:ext uri="{FF2B5EF4-FFF2-40B4-BE49-F238E27FC236}">
                      <a16:creationId xmlns:a16="http://schemas.microsoft.com/office/drawing/2014/main" id="{4B3375BB-E170-697F-A3F8-BB4F34E540B4}"/>
                    </a:ext>
                  </a:extLst>
                </p:cNvPr>
                <p:cNvSpPr/>
                <p:nvPr/>
              </p:nvSpPr>
              <p:spPr>
                <a:xfrm>
                  <a:off x="8924051" y="5627141"/>
                  <a:ext cx="491711" cy="538964"/>
                </a:xfrm>
                <a:prstGeom prst="ellipse">
                  <a:avLst/>
                </a:prstGeom>
                <a:solidFill>
                  <a:schemeClr val="bg2"/>
                </a:solidFill>
                <a:ln w="25400">
                  <a:solidFill>
                    <a:srgbClr val="5F8F3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NZ" sz="1400" b="1">
                      <a:solidFill>
                        <a:schemeClr val="bg1"/>
                      </a:solidFill>
                    </a:rPr>
                    <a:t>5</a:t>
                  </a:r>
                  <a:endParaRPr sz="800" b="1">
                    <a:solidFill>
                      <a:schemeClr val="bg1"/>
                    </a:solidFill>
                  </a:endParaRPr>
                </a:p>
              </p:txBody>
            </p:sp>
          </p:grpSp>
          <p:cxnSp>
            <p:nvCxnSpPr>
              <p:cNvPr id="30" name="Straight Connector 29">
                <a:extLst>
                  <a:ext uri="{FF2B5EF4-FFF2-40B4-BE49-F238E27FC236}">
                    <a16:creationId xmlns:a16="http://schemas.microsoft.com/office/drawing/2014/main" id="{006A3E4B-2C35-6B6B-8BD0-A898DCCFAF1B}"/>
                  </a:ext>
                </a:extLst>
              </p:cNvPr>
              <p:cNvCxnSpPr>
                <a:cxnSpLocks/>
              </p:cNvCxnSpPr>
              <p:nvPr/>
            </p:nvCxnSpPr>
            <p:spPr>
              <a:xfrm>
                <a:off x="11628438" y="2682426"/>
                <a:ext cx="0" cy="2238824"/>
              </a:xfrm>
              <a:prstGeom prst="line">
                <a:avLst/>
              </a:prstGeom>
              <a:ln w="28575" cap="flat" cmpd="sng" algn="ctr">
                <a:solidFill>
                  <a:srgbClr val="5F8F34"/>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1" name="Straight Connector 30">
                <a:extLst>
                  <a:ext uri="{FF2B5EF4-FFF2-40B4-BE49-F238E27FC236}">
                    <a16:creationId xmlns:a16="http://schemas.microsoft.com/office/drawing/2014/main" id="{1822D4DE-9F8E-9DDB-D623-63C6D8FB5643}"/>
                  </a:ext>
                </a:extLst>
              </p:cNvPr>
              <p:cNvCxnSpPr>
                <a:cxnSpLocks/>
              </p:cNvCxnSpPr>
              <p:nvPr/>
            </p:nvCxnSpPr>
            <p:spPr>
              <a:xfrm>
                <a:off x="4092023" y="3869578"/>
                <a:ext cx="0" cy="2064497"/>
              </a:xfrm>
              <a:prstGeom prst="line">
                <a:avLst/>
              </a:prstGeom>
              <a:ln w="28575" cap="flat" cmpd="sng" algn="ctr">
                <a:solidFill>
                  <a:srgbClr val="5F8F34"/>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3" name="Right Triangle 32">
                <a:extLst>
                  <a:ext uri="{FF2B5EF4-FFF2-40B4-BE49-F238E27FC236}">
                    <a16:creationId xmlns:a16="http://schemas.microsoft.com/office/drawing/2014/main" id="{4D746783-24E1-A3CF-6878-99ABC2472FB2}"/>
                  </a:ext>
                </a:extLst>
              </p:cNvPr>
              <p:cNvSpPr/>
              <p:nvPr/>
            </p:nvSpPr>
            <p:spPr>
              <a:xfrm rot="13500293">
                <a:off x="3739668" y="2479079"/>
                <a:ext cx="409290" cy="409290"/>
              </a:xfrm>
              <a:prstGeom prst="rtTriangle">
                <a:avLst/>
              </a:prstGeom>
              <a:solidFill>
                <a:schemeClr val="accent1"/>
              </a:solidFill>
              <a:ln>
                <a:solidFill>
                  <a:schemeClr val="accent1"/>
                </a:solid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NZ"/>
              </a:p>
            </p:txBody>
          </p:sp>
          <p:sp>
            <p:nvSpPr>
              <p:cNvPr id="34" name="Right Triangle 33">
                <a:extLst>
                  <a:ext uri="{FF2B5EF4-FFF2-40B4-BE49-F238E27FC236}">
                    <a16:creationId xmlns:a16="http://schemas.microsoft.com/office/drawing/2014/main" id="{5D79F6D0-BBB1-2B7E-7F19-7D83DAD0157E}"/>
                  </a:ext>
                </a:extLst>
              </p:cNvPr>
              <p:cNvSpPr/>
              <p:nvPr/>
            </p:nvSpPr>
            <p:spPr>
              <a:xfrm rot="13542744">
                <a:off x="10806182" y="2460772"/>
                <a:ext cx="409290" cy="409290"/>
              </a:xfrm>
              <a:prstGeom prst="rtTriangle">
                <a:avLst/>
              </a:prstGeom>
              <a:solidFill>
                <a:schemeClr val="accent1"/>
              </a:solidFill>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NZ"/>
              </a:p>
            </p:txBody>
          </p:sp>
          <p:sp>
            <p:nvSpPr>
              <p:cNvPr id="35" name="Right Triangle 34">
                <a:extLst>
                  <a:ext uri="{FF2B5EF4-FFF2-40B4-BE49-F238E27FC236}">
                    <a16:creationId xmlns:a16="http://schemas.microsoft.com/office/drawing/2014/main" id="{C0BEFE40-B386-CA4B-7BAA-B1439111B673}"/>
                  </a:ext>
                </a:extLst>
              </p:cNvPr>
              <p:cNvSpPr/>
              <p:nvPr/>
            </p:nvSpPr>
            <p:spPr>
              <a:xfrm rot="2770413">
                <a:off x="4564272" y="3695039"/>
                <a:ext cx="409290" cy="409290"/>
              </a:xfrm>
              <a:prstGeom prst="rtTriangle">
                <a:avLst/>
              </a:prstGeom>
              <a:solidFill>
                <a:schemeClr val="accent1"/>
              </a:solidFill>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NZ"/>
              </a:p>
            </p:txBody>
          </p:sp>
          <p:sp>
            <p:nvSpPr>
              <p:cNvPr id="36" name="Right Triangle 35">
                <a:extLst>
                  <a:ext uri="{FF2B5EF4-FFF2-40B4-BE49-F238E27FC236}">
                    <a16:creationId xmlns:a16="http://schemas.microsoft.com/office/drawing/2014/main" id="{F5C6E602-42E2-4DA8-3B4B-E60FF9EC2094}"/>
                  </a:ext>
                </a:extLst>
              </p:cNvPr>
              <p:cNvSpPr/>
              <p:nvPr/>
            </p:nvSpPr>
            <p:spPr>
              <a:xfrm rot="13483501">
                <a:off x="7297984" y="5724698"/>
                <a:ext cx="409290" cy="409290"/>
              </a:xfrm>
              <a:prstGeom prst="rtTriangle">
                <a:avLst/>
              </a:prstGeom>
              <a:solidFill>
                <a:schemeClr val="accent1"/>
              </a:solidFill>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NZ"/>
              </a:p>
            </p:txBody>
          </p:sp>
        </p:grpSp>
        <p:grpSp>
          <p:nvGrpSpPr>
            <p:cNvPr id="7" name="Group 6">
              <a:extLst>
                <a:ext uri="{FF2B5EF4-FFF2-40B4-BE49-F238E27FC236}">
                  <a16:creationId xmlns:a16="http://schemas.microsoft.com/office/drawing/2014/main" id="{7DD83EEA-A5D6-7935-52D1-FB2FC5828570}"/>
                </a:ext>
              </a:extLst>
            </p:cNvPr>
            <p:cNvGrpSpPr/>
            <p:nvPr/>
          </p:nvGrpSpPr>
          <p:grpSpPr>
            <a:xfrm>
              <a:off x="400217" y="4294737"/>
              <a:ext cx="3313661" cy="2350596"/>
              <a:chOff x="283441" y="4695803"/>
              <a:chExt cx="3546802" cy="2233682"/>
            </a:xfrm>
          </p:grpSpPr>
          <p:sp>
            <p:nvSpPr>
              <p:cNvPr id="12" name="Rounded Rectangle 11">
                <a:extLst>
                  <a:ext uri="{FF2B5EF4-FFF2-40B4-BE49-F238E27FC236}">
                    <a16:creationId xmlns:a16="http://schemas.microsoft.com/office/drawing/2014/main" id="{350C0155-1AEF-2AA8-7514-94EA00C98BC9}"/>
                  </a:ext>
                </a:extLst>
              </p:cNvPr>
              <p:cNvSpPr/>
              <p:nvPr/>
            </p:nvSpPr>
            <p:spPr>
              <a:xfrm>
                <a:off x="283441" y="4695803"/>
                <a:ext cx="3546802" cy="2233682"/>
              </a:xfrm>
              <a:prstGeom prst="roundRect">
                <a:avLst>
                  <a:gd name="adj" fmla="val 3635"/>
                </a:avLst>
              </a:prstGeom>
              <a:solidFill>
                <a:srgbClr val="AEC98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a:p>
            </p:txBody>
          </p:sp>
          <p:sp>
            <p:nvSpPr>
              <p:cNvPr id="14" name="TextBox 13">
                <a:extLst>
                  <a:ext uri="{FF2B5EF4-FFF2-40B4-BE49-F238E27FC236}">
                    <a16:creationId xmlns:a16="http://schemas.microsoft.com/office/drawing/2014/main" id="{C041AA32-9D9C-4556-C96D-F9BEB6E0D887}"/>
                  </a:ext>
                </a:extLst>
              </p:cNvPr>
              <p:cNvSpPr txBox="1"/>
              <p:nvPr/>
            </p:nvSpPr>
            <p:spPr>
              <a:xfrm>
                <a:off x="446529" y="4813830"/>
                <a:ext cx="1818733" cy="160857"/>
              </a:xfrm>
              <a:prstGeom prst="rect">
                <a:avLst/>
              </a:prstGeom>
              <a:noFill/>
            </p:spPr>
            <p:txBody>
              <a:bodyPr wrap="none" lIns="0" tIns="7619" rIns="0" bIns="0">
                <a:spAutoFit/>
              </a:bodyPr>
              <a:lstStyle/>
              <a:p>
                <a:pPr algn="l"/>
                <a:r>
                  <a:rPr sz="1050" b="1" i="0">
                    <a:solidFill>
                      <a:schemeClr val="accent1"/>
                    </a:solidFill>
                    <a:latin typeface="+mj-lt"/>
                  </a:rPr>
                  <a:t>If Sector-</a:t>
                </a:r>
                <a:r>
                  <a:rPr lang="en-NZ" sz="1050" b="1" i="0">
                    <a:solidFill>
                      <a:schemeClr val="accent1"/>
                    </a:solidFill>
                    <a:latin typeface="+mj-lt"/>
                  </a:rPr>
                  <a:t>n</a:t>
                </a:r>
                <a:r>
                  <a:rPr sz="1050" b="1" i="0">
                    <a:solidFill>
                      <a:schemeClr val="accent1"/>
                    </a:solidFill>
                    <a:latin typeface="+mj-lt"/>
                  </a:rPr>
                  <a:t>eutral (IFRS-only)</a:t>
                </a:r>
              </a:p>
            </p:txBody>
          </p:sp>
          <p:sp>
            <p:nvSpPr>
              <p:cNvPr id="15" name="Rounded Rectangle 12">
                <a:extLst>
                  <a:ext uri="{FF2B5EF4-FFF2-40B4-BE49-F238E27FC236}">
                    <a16:creationId xmlns:a16="http://schemas.microsoft.com/office/drawing/2014/main" id="{3B7AB9DE-5886-F4DA-FF87-010647ABBE4A}"/>
                  </a:ext>
                </a:extLst>
              </p:cNvPr>
              <p:cNvSpPr/>
              <p:nvPr/>
            </p:nvSpPr>
            <p:spPr>
              <a:xfrm>
                <a:off x="446530" y="5067621"/>
                <a:ext cx="1804398" cy="43445"/>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a:p>
            </p:txBody>
          </p:sp>
          <p:pic>
            <p:nvPicPr>
              <p:cNvPr id="16" name="Picture 13" descr="image.png">
                <a:extLst>
                  <a:ext uri="{FF2B5EF4-FFF2-40B4-BE49-F238E27FC236}">
                    <a16:creationId xmlns:a16="http://schemas.microsoft.com/office/drawing/2014/main" id="{95C9FDCD-00E2-595C-CA40-AC1514B856A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21829" y="5266119"/>
                <a:ext cx="116157" cy="116157"/>
              </a:xfrm>
              <a:prstGeom prst="rect">
                <a:avLst/>
              </a:prstGeom>
            </p:spPr>
          </p:pic>
          <p:sp>
            <p:nvSpPr>
              <p:cNvPr id="17" name="TextBox 16">
                <a:extLst>
                  <a:ext uri="{FF2B5EF4-FFF2-40B4-BE49-F238E27FC236}">
                    <a16:creationId xmlns:a16="http://schemas.microsoft.com/office/drawing/2014/main" id="{EF7C861B-1FDE-6196-9BF9-C3E76F71C94A}"/>
                  </a:ext>
                </a:extLst>
              </p:cNvPr>
              <p:cNvSpPr txBox="1"/>
              <p:nvPr/>
            </p:nvSpPr>
            <p:spPr>
              <a:xfrm>
                <a:off x="691479" y="5235887"/>
                <a:ext cx="2526121" cy="307091"/>
              </a:xfrm>
              <a:prstGeom prst="rect">
                <a:avLst/>
              </a:prstGeom>
              <a:noFill/>
            </p:spPr>
            <p:txBody>
              <a:bodyPr wrap="square" lIns="0" tIns="0" rIns="0" bIns="0">
                <a:spAutoFit/>
              </a:bodyPr>
              <a:lstStyle/>
              <a:p>
                <a:pPr algn="l"/>
                <a:r>
                  <a:rPr lang="en-NZ" sz="1050" b="0" i="0">
                    <a:latin typeface="+mj-lt"/>
                  </a:rPr>
                  <a:t>NZ would no longer be able to leverage I</a:t>
                </a:r>
                <a:r>
                  <a:rPr sz="1050" b="0" i="0">
                    <a:latin typeface="+mj-lt"/>
                  </a:rPr>
                  <a:t>PSASB's research and gap-filling work</a:t>
                </a:r>
              </a:p>
            </p:txBody>
          </p:sp>
          <p:pic>
            <p:nvPicPr>
              <p:cNvPr id="21" name="Picture 14" descr="image.png">
                <a:extLst>
                  <a:ext uri="{FF2B5EF4-FFF2-40B4-BE49-F238E27FC236}">
                    <a16:creationId xmlns:a16="http://schemas.microsoft.com/office/drawing/2014/main" id="{483806EF-ABEB-E3F7-B524-80945B48BB2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03974" y="5740237"/>
                <a:ext cx="116157" cy="116157"/>
              </a:xfrm>
              <a:prstGeom prst="rect">
                <a:avLst/>
              </a:prstGeom>
            </p:spPr>
          </p:pic>
          <p:sp>
            <p:nvSpPr>
              <p:cNvPr id="22" name="TextBox 21">
                <a:extLst>
                  <a:ext uri="{FF2B5EF4-FFF2-40B4-BE49-F238E27FC236}">
                    <a16:creationId xmlns:a16="http://schemas.microsoft.com/office/drawing/2014/main" id="{F94AD18E-D484-D88C-9A21-92E14476EDBC}"/>
                  </a:ext>
                </a:extLst>
              </p:cNvPr>
              <p:cNvSpPr txBox="1"/>
              <p:nvPr/>
            </p:nvSpPr>
            <p:spPr>
              <a:xfrm>
                <a:off x="688667" y="5722123"/>
                <a:ext cx="3077927" cy="460638"/>
              </a:xfrm>
              <a:prstGeom prst="rect">
                <a:avLst/>
              </a:prstGeom>
              <a:noFill/>
            </p:spPr>
            <p:txBody>
              <a:bodyPr wrap="square" lIns="0" tIns="0" rIns="0" bIns="0">
                <a:spAutoFit/>
              </a:bodyPr>
              <a:lstStyle/>
              <a:p>
                <a:r>
                  <a:rPr lang="en-US" sz="1050"/>
                  <a:t>NZ would need to consider domestic standards for public-sector topic IFRS does not cover (e.g. grants, natural resources, concessionary loans)</a:t>
                </a:r>
                <a:endParaRPr lang="en-US" sz="1100">
                  <a:hlinkClick r:id="rId5" tooltip="5.1a - Alignment between IPSAS and IFRS Accounting St...">
                    <a:extLst>
                      <a:ext uri="{A12FA001-AC4F-418D-AE19-62706E023703}">
                        <ahyp:hlinkClr xmlns:ahyp="http://schemas.microsoft.com/office/drawing/2018/hyperlinkcolor" val="tx"/>
                      </a:ext>
                    </a:extLst>
                  </a:hlinkClick>
                </a:endParaRPr>
              </a:p>
            </p:txBody>
          </p:sp>
          <p:pic>
            <p:nvPicPr>
              <p:cNvPr id="24" name="Picture 15" descr="image.png">
                <a:extLst>
                  <a:ext uri="{FF2B5EF4-FFF2-40B4-BE49-F238E27FC236}">
                    <a16:creationId xmlns:a16="http://schemas.microsoft.com/office/drawing/2014/main" id="{C78C5595-0222-60C7-FA46-82DF2DBB985A}"/>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03974" y="6369900"/>
                <a:ext cx="116157" cy="116157"/>
              </a:xfrm>
              <a:prstGeom prst="rect">
                <a:avLst/>
              </a:prstGeom>
            </p:spPr>
          </p:pic>
          <p:sp>
            <p:nvSpPr>
              <p:cNvPr id="26" name="TextBox 25">
                <a:extLst>
                  <a:ext uri="{FF2B5EF4-FFF2-40B4-BE49-F238E27FC236}">
                    <a16:creationId xmlns:a16="http://schemas.microsoft.com/office/drawing/2014/main" id="{44FDED3C-8125-E831-1A6F-598DADD5FF4D}"/>
                  </a:ext>
                </a:extLst>
              </p:cNvPr>
              <p:cNvSpPr txBox="1"/>
              <p:nvPr/>
            </p:nvSpPr>
            <p:spPr>
              <a:xfrm>
                <a:off x="673624" y="6339668"/>
                <a:ext cx="2577531" cy="460638"/>
              </a:xfrm>
              <a:prstGeom prst="rect">
                <a:avLst/>
              </a:prstGeom>
              <a:noFill/>
            </p:spPr>
            <p:txBody>
              <a:bodyPr wrap="square" lIns="0" tIns="0" rIns="0" bIns="0">
                <a:spAutoFit/>
              </a:bodyPr>
              <a:lstStyle/>
              <a:p>
                <a:pPr algn="l"/>
                <a:r>
                  <a:rPr sz="1050" b="0" i="0">
                    <a:latin typeface="+mj-lt"/>
                  </a:rPr>
                  <a:t>Cost and complexity</a:t>
                </a:r>
                <a:r>
                  <a:rPr lang="en-NZ" sz="1050" b="0" i="0">
                    <a:latin typeface="+mj-lt"/>
                  </a:rPr>
                  <a:t> of standard-setting </a:t>
                </a:r>
                <a:r>
                  <a:rPr sz="1050" b="0" i="0">
                    <a:latin typeface="+mj-lt"/>
                  </a:rPr>
                  <a:t>currently borne internationally</a:t>
                </a:r>
                <a:r>
                  <a:rPr lang="en-NZ" sz="1050" b="0" i="0">
                    <a:latin typeface="+mj-lt"/>
                  </a:rPr>
                  <a:t>, </a:t>
                </a:r>
                <a:r>
                  <a:rPr sz="1050" b="0" i="0">
                    <a:latin typeface="+mj-lt"/>
                  </a:rPr>
                  <a:t>would shift entirely to NZ</a:t>
                </a:r>
              </a:p>
            </p:txBody>
          </p:sp>
        </p:grpSp>
        <p:cxnSp>
          <p:nvCxnSpPr>
            <p:cNvPr id="9" name="Straight Connector 8">
              <a:extLst>
                <a:ext uri="{FF2B5EF4-FFF2-40B4-BE49-F238E27FC236}">
                  <a16:creationId xmlns:a16="http://schemas.microsoft.com/office/drawing/2014/main" id="{ED388A30-32D3-70DF-7109-3A8C2DDC375A}"/>
                </a:ext>
              </a:extLst>
            </p:cNvPr>
            <p:cNvCxnSpPr>
              <a:cxnSpLocks/>
            </p:cNvCxnSpPr>
            <p:nvPr/>
          </p:nvCxnSpPr>
          <p:spPr>
            <a:xfrm>
              <a:off x="7928883" y="4903976"/>
              <a:ext cx="3702730" cy="0"/>
            </a:xfrm>
            <a:prstGeom prst="line">
              <a:avLst/>
            </a:prstGeom>
            <a:ln w="28575" cap="flat" cmpd="sng" algn="ctr">
              <a:solidFill>
                <a:srgbClr val="5F8F34"/>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1" name="Straight Connector 10">
              <a:extLst>
                <a:ext uri="{FF2B5EF4-FFF2-40B4-BE49-F238E27FC236}">
                  <a16:creationId xmlns:a16="http://schemas.microsoft.com/office/drawing/2014/main" id="{92D3A4D1-F8D8-AF14-64D5-CA966DAE672F}"/>
                </a:ext>
              </a:extLst>
            </p:cNvPr>
            <p:cNvCxnSpPr>
              <a:cxnSpLocks/>
            </p:cNvCxnSpPr>
            <p:nvPr/>
          </p:nvCxnSpPr>
          <p:spPr>
            <a:xfrm>
              <a:off x="7935347" y="3896279"/>
              <a:ext cx="0" cy="1021986"/>
            </a:xfrm>
            <a:prstGeom prst="line">
              <a:avLst/>
            </a:prstGeom>
            <a:ln w="28575" cap="flat" cmpd="sng" algn="ctr">
              <a:solidFill>
                <a:srgbClr val="5F8F34"/>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grpSp>
    </p:spTree>
    <p:extLst>
      <p:ext uri="{BB962C8B-B14F-4D97-AF65-F5344CB8AC3E}">
        <p14:creationId xmlns:p14="http://schemas.microsoft.com/office/powerpoint/2010/main" val="9224646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B874C-56D1-7549-4044-DBA7F0DF6029}"/>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B2576A9-6841-0474-0974-8482BD1894D8}"/>
              </a:ext>
            </a:extLst>
          </p:cNvPr>
          <p:cNvSpPr>
            <a:spLocks noGrp="1"/>
          </p:cNvSpPr>
          <p:nvPr>
            <p:ph type="sldNum" sz="quarter" idx="10"/>
          </p:nvPr>
        </p:nvSpPr>
        <p:spPr/>
        <p:txBody>
          <a:bodyPr/>
          <a:lstStyle/>
          <a:p>
            <a:fld id="{802A16F9-4D44-47C7-BF06-FFE7750A8ED4}" type="slidenum">
              <a:rPr lang="en-NZ" altLang="en-US" smtClean="0"/>
              <a:pPr/>
              <a:t>28</a:t>
            </a:fld>
            <a:endParaRPr lang="en-NZ" altLang="en-US"/>
          </a:p>
        </p:txBody>
      </p:sp>
      <p:sp>
        <p:nvSpPr>
          <p:cNvPr id="3" name="Text Placeholder 2">
            <a:extLst>
              <a:ext uri="{FF2B5EF4-FFF2-40B4-BE49-F238E27FC236}">
                <a16:creationId xmlns:a16="http://schemas.microsoft.com/office/drawing/2014/main" id="{B644FABC-9209-74AD-4A43-2D8F21121C4D}"/>
              </a:ext>
            </a:extLst>
          </p:cNvPr>
          <p:cNvSpPr>
            <a:spLocks noGrp="1"/>
          </p:cNvSpPr>
          <p:nvPr>
            <p:ph type="body" sz="quarter" idx="13"/>
          </p:nvPr>
        </p:nvSpPr>
        <p:spPr>
          <a:xfrm>
            <a:off x="451946" y="224399"/>
            <a:ext cx="7707110" cy="542125"/>
          </a:xfrm>
        </p:spPr>
        <p:txBody>
          <a:bodyPr/>
          <a:lstStyle/>
          <a:p>
            <a:r>
              <a:rPr lang="en-NZ"/>
              <a:t>Current status of IPSAS standards vs IFRS standards</a:t>
            </a:r>
          </a:p>
        </p:txBody>
      </p:sp>
      <p:graphicFrame>
        <p:nvGraphicFramePr>
          <p:cNvPr id="9" name="Table 8">
            <a:extLst>
              <a:ext uri="{FF2B5EF4-FFF2-40B4-BE49-F238E27FC236}">
                <a16:creationId xmlns:a16="http://schemas.microsoft.com/office/drawing/2014/main" id="{83B3BE40-8119-00B0-717F-0C70CB1163A5}"/>
              </a:ext>
            </a:extLst>
          </p:cNvPr>
          <p:cNvGraphicFramePr>
            <a:graphicFrameLocks noGrp="1"/>
          </p:cNvGraphicFramePr>
          <p:nvPr/>
        </p:nvGraphicFramePr>
        <p:xfrm>
          <a:off x="414516" y="1702888"/>
          <a:ext cx="10850114" cy="3619009"/>
        </p:xfrm>
        <a:graphic>
          <a:graphicData uri="http://schemas.openxmlformats.org/drawingml/2006/table">
            <a:tbl>
              <a:tblPr/>
              <a:tblGrid>
                <a:gridCol w="1167850">
                  <a:extLst>
                    <a:ext uri="{9D8B030D-6E8A-4147-A177-3AD203B41FA5}">
                      <a16:colId xmlns:a16="http://schemas.microsoft.com/office/drawing/2014/main" val="3318325100"/>
                    </a:ext>
                  </a:extLst>
                </a:gridCol>
                <a:gridCol w="2198451">
                  <a:extLst>
                    <a:ext uri="{9D8B030D-6E8A-4147-A177-3AD203B41FA5}">
                      <a16:colId xmlns:a16="http://schemas.microsoft.com/office/drawing/2014/main" val="3743584204"/>
                    </a:ext>
                  </a:extLst>
                </a:gridCol>
                <a:gridCol w="7483813">
                  <a:extLst>
                    <a:ext uri="{9D8B030D-6E8A-4147-A177-3AD203B41FA5}">
                      <a16:colId xmlns:a16="http://schemas.microsoft.com/office/drawing/2014/main" val="222227981"/>
                    </a:ext>
                  </a:extLst>
                </a:gridCol>
              </a:tblGrid>
              <a:tr h="730729">
                <a:tc>
                  <a:txBody>
                    <a:bodyPr/>
                    <a:lstStyle/>
                    <a:p>
                      <a:pPr algn="ctr" fontAlgn="base">
                        <a:lnSpc>
                          <a:spcPct val="100000"/>
                        </a:lnSpc>
                        <a:spcBef>
                          <a:spcPts val="0"/>
                        </a:spcBef>
                        <a:spcAft>
                          <a:spcPts val="0"/>
                        </a:spcAft>
                        <a:buNone/>
                      </a:pPr>
                      <a:r>
                        <a:rPr lang="en-US" sz="1100" b="1" i="0">
                          <a:solidFill>
                            <a:schemeClr val="bg1"/>
                          </a:solidFill>
                          <a:effectLst/>
                          <a:latin typeface="+mj-lt"/>
                        </a:rPr>
                        <a:t>Alignment</a:t>
                      </a:r>
                    </a:p>
                  </a:txBody>
                  <a:tcPr marT="108000" marB="10800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7620" cap="flat" cmpd="sng" algn="ctr">
                      <a:solidFill>
                        <a:srgbClr val="DBD8CD"/>
                      </a:solidFill>
                      <a:prstDash val="solid"/>
                      <a:round/>
                      <a:headEnd type="none" w="med" len="med"/>
                      <a:tailEnd type="none" w="med" len="med"/>
                    </a:lnB>
                    <a:solidFill>
                      <a:srgbClr val="5F8F34"/>
                    </a:solidFill>
                  </a:tcPr>
                </a:tc>
                <a:tc>
                  <a:txBody>
                    <a:bodyPr/>
                    <a:lstStyle/>
                    <a:p>
                      <a:pPr algn="ctr" fontAlgn="base">
                        <a:lnSpc>
                          <a:spcPct val="100000"/>
                        </a:lnSpc>
                        <a:spcBef>
                          <a:spcPts val="0"/>
                        </a:spcBef>
                        <a:spcAft>
                          <a:spcPts val="0"/>
                        </a:spcAft>
                        <a:buNone/>
                      </a:pPr>
                      <a:r>
                        <a:rPr lang="en-US" sz="1100" b="1" i="0">
                          <a:solidFill>
                            <a:schemeClr val="bg1"/>
                          </a:solidFill>
                          <a:effectLst/>
                          <a:latin typeface="+mj-lt"/>
                        </a:rPr>
                        <a:t>Number of standards</a:t>
                      </a:r>
                    </a:p>
                  </a:txBody>
                  <a:tcPr marT="108000" marB="10800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7620" cap="flat" cmpd="sng" algn="ctr">
                      <a:solidFill>
                        <a:srgbClr val="DBD8CD"/>
                      </a:solidFill>
                      <a:prstDash val="solid"/>
                      <a:round/>
                      <a:headEnd type="none" w="med" len="med"/>
                      <a:tailEnd type="none" w="med" len="med"/>
                    </a:lnB>
                    <a:solidFill>
                      <a:srgbClr val="5F8F34"/>
                    </a:solidFill>
                  </a:tcPr>
                </a:tc>
                <a:tc>
                  <a:txBody>
                    <a:bodyPr/>
                    <a:lstStyle/>
                    <a:p>
                      <a:pPr algn="l" fontAlgn="base">
                        <a:lnSpc>
                          <a:spcPct val="100000"/>
                        </a:lnSpc>
                        <a:spcBef>
                          <a:spcPts val="0"/>
                        </a:spcBef>
                        <a:spcAft>
                          <a:spcPts val="0"/>
                        </a:spcAft>
                        <a:buNone/>
                      </a:pPr>
                      <a:r>
                        <a:rPr lang="en-US" sz="1100" b="1" i="0">
                          <a:solidFill>
                            <a:schemeClr val="bg1"/>
                          </a:solidFill>
                          <a:effectLst/>
                          <a:latin typeface="+mj-lt"/>
                        </a:rPr>
                        <a:t>Standards</a:t>
                      </a:r>
                    </a:p>
                  </a:txBody>
                  <a:tcPr marT="108000" marB="10800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7620" cap="flat" cmpd="sng" algn="ctr">
                      <a:solidFill>
                        <a:srgbClr val="DBD8CD"/>
                      </a:solidFill>
                      <a:prstDash val="solid"/>
                      <a:round/>
                      <a:headEnd type="none" w="med" len="med"/>
                      <a:tailEnd type="none" w="med" len="med"/>
                    </a:lnB>
                    <a:solidFill>
                      <a:srgbClr val="5F8F34"/>
                    </a:solidFill>
                  </a:tcPr>
                </a:tc>
                <a:extLst>
                  <a:ext uri="{0D108BD9-81ED-4DB2-BD59-A6C34878D82A}">
                    <a16:rowId xmlns:a16="http://schemas.microsoft.com/office/drawing/2014/main" val="1746763255"/>
                  </a:ext>
                </a:extLst>
              </a:tr>
              <a:tr h="338289">
                <a:tc>
                  <a:txBody>
                    <a:bodyPr/>
                    <a:lstStyle/>
                    <a:p>
                      <a:pPr algn="ctr" fontAlgn="base">
                        <a:lnSpc>
                          <a:spcPct val="100000"/>
                        </a:lnSpc>
                        <a:spcBef>
                          <a:spcPts val="0"/>
                        </a:spcBef>
                        <a:spcAft>
                          <a:spcPts val="0"/>
                        </a:spcAft>
                        <a:buNone/>
                      </a:pPr>
                      <a:endParaRPr lang="en-US" sz="1050" b="0" i="0">
                        <a:solidFill>
                          <a:schemeClr val="accent1"/>
                        </a:solidFill>
                        <a:effectLst/>
                        <a:latin typeface="+mj-lt"/>
                      </a:endParaRPr>
                    </a:p>
                  </a:txBody>
                  <a:tcPr marT="108000" marB="10800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7620" cap="flat" cmpd="sng" algn="ctr">
                      <a:solidFill>
                        <a:srgbClr val="DBD8CD"/>
                      </a:solidFill>
                      <a:prstDash val="solid"/>
                      <a:round/>
                      <a:headEnd type="none" w="med" len="med"/>
                      <a:tailEnd type="none" w="med" len="med"/>
                    </a:lnT>
                    <a:lnB w="7620" cap="flat" cmpd="sng" algn="ctr">
                      <a:solidFill>
                        <a:srgbClr val="DBD8CD"/>
                      </a:solidFill>
                      <a:prstDash val="solid"/>
                      <a:round/>
                      <a:headEnd type="none" w="med" len="med"/>
                      <a:tailEnd type="none" w="med" len="med"/>
                    </a:lnB>
                    <a:noFill/>
                  </a:tcPr>
                </a:tc>
                <a:tc>
                  <a:txBody>
                    <a:bodyPr/>
                    <a:lstStyle/>
                    <a:p>
                      <a:pPr algn="ctr" fontAlgn="base">
                        <a:lnSpc>
                          <a:spcPct val="100000"/>
                        </a:lnSpc>
                        <a:spcBef>
                          <a:spcPts val="0"/>
                        </a:spcBef>
                        <a:spcAft>
                          <a:spcPts val="0"/>
                        </a:spcAft>
                        <a:buNone/>
                      </a:pPr>
                      <a:r>
                        <a:rPr lang="en-US" sz="1050" b="0" i="0">
                          <a:solidFill>
                            <a:schemeClr val="accent1"/>
                          </a:solidFill>
                          <a:effectLst/>
                          <a:latin typeface="+mj-lt"/>
                        </a:rPr>
                        <a:t>7</a:t>
                      </a:r>
                    </a:p>
                  </a:txBody>
                  <a:tcPr marT="108000" marB="10800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7620" cap="flat" cmpd="sng" algn="ctr">
                      <a:solidFill>
                        <a:srgbClr val="DBD8CD"/>
                      </a:solidFill>
                      <a:prstDash val="solid"/>
                      <a:round/>
                      <a:headEnd type="none" w="med" len="med"/>
                      <a:tailEnd type="none" w="med" len="med"/>
                    </a:lnT>
                    <a:lnB w="7620" cap="flat" cmpd="sng" algn="ctr">
                      <a:solidFill>
                        <a:srgbClr val="DBD8CD"/>
                      </a:solidFill>
                      <a:prstDash val="solid"/>
                      <a:round/>
                      <a:headEnd type="none" w="med" len="med"/>
                      <a:tailEnd type="none" w="med" len="med"/>
                    </a:lnB>
                    <a:noFill/>
                  </a:tcPr>
                </a:tc>
                <a:tc>
                  <a:txBody>
                    <a:bodyPr/>
                    <a:lstStyle/>
                    <a:p>
                      <a:pPr algn="l" fontAlgn="base">
                        <a:lnSpc>
                          <a:spcPct val="100000"/>
                        </a:lnSpc>
                        <a:spcBef>
                          <a:spcPts val="0"/>
                        </a:spcBef>
                        <a:spcAft>
                          <a:spcPts val="0"/>
                        </a:spcAft>
                        <a:buNone/>
                      </a:pPr>
                      <a:r>
                        <a:rPr lang="en-US" sz="1050" b="0" i="0">
                          <a:solidFill>
                            <a:srgbClr val="000000"/>
                          </a:solidFill>
                          <a:effectLst/>
                          <a:latin typeface="+mj-lt"/>
                        </a:rPr>
                        <a:t>IPSAS 2 </a:t>
                      </a:r>
                      <a:r>
                        <a:rPr lang="en-US" sz="1050" b="0" i="1">
                          <a:solidFill>
                            <a:srgbClr val="000000"/>
                          </a:solidFill>
                          <a:effectLst/>
                          <a:latin typeface="+mj-lt"/>
                        </a:rPr>
                        <a:t>Cash Flow Statements</a:t>
                      </a:r>
                      <a:r>
                        <a:rPr lang="en-US" sz="1050" b="0" i="0">
                          <a:solidFill>
                            <a:srgbClr val="000000"/>
                          </a:solidFill>
                          <a:effectLst/>
                          <a:latin typeface="+mj-lt"/>
                        </a:rPr>
                        <a:t>; IPSAS 3 </a:t>
                      </a:r>
                      <a:r>
                        <a:rPr lang="en-US" sz="1050" b="0" i="1">
                          <a:solidFill>
                            <a:srgbClr val="000000"/>
                          </a:solidFill>
                          <a:effectLst/>
                          <a:latin typeface="+mj-lt"/>
                        </a:rPr>
                        <a:t>Accounting Policies, Changes in Accounting Estimates and Errors</a:t>
                      </a:r>
                      <a:r>
                        <a:rPr lang="en-US" sz="1050" b="0" i="0">
                          <a:solidFill>
                            <a:srgbClr val="000000"/>
                          </a:solidFill>
                          <a:effectLst/>
                          <a:latin typeface="+mj-lt"/>
                        </a:rPr>
                        <a:t>; IPSAS 4 </a:t>
                      </a:r>
                      <a:r>
                        <a:rPr lang="en-US" sz="1050" b="0" i="1">
                          <a:solidFill>
                            <a:srgbClr val="000000"/>
                          </a:solidFill>
                          <a:effectLst/>
                          <a:latin typeface="+mj-lt"/>
                        </a:rPr>
                        <a:t>The Effects of Changes in Foreign Exchange Rates</a:t>
                      </a:r>
                      <a:r>
                        <a:rPr lang="en-US" sz="1050" b="0" i="0">
                          <a:solidFill>
                            <a:srgbClr val="000000"/>
                          </a:solidFill>
                          <a:effectLst/>
                          <a:latin typeface="+mj-lt"/>
                        </a:rPr>
                        <a:t>; IPSAS 14 </a:t>
                      </a:r>
                      <a:r>
                        <a:rPr lang="en-US" sz="1050" b="0" i="1">
                          <a:solidFill>
                            <a:srgbClr val="000000"/>
                          </a:solidFill>
                          <a:effectLst/>
                          <a:latin typeface="+mj-lt"/>
                        </a:rPr>
                        <a:t>Events After the Reporting Date</a:t>
                      </a:r>
                      <a:r>
                        <a:rPr lang="en-US" sz="1050" b="0" i="0">
                          <a:solidFill>
                            <a:srgbClr val="000000"/>
                          </a:solidFill>
                          <a:effectLst/>
                          <a:latin typeface="+mj-lt"/>
                        </a:rPr>
                        <a:t>; IPSAS 19 </a:t>
                      </a:r>
                      <a:r>
                        <a:rPr lang="en-US" sz="1050" b="0" i="1">
                          <a:solidFill>
                            <a:srgbClr val="000000"/>
                          </a:solidFill>
                          <a:effectLst/>
                          <a:latin typeface="+mj-lt"/>
                        </a:rPr>
                        <a:t>Provisions, Contingent Liabilities and Contingent Assets</a:t>
                      </a:r>
                      <a:r>
                        <a:rPr lang="en-US" sz="1050" b="0" i="0">
                          <a:solidFill>
                            <a:srgbClr val="000000"/>
                          </a:solidFill>
                          <a:effectLst/>
                          <a:latin typeface="+mj-lt"/>
                        </a:rPr>
                        <a:t>; IPSAS 43 </a:t>
                      </a:r>
                      <a:r>
                        <a:rPr lang="en-US" sz="1050" b="0" i="1">
                          <a:solidFill>
                            <a:srgbClr val="000000"/>
                          </a:solidFill>
                          <a:effectLst/>
                          <a:latin typeface="+mj-lt"/>
                        </a:rPr>
                        <a:t>Leases</a:t>
                      </a:r>
                      <a:r>
                        <a:rPr lang="en-US" sz="1050" b="0" i="0">
                          <a:solidFill>
                            <a:srgbClr val="000000"/>
                          </a:solidFill>
                          <a:effectLst/>
                          <a:latin typeface="+mj-lt"/>
                        </a:rPr>
                        <a:t>; IPSAS 44 </a:t>
                      </a:r>
                      <a:r>
                        <a:rPr lang="en-US" sz="1050" b="0" i="1">
                          <a:solidFill>
                            <a:srgbClr val="000000"/>
                          </a:solidFill>
                          <a:effectLst/>
                          <a:latin typeface="+mj-lt"/>
                        </a:rPr>
                        <a:t>Non-current Assets Held for Sale and Discontinued Operations</a:t>
                      </a:r>
                    </a:p>
                  </a:txBody>
                  <a:tcPr marT="108000" marB="10800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7620" cap="flat" cmpd="sng" algn="ctr">
                      <a:solidFill>
                        <a:srgbClr val="DBD8CD"/>
                      </a:solidFill>
                      <a:prstDash val="solid"/>
                      <a:round/>
                      <a:headEnd type="none" w="med" len="med"/>
                      <a:tailEnd type="none" w="med" len="med"/>
                    </a:lnT>
                    <a:lnB w="7620" cap="flat" cmpd="sng" algn="ctr">
                      <a:solidFill>
                        <a:srgbClr val="DBD8CD"/>
                      </a:solidFill>
                      <a:prstDash val="solid"/>
                      <a:round/>
                      <a:headEnd type="none" w="med" len="med"/>
                      <a:tailEnd type="none" w="med" len="med"/>
                    </a:lnB>
                    <a:noFill/>
                  </a:tcPr>
                </a:tc>
                <a:extLst>
                  <a:ext uri="{0D108BD9-81ED-4DB2-BD59-A6C34878D82A}">
                    <a16:rowId xmlns:a16="http://schemas.microsoft.com/office/drawing/2014/main" val="2931439475"/>
                  </a:ext>
                </a:extLst>
              </a:tr>
              <a:tr h="820310">
                <a:tc>
                  <a:txBody>
                    <a:bodyPr/>
                    <a:lstStyle/>
                    <a:p>
                      <a:pPr algn="ctr" fontAlgn="base">
                        <a:lnSpc>
                          <a:spcPct val="100000"/>
                        </a:lnSpc>
                        <a:spcBef>
                          <a:spcPts val="0"/>
                        </a:spcBef>
                        <a:spcAft>
                          <a:spcPts val="0"/>
                        </a:spcAft>
                        <a:buNone/>
                      </a:pPr>
                      <a:endParaRPr lang="en-US" sz="1050" b="1" i="0">
                        <a:solidFill>
                          <a:schemeClr val="accent5">
                            <a:lumMod val="75000"/>
                          </a:schemeClr>
                        </a:solidFill>
                        <a:effectLst/>
                        <a:latin typeface="+mj-lt"/>
                      </a:endParaRPr>
                    </a:p>
                    <a:p>
                      <a:pPr algn="ctr" fontAlgn="base">
                        <a:lnSpc>
                          <a:spcPct val="100000"/>
                        </a:lnSpc>
                        <a:spcBef>
                          <a:spcPts val="0"/>
                        </a:spcBef>
                        <a:spcAft>
                          <a:spcPts val="0"/>
                        </a:spcAft>
                        <a:buNone/>
                      </a:pPr>
                      <a:endParaRPr lang="en-US" sz="1050" b="1" i="0">
                        <a:solidFill>
                          <a:schemeClr val="accent5">
                            <a:lumMod val="75000"/>
                          </a:schemeClr>
                        </a:solidFill>
                        <a:effectLst/>
                        <a:latin typeface="+mj-lt"/>
                      </a:endParaRPr>
                    </a:p>
                    <a:p>
                      <a:pPr algn="ctr" fontAlgn="base">
                        <a:lnSpc>
                          <a:spcPct val="100000"/>
                        </a:lnSpc>
                        <a:spcBef>
                          <a:spcPts val="0"/>
                        </a:spcBef>
                        <a:spcAft>
                          <a:spcPts val="0"/>
                        </a:spcAft>
                        <a:buNone/>
                      </a:pPr>
                      <a:endParaRPr lang="en-US" sz="1050" b="1" i="0">
                        <a:solidFill>
                          <a:schemeClr val="accent5">
                            <a:lumMod val="75000"/>
                          </a:schemeClr>
                        </a:solidFill>
                        <a:effectLst/>
                        <a:latin typeface="+mj-lt"/>
                      </a:endParaRPr>
                    </a:p>
                  </a:txBody>
                  <a:tcPr marT="108000" marB="10800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7620" cap="flat" cmpd="sng" algn="ctr">
                      <a:solidFill>
                        <a:srgbClr val="DBD8CD"/>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F0EA"/>
                    </a:solidFill>
                  </a:tcPr>
                </a:tc>
                <a:tc>
                  <a:txBody>
                    <a:bodyPr/>
                    <a:lstStyle/>
                    <a:p>
                      <a:pPr algn="ctr" fontAlgn="base">
                        <a:lnSpc>
                          <a:spcPct val="100000"/>
                        </a:lnSpc>
                        <a:spcBef>
                          <a:spcPts val="0"/>
                        </a:spcBef>
                        <a:spcAft>
                          <a:spcPts val="0"/>
                        </a:spcAft>
                        <a:buNone/>
                      </a:pPr>
                      <a:r>
                        <a:rPr lang="en-US" sz="1050" b="0" i="0">
                          <a:solidFill>
                            <a:schemeClr val="accent1"/>
                          </a:solidFill>
                          <a:effectLst/>
                          <a:latin typeface="+mj-lt"/>
                        </a:rPr>
                        <a:t>22</a:t>
                      </a:r>
                    </a:p>
                  </a:txBody>
                  <a:tcPr marT="108000" marB="10800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7620" cap="flat" cmpd="sng" algn="ctr">
                      <a:solidFill>
                        <a:srgbClr val="DBD8CD"/>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F0EA"/>
                    </a:solidFill>
                  </a:tcPr>
                </a:tc>
                <a:tc>
                  <a:txBody>
                    <a:bodyPr/>
                    <a:lstStyle/>
                    <a:p>
                      <a:pPr algn="l" fontAlgn="base">
                        <a:lnSpc>
                          <a:spcPct val="100000"/>
                        </a:lnSpc>
                        <a:spcBef>
                          <a:spcPts val="0"/>
                        </a:spcBef>
                        <a:spcAft>
                          <a:spcPts val="0"/>
                        </a:spcAft>
                        <a:buNone/>
                      </a:pPr>
                      <a:r>
                        <a:rPr lang="en-US" sz="1050" b="0" i="0">
                          <a:solidFill>
                            <a:srgbClr val="000000"/>
                          </a:solidFill>
                          <a:effectLst/>
                          <a:latin typeface="+mj-lt"/>
                        </a:rPr>
                        <a:t>IPSAS 5 </a:t>
                      </a:r>
                      <a:r>
                        <a:rPr lang="en-US" sz="1050" b="0" i="1">
                          <a:solidFill>
                            <a:srgbClr val="000000"/>
                          </a:solidFill>
                          <a:effectLst/>
                          <a:latin typeface="+mj-lt"/>
                        </a:rPr>
                        <a:t>Borrowing Costs</a:t>
                      </a:r>
                      <a:r>
                        <a:rPr lang="en-US" sz="1050" b="0" i="0">
                          <a:solidFill>
                            <a:srgbClr val="000000"/>
                          </a:solidFill>
                          <a:effectLst/>
                          <a:latin typeface="+mj-lt"/>
                        </a:rPr>
                        <a:t>; IPSAS 10 </a:t>
                      </a:r>
                      <a:r>
                        <a:rPr lang="en-US" sz="1050" b="0" i="1">
                          <a:solidFill>
                            <a:srgbClr val="000000"/>
                          </a:solidFill>
                          <a:effectLst/>
                          <a:latin typeface="+mj-lt"/>
                        </a:rPr>
                        <a:t>Financial Reporting in Hyperinflationary Economies</a:t>
                      </a:r>
                      <a:r>
                        <a:rPr lang="en-US" sz="1050" b="0" i="0">
                          <a:solidFill>
                            <a:srgbClr val="000000"/>
                          </a:solidFill>
                          <a:effectLst/>
                          <a:latin typeface="+mj-lt"/>
                        </a:rPr>
                        <a:t>; IPSAS 12 </a:t>
                      </a:r>
                      <a:r>
                        <a:rPr lang="en-US" sz="1050" b="0" i="1">
                          <a:solidFill>
                            <a:srgbClr val="000000"/>
                          </a:solidFill>
                          <a:effectLst/>
                          <a:latin typeface="+mj-lt"/>
                        </a:rPr>
                        <a:t>Inventories</a:t>
                      </a:r>
                      <a:r>
                        <a:rPr lang="en-US" sz="1050" b="0" i="0">
                          <a:solidFill>
                            <a:srgbClr val="000000"/>
                          </a:solidFill>
                          <a:effectLst/>
                          <a:latin typeface="+mj-lt"/>
                        </a:rPr>
                        <a:t>; IPSAS 16 </a:t>
                      </a:r>
                      <a:r>
                        <a:rPr lang="en-US" sz="1050" b="0" i="1">
                          <a:solidFill>
                            <a:srgbClr val="000000"/>
                          </a:solidFill>
                          <a:effectLst/>
                          <a:latin typeface="+mj-lt"/>
                        </a:rPr>
                        <a:t>Investment Property</a:t>
                      </a:r>
                      <a:r>
                        <a:rPr lang="en-US" sz="1050" b="0" i="0">
                          <a:solidFill>
                            <a:srgbClr val="000000"/>
                          </a:solidFill>
                          <a:effectLst/>
                          <a:latin typeface="+mj-lt"/>
                        </a:rPr>
                        <a:t>; IPSAS 20 </a:t>
                      </a:r>
                      <a:r>
                        <a:rPr lang="en-US" sz="1050" b="0" i="1">
                          <a:solidFill>
                            <a:srgbClr val="000000"/>
                          </a:solidFill>
                          <a:effectLst/>
                          <a:latin typeface="+mj-lt"/>
                        </a:rPr>
                        <a:t>Related Party Disclosures</a:t>
                      </a:r>
                      <a:r>
                        <a:rPr lang="en-US" sz="1050" b="0" i="0">
                          <a:solidFill>
                            <a:srgbClr val="000000"/>
                          </a:solidFill>
                          <a:effectLst/>
                          <a:latin typeface="+mj-lt"/>
                        </a:rPr>
                        <a:t>; IPSAS 26 </a:t>
                      </a:r>
                      <a:r>
                        <a:rPr lang="en-US" sz="1050" b="0" i="1">
                          <a:solidFill>
                            <a:srgbClr val="000000"/>
                          </a:solidFill>
                          <a:effectLst/>
                          <a:latin typeface="+mj-lt"/>
                        </a:rPr>
                        <a:t>Impairment of Cash-Generating Assets</a:t>
                      </a:r>
                      <a:r>
                        <a:rPr lang="en-US" sz="1050" b="0" i="0">
                          <a:solidFill>
                            <a:srgbClr val="000000"/>
                          </a:solidFill>
                          <a:effectLst/>
                          <a:latin typeface="+mj-lt"/>
                        </a:rPr>
                        <a:t>; IPSAS 27 </a:t>
                      </a:r>
                      <a:r>
                        <a:rPr lang="en-US" sz="1050" b="0" i="1">
                          <a:solidFill>
                            <a:srgbClr val="000000"/>
                          </a:solidFill>
                          <a:effectLst/>
                          <a:latin typeface="+mj-lt"/>
                        </a:rPr>
                        <a:t>Agriculture</a:t>
                      </a:r>
                      <a:r>
                        <a:rPr lang="en-US" sz="1050" b="0" i="0">
                          <a:solidFill>
                            <a:srgbClr val="000000"/>
                          </a:solidFill>
                          <a:effectLst/>
                          <a:latin typeface="+mj-lt"/>
                        </a:rPr>
                        <a:t>; IPSAS 28 </a:t>
                      </a:r>
                      <a:r>
                        <a:rPr lang="en-US" sz="1050" b="0" i="1">
                          <a:solidFill>
                            <a:srgbClr val="000000"/>
                          </a:solidFill>
                          <a:effectLst/>
                          <a:latin typeface="+mj-lt"/>
                        </a:rPr>
                        <a:t>Financial Instruments: Presentation</a:t>
                      </a:r>
                      <a:r>
                        <a:rPr lang="en-US" sz="1050" b="0" i="0">
                          <a:solidFill>
                            <a:srgbClr val="000000"/>
                          </a:solidFill>
                          <a:effectLst/>
                          <a:latin typeface="+mj-lt"/>
                        </a:rPr>
                        <a:t>; IPSAS 30 </a:t>
                      </a:r>
                      <a:r>
                        <a:rPr lang="en-US" sz="1050" b="0" i="1">
                          <a:solidFill>
                            <a:srgbClr val="000000"/>
                          </a:solidFill>
                          <a:effectLst/>
                          <a:latin typeface="+mj-lt"/>
                        </a:rPr>
                        <a:t>Financial Instruments: Disclosures</a:t>
                      </a:r>
                      <a:r>
                        <a:rPr lang="en-US" sz="1050" b="0" i="0">
                          <a:solidFill>
                            <a:srgbClr val="000000"/>
                          </a:solidFill>
                          <a:effectLst/>
                          <a:latin typeface="+mj-lt"/>
                        </a:rPr>
                        <a:t>; IPSAS 31 </a:t>
                      </a:r>
                      <a:r>
                        <a:rPr lang="en-US" sz="1050" b="0" i="1">
                          <a:solidFill>
                            <a:srgbClr val="000000"/>
                          </a:solidFill>
                          <a:effectLst/>
                          <a:latin typeface="+mj-lt"/>
                        </a:rPr>
                        <a:t>Intangible Assets</a:t>
                      </a:r>
                      <a:r>
                        <a:rPr lang="en-US" sz="1050" b="0" i="0">
                          <a:solidFill>
                            <a:srgbClr val="000000"/>
                          </a:solidFill>
                          <a:effectLst/>
                          <a:latin typeface="+mj-lt"/>
                        </a:rPr>
                        <a:t>; IPSAS 33 </a:t>
                      </a:r>
                      <a:r>
                        <a:rPr lang="en-US" sz="1050" b="0" i="1">
                          <a:solidFill>
                            <a:srgbClr val="000000"/>
                          </a:solidFill>
                          <a:effectLst/>
                          <a:latin typeface="+mj-lt"/>
                        </a:rPr>
                        <a:t>First-time Adoption of Accrual Basis IPSAS</a:t>
                      </a:r>
                      <a:r>
                        <a:rPr lang="en-US" sz="1050" b="0" i="0">
                          <a:solidFill>
                            <a:srgbClr val="000000"/>
                          </a:solidFill>
                          <a:effectLst/>
                          <a:latin typeface="+mj-lt"/>
                        </a:rPr>
                        <a:t>; IPSAS 34 </a:t>
                      </a:r>
                      <a:r>
                        <a:rPr lang="en-US" sz="1050" b="0" i="1">
                          <a:solidFill>
                            <a:srgbClr val="000000"/>
                          </a:solidFill>
                          <a:effectLst/>
                          <a:latin typeface="+mj-lt"/>
                        </a:rPr>
                        <a:t>Separate Financial Statements</a:t>
                      </a:r>
                      <a:r>
                        <a:rPr lang="en-US" sz="1050" b="0" i="0">
                          <a:solidFill>
                            <a:srgbClr val="000000"/>
                          </a:solidFill>
                          <a:effectLst/>
                          <a:latin typeface="+mj-lt"/>
                        </a:rPr>
                        <a:t>; IPSAS 35 </a:t>
                      </a:r>
                      <a:r>
                        <a:rPr lang="en-US" sz="1050" b="0" i="1">
                          <a:solidFill>
                            <a:srgbClr val="000000"/>
                          </a:solidFill>
                          <a:effectLst/>
                          <a:latin typeface="+mj-lt"/>
                        </a:rPr>
                        <a:t>Consolidated Financial Statements</a:t>
                      </a:r>
                      <a:r>
                        <a:rPr lang="en-US" sz="1050" b="0" i="0">
                          <a:solidFill>
                            <a:srgbClr val="000000"/>
                          </a:solidFill>
                          <a:effectLst/>
                          <a:latin typeface="+mj-lt"/>
                        </a:rPr>
                        <a:t>; IPSAS 36 </a:t>
                      </a:r>
                      <a:r>
                        <a:rPr lang="en-US" sz="1050" b="0" i="1">
                          <a:solidFill>
                            <a:srgbClr val="000000"/>
                          </a:solidFill>
                          <a:effectLst/>
                          <a:latin typeface="+mj-lt"/>
                        </a:rPr>
                        <a:t>Investments in Associates and Joint Ventures</a:t>
                      </a:r>
                      <a:r>
                        <a:rPr lang="en-US" sz="1050" b="0" i="0">
                          <a:solidFill>
                            <a:srgbClr val="000000"/>
                          </a:solidFill>
                          <a:effectLst/>
                          <a:latin typeface="+mj-lt"/>
                        </a:rPr>
                        <a:t>; IPSAS 37 </a:t>
                      </a:r>
                      <a:r>
                        <a:rPr lang="en-US" sz="1050" b="0" i="1">
                          <a:solidFill>
                            <a:srgbClr val="000000"/>
                          </a:solidFill>
                          <a:effectLst/>
                          <a:latin typeface="+mj-lt"/>
                        </a:rPr>
                        <a:t>Joint Arrangements</a:t>
                      </a:r>
                      <a:r>
                        <a:rPr lang="en-US" sz="1050" b="0" i="0">
                          <a:solidFill>
                            <a:srgbClr val="000000"/>
                          </a:solidFill>
                          <a:effectLst/>
                          <a:latin typeface="+mj-lt"/>
                        </a:rPr>
                        <a:t>; IPSAS 38 </a:t>
                      </a:r>
                      <a:r>
                        <a:rPr lang="en-US" sz="1050" b="0" i="1">
                          <a:solidFill>
                            <a:srgbClr val="000000"/>
                          </a:solidFill>
                          <a:effectLst/>
                          <a:latin typeface="+mj-lt"/>
                        </a:rPr>
                        <a:t>Disclosure of Interests in Other Entities</a:t>
                      </a:r>
                      <a:r>
                        <a:rPr lang="en-US" sz="1050" b="0" i="0">
                          <a:solidFill>
                            <a:srgbClr val="000000"/>
                          </a:solidFill>
                          <a:effectLst/>
                          <a:latin typeface="+mj-lt"/>
                        </a:rPr>
                        <a:t>; IPSAS 39 </a:t>
                      </a:r>
                      <a:r>
                        <a:rPr lang="en-US" sz="1050" b="0" i="1">
                          <a:solidFill>
                            <a:srgbClr val="000000"/>
                          </a:solidFill>
                          <a:effectLst/>
                          <a:latin typeface="+mj-lt"/>
                        </a:rPr>
                        <a:t>Employee Benefits</a:t>
                      </a:r>
                      <a:r>
                        <a:rPr lang="en-US" sz="1050" b="0" i="0">
                          <a:solidFill>
                            <a:srgbClr val="000000"/>
                          </a:solidFill>
                          <a:effectLst/>
                          <a:latin typeface="+mj-lt"/>
                        </a:rPr>
                        <a:t>; IPSAS 40 </a:t>
                      </a:r>
                      <a:r>
                        <a:rPr lang="en-US" sz="1050" b="0" i="1">
                          <a:solidFill>
                            <a:srgbClr val="000000"/>
                          </a:solidFill>
                          <a:effectLst/>
                          <a:latin typeface="+mj-lt"/>
                        </a:rPr>
                        <a:t>Public Sector Combinations</a:t>
                      </a:r>
                      <a:r>
                        <a:rPr lang="en-US" sz="1050" b="0" i="0">
                          <a:solidFill>
                            <a:srgbClr val="000000"/>
                          </a:solidFill>
                          <a:effectLst/>
                          <a:latin typeface="+mj-lt"/>
                        </a:rPr>
                        <a:t>; IPSAS 41 </a:t>
                      </a:r>
                      <a:r>
                        <a:rPr lang="en-US" sz="1050" b="0" i="1">
                          <a:solidFill>
                            <a:srgbClr val="000000"/>
                          </a:solidFill>
                          <a:effectLst/>
                          <a:latin typeface="+mj-lt"/>
                        </a:rPr>
                        <a:t>Financial Instruments</a:t>
                      </a:r>
                      <a:r>
                        <a:rPr lang="en-US" sz="1050" b="0" i="0">
                          <a:solidFill>
                            <a:srgbClr val="000000"/>
                          </a:solidFill>
                          <a:effectLst/>
                          <a:latin typeface="+mj-lt"/>
                        </a:rPr>
                        <a:t>; IPSAS 45 </a:t>
                      </a:r>
                      <a:r>
                        <a:rPr lang="en-US" sz="1050" b="0" i="1">
                          <a:solidFill>
                            <a:srgbClr val="000000"/>
                          </a:solidFill>
                          <a:effectLst/>
                          <a:latin typeface="+mj-lt"/>
                        </a:rPr>
                        <a:t>Property, Plant and Equipment</a:t>
                      </a:r>
                      <a:r>
                        <a:rPr lang="en-US" sz="1050" b="0" i="0">
                          <a:solidFill>
                            <a:srgbClr val="000000"/>
                          </a:solidFill>
                          <a:effectLst/>
                          <a:latin typeface="+mj-lt"/>
                        </a:rPr>
                        <a:t>; IPSAS 46 M</a:t>
                      </a:r>
                      <a:r>
                        <a:rPr lang="en-US" sz="1050" b="0" i="1">
                          <a:solidFill>
                            <a:srgbClr val="000000"/>
                          </a:solidFill>
                          <a:effectLst/>
                          <a:latin typeface="+mj-lt"/>
                        </a:rPr>
                        <a:t>easurement</a:t>
                      </a:r>
                      <a:r>
                        <a:rPr lang="en-US" sz="1050" b="0" i="0">
                          <a:solidFill>
                            <a:srgbClr val="000000"/>
                          </a:solidFill>
                          <a:effectLst/>
                          <a:latin typeface="+mj-lt"/>
                        </a:rPr>
                        <a:t>; IPSAS 47 </a:t>
                      </a:r>
                      <a:r>
                        <a:rPr lang="en-US" sz="1050" b="0" i="1">
                          <a:solidFill>
                            <a:srgbClr val="000000"/>
                          </a:solidFill>
                          <a:effectLst/>
                          <a:latin typeface="+mj-lt"/>
                        </a:rPr>
                        <a:t>Revenue</a:t>
                      </a:r>
                    </a:p>
                  </a:txBody>
                  <a:tcPr marT="108000" marB="10800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7620" cap="flat" cmpd="sng" algn="ctr">
                      <a:solidFill>
                        <a:srgbClr val="DBD8CD"/>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FF0EA"/>
                    </a:solidFill>
                  </a:tcPr>
                </a:tc>
                <a:extLst>
                  <a:ext uri="{0D108BD9-81ED-4DB2-BD59-A6C34878D82A}">
                    <a16:rowId xmlns:a16="http://schemas.microsoft.com/office/drawing/2014/main" val="2146474237"/>
                  </a:ext>
                </a:extLst>
              </a:tr>
              <a:tr h="820310">
                <a:tc>
                  <a:txBody>
                    <a:bodyPr/>
                    <a:lstStyle/>
                    <a:p>
                      <a:pPr algn="ctr" fontAlgn="base">
                        <a:lnSpc>
                          <a:spcPct val="100000"/>
                        </a:lnSpc>
                        <a:spcBef>
                          <a:spcPts val="0"/>
                        </a:spcBef>
                        <a:spcAft>
                          <a:spcPts val="0"/>
                        </a:spcAft>
                        <a:buNone/>
                      </a:pPr>
                      <a:endParaRPr lang="en-US" sz="1050" b="1" i="0">
                        <a:solidFill>
                          <a:srgbClr val="C00000"/>
                        </a:solidFill>
                        <a:effectLst/>
                        <a:latin typeface="+mj-lt"/>
                      </a:endParaRPr>
                    </a:p>
                  </a:txBody>
                  <a:tcPr marT="108000" marB="10800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7620" cap="flat" cmpd="sng" algn="ctr">
                      <a:solidFill>
                        <a:srgbClr val="DBD8CD"/>
                      </a:solidFill>
                      <a:prstDash val="solid"/>
                      <a:round/>
                      <a:headEnd type="none" w="med" len="med"/>
                      <a:tailEnd type="none" w="med" len="med"/>
                    </a:lnB>
                    <a:noFill/>
                  </a:tcPr>
                </a:tc>
                <a:tc>
                  <a:txBody>
                    <a:bodyPr/>
                    <a:lstStyle/>
                    <a:p>
                      <a:pPr algn="ctr" fontAlgn="base">
                        <a:lnSpc>
                          <a:spcPct val="100000"/>
                        </a:lnSpc>
                        <a:spcBef>
                          <a:spcPts val="0"/>
                        </a:spcBef>
                        <a:spcAft>
                          <a:spcPts val="0"/>
                        </a:spcAft>
                        <a:buNone/>
                      </a:pPr>
                      <a:r>
                        <a:rPr lang="en-US" sz="1050" b="0" i="0">
                          <a:solidFill>
                            <a:schemeClr val="accent1"/>
                          </a:solidFill>
                          <a:effectLst/>
                          <a:latin typeface="+mj-lt"/>
                        </a:rPr>
                        <a:t>9</a:t>
                      </a:r>
                    </a:p>
                  </a:txBody>
                  <a:tcPr marT="108000" marB="10800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7620" cap="flat" cmpd="sng" algn="ctr">
                      <a:solidFill>
                        <a:srgbClr val="DBD8CD"/>
                      </a:solidFill>
                      <a:prstDash val="solid"/>
                      <a:round/>
                      <a:headEnd type="none" w="med" len="med"/>
                      <a:tailEnd type="none" w="med" len="med"/>
                    </a:lnB>
                    <a:noFill/>
                  </a:tcPr>
                </a:tc>
                <a:tc>
                  <a:txBody>
                    <a:bodyPr/>
                    <a:lstStyle/>
                    <a:p>
                      <a:pPr algn="l" fontAlgn="base">
                        <a:lnSpc>
                          <a:spcPct val="100000"/>
                        </a:lnSpc>
                        <a:spcBef>
                          <a:spcPts val="0"/>
                        </a:spcBef>
                        <a:spcAft>
                          <a:spcPts val="0"/>
                        </a:spcAft>
                        <a:buNone/>
                      </a:pPr>
                      <a:r>
                        <a:rPr lang="en-US" sz="1050" b="0" i="0">
                          <a:solidFill>
                            <a:srgbClr val="000000"/>
                          </a:solidFill>
                          <a:effectLst/>
                          <a:latin typeface="+mj-lt"/>
                        </a:rPr>
                        <a:t>IPSAS 1 </a:t>
                      </a:r>
                      <a:r>
                        <a:rPr lang="en-US" sz="1050" b="0" i="1">
                          <a:solidFill>
                            <a:srgbClr val="000000"/>
                          </a:solidFill>
                          <a:effectLst/>
                          <a:latin typeface="+mj-lt"/>
                        </a:rPr>
                        <a:t>Presentation of Financial Statements</a:t>
                      </a:r>
                      <a:r>
                        <a:rPr lang="en-US" sz="1050" b="0" i="0">
                          <a:solidFill>
                            <a:srgbClr val="000000"/>
                          </a:solidFill>
                          <a:effectLst/>
                          <a:latin typeface="+mj-lt"/>
                        </a:rPr>
                        <a:t>; IPSAS 18 </a:t>
                      </a:r>
                      <a:r>
                        <a:rPr lang="en-US" sz="1050" b="0" i="1">
                          <a:solidFill>
                            <a:srgbClr val="000000"/>
                          </a:solidFill>
                          <a:effectLst/>
                          <a:latin typeface="+mj-lt"/>
                        </a:rPr>
                        <a:t>Segment Reporting</a:t>
                      </a:r>
                      <a:r>
                        <a:rPr lang="en-US" sz="1050" b="0" i="0">
                          <a:solidFill>
                            <a:srgbClr val="000000"/>
                          </a:solidFill>
                          <a:effectLst/>
                          <a:latin typeface="+mj-lt"/>
                        </a:rPr>
                        <a:t>; IPSAS 21 </a:t>
                      </a:r>
                      <a:r>
                        <a:rPr lang="en-US" sz="1050" b="0" i="1">
                          <a:solidFill>
                            <a:srgbClr val="000000"/>
                          </a:solidFill>
                          <a:effectLst/>
                          <a:latin typeface="+mj-lt"/>
                        </a:rPr>
                        <a:t>Impairment of Non-Cash-Generating Asset</a:t>
                      </a:r>
                      <a:r>
                        <a:rPr lang="en-US" sz="1050" b="0" i="0">
                          <a:solidFill>
                            <a:srgbClr val="000000"/>
                          </a:solidFill>
                          <a:effectLst/>
                          <a:latin typeface="+mj-lt"/>
                        </a:rPr>
                        <a:t>s; IPSAS 22 </a:t>
                      </a:r>
                      <a:r>
                        <a:rPr lang="en-US" sz="1050" b="0" i="1">
                          <a:solidFill>
                            <a:srgbClr val="000000"/>
                          </a:solidFill>
                          <a:effectLst/>
                          <a:latin typeface="+mj-lt"/>
                        </a:rPr>
                        <a:t>Disclosure of Financial Information About the General Government Sector</a:t>
                      </a:r>
                      <a:r>
                        <a:rPr lang="en-US" sz="1050" b="0" i="0">
                          <a:solidFill>
                            <a:srgbClr val="000000"/>
                          </a:solidFill>
                          <a:effectLst/>
                          <a:latin typeface="+mj-lt"/>
                        </a:rPr>
                        <a:t>; IPSAS 24 </a:t>
                      </a:r>
                      <a:r>
                        <a:rPr lang="en-US" sz="1050" b="0" i="1">
                          <a:solidFill>
                            <a:srgbClr val="000000"/>
                          </a:solidFill>
                          <a:effectLst/>
                          <a:latin typeface="+mj-lt"/>
                        </a:rPr>
                        <a:t>Presentation of Budget Information in Financial Statements</a:t>
                      </a:r>
                      <a:r>
                        <a:rPr lang="en-US" sz="1050" b="0" i="0">
                          <a:solidFill>
                            <a:srgbClr val="000000"/>
                          </a:solidFill>
                          <a:effectLst/>
                          <a:latin typeface="+mj-lt"/>
                        </a:rPr>
                        <a:t>; IPSAS 32 </a:t>
                      </a:r>
                      <a:r>
                        <a:rPr lang="en-US" sz="1050" b="0" i="1">
                          <a:solidFill>
                            <a:srgbClr val="000000"/>
                          </a:solidFill>
                          <a:effectLst/>
                          <a:latin typeface="+mj-lt"/>
                        </a:rPr>
                        <a:t>Service Concession </a:t>
                      </a:r>
                      <a:r>
                        <a:rPr lang="en-US" sz="1050" b="0" i="0">
                          <a:solidFill>
                            <a:srgbClr val="000000"/>
                          </a:solidFill>
                          <a:effectLst/>
                          <a:latin typeface="+mj-lt"/>
                        </a:rPr>
                        <a:t>Arrangements: Grantor; IPSAS 42 </a:t>
                      </a:r>
                      <a:r>
                        <a:rPr lang="en-US" sz="1050" b="0" i="1">
                          <a:solidFill>
                            <a:srgbClr val="000000"/>
                          </a:solidFill>
                          <a:effectLst/>
                          <a:latin typeface="+mj-lt"/>
                        </a:rPr>
                        <a:t>Social Benefits</a:t>
                      </a:r>
                      <a:r>
                        <a:rPr lang="en-US" sz="1050" b="0" i="0">
                          <a:solidFill>
                            <a:srgbClr val="000000"/>
                          </a:solidFill>
                          <a:effectLst/>
                          <a:latin typeface="+mj-lt"/>
                        </a:rPr>
                        <a:t>; IPSAS 48 </a:t>
                      </a:r>
                      <a:r>
                        <a:rPr lang="en-US" sz="1050" b="0" i="1">
                          <a:solidFill>
                            <a:srgbClr val="000000"/>
                          </a:solidFill>
                          <a:effectLst/>
                          <a:latin typeface="+mj-lt"/>
                        </a:rPr>
                        <a:t>Transfer Expenses</a:t>
                      </a:r>
                      <a:r>
                        <a:rPr lang="en-US" sz="1050" b="0" i="0">
                          <a:solidFill>
                            <a:srgbClr val="000000"/>
                          </a:solidFill>
                          <a:effectLst/>
                          <a:latin typeface="+mj-lt"/>
                        </a:rPr>
                        <a:t>; IPSAS 50 </a:t>
                      </a:r>
                      <a:r>
                        <a:rPr lang="en-US" sz="1050" b="0" i="1">
                          <a:solidFill>
                            <a:srgbClr val="000000"/>
                          </a:solidFill>
                          <a:effectLst/>
                          <a:latin typeface="+mj-lt"/>
                        </a:rPr>
                        <a:t>Exploration for and Evaluation of Mineral Resources</a:t>
                      </a:r>
                    </a:p>
                  </a:txBody>
                  <a:tcPr marT="108000" marB="10800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7620" cap="flat" cmpd="sng" algn="ctr">
                      <a:solidFill>
                        <a:srgbClr val="DBD8CD"/>
                      </a:solidFill>
                      <a:prstDash val="solid"/>
                      <a:round/>
                      <a:headEnd type="none" w="med" len="med"/>
                      <a:tailEnd type="none" w="med" len="med"/>
                    </a:lnB>
                    <a:noFill/>
                  </a:tcPr>
                </a:tc>
                <a:extLst>
                  <a:ext uri="{0D108BD9-81ED-4DB2-BD59-A6C34878D82A}">
                    <a16:rowId xmlns:a16="http://schemas.microsoft.com/office/drawing/2014/main" val="2898156618"/>
                  </a:ext>
                </a:extLst>
              </a:tr>
            </a:tbl>
          </a:graphicData>
        </a:graphic>
      </p:graphicFrame>
      <p:grpSp>
        <p:nvGrpSpPr>
          <p:cNvPr id="10" name="Group 9">
            <a:extLst>
              <a:ext uri="{FF2B5EF4-FFF2-40B4-BE49-F238E27FC236}">
                <a16:creationId xmlns:a16="http://schemas.microsoft.com/office/drawing/2014/main" id="{938BB13C-1C1C-B864-CEE1-8195842717E3}"/>
              </a:ext>
            </a:extLst>
          </p:cNvPr>
          <p:cNvGrpSpPr/>
          <p:nvPr/>
        </p:nvGrpSpPr>
        <p:grpSpPr>
          <a:xfrm>
            <a:off x="475364" y="1037387"/>
            <a:ext cx="9787471" cy="231753"/>
            <a:chOff x="510567" y="2078524"/>
            <a:chExt cx="8580300" cy="231753"/>
          </a:xfrm>
        </p:grpSpPr>
        <p:sp>
          <p:nvSpPr>
            <p:cNvPr id="11" name="Rounded Rectangle 2">
              <a:extLst>
                <a:ext uri="{FF2B5EF4-FFF2-40B4-BE49-F238E27FC236}">
                  <a16:creationId xmlns:a16="http://schemas.microsoft.com/office/drawing/2014/main" id="{C74BDD04-418B-DC2C-5F72-014BF6E14D9F}"/>
                </a:ext>
              </a:extLst>
            </p:cNvPr>
            <p:cNvSpPr/>
            <p:nvPr/>
          </p:nvSpPr>
          <p:spPr>
            <a:xfrm>
              <a:off x="510567" y="2126706"/>
              <a:ext cx="114300" cy="114300"/>
            </a:xfrm>
            <a:prstGeom prst="rect">
              <a:avLst/>
            </a:prstGeom>
            <a:solidFill>
              <a:srgbClr val="5F8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chemeClr val="accent1"/>
                </a:solidFill>
              </a:endParaRPr>
            </a:p>
          </p:txBody>
        </p:sp>
        <p:sp>
          <p:nvSpPr>
            <p:cNvPr id="12" name="TextBox 11">
              <a:extLst>
                <a:ext uri="{FF2B5EF4-FFF2-40B4-BE49-F238E27FC236}">
                  <a16:creationId xmlns:a16="http://schemas.microsoft.com/office/drawing/2014/main" id="{8EDEB7D3-8B24-B34F-39ED-78C069F11FE6}"/>
                </a:ext>
              </a:extLst>
            </p:cNvPr>
            <p:cNvSpPr txBox="1"/>
            <p:nvPr/>
          </p:nvSpPr>
          <p:spPr>
            <a:xfrm>
              <a:off x="731519" y="2079445"/>
              <a:ext cx="1838426" cy="230832"/>
            </a:xfrm>
            <a:prstGeom prst="rect">
              <a:avLst/>
            </a:prstGeom>
            <a:noFill/>
          </p:spPr>
          <p:txBody>
            <a:bodyPr wrap="square" lIns="0" rtlCol="0">
              <a:spAutoFit/>
            </a:bodyPr>
            <a:lstStyle/>
            <a:p>
              <a:pPr algn="l"/>
              <a:r>
                <a:rPr lang="en-NZ" sz="900">
                  <a:solidFill>
                    <a:schemeClr val="bg2"/>
                  </a:solidFill>
                  <a:effectLst/>
                  <a:latin typeface="Aptos" panose="020B0004020202020204" pitchFamily="34" charset="0"/>
                  <a:ea typeface="Aptos" panose="020B0004020202020204" pitchFamily="34" charset="0"/>
                  <a:cs typeface="Aptos" panose="020B0004020202020204" pitchFamily="34" charset="0"/>
                </a:rPr>
                <a:t>Aligned – minimal change needed</a:t>
              </a:r>
            </a:p>
          </p:txBody>
        </p:sp>
        <p:sp>
          <p:nvSpPr>
            <p:cNvPr id="13" name="Rounded Rectangle 3">
              <a:extLst>
                <a:ext uri="{FF2B5EF4-FFF2-40B4-BE49-F238E27FC236}">
                  <a16:creationId xmlns:a16="http://schemas.microsoft.com/office/drawing/2014/main" id="{25BC9B53-400B-9849-80CB-2CA2F7340E5C}"/>
                </a:ext>
              </a:extLst>
            </p:cNvPr>
            <p:cNvSpPr/>
            <p:nvPr/>
          </p:nvSpPr>
          <p:spPr>
            <a:xfrm>
              <a:off x="2459916" y="2126706"/>
              <a:ext cx="114300" cy="114300"/>
            </a:xfrm>
            <a:prstGeom prst="rect">
              <a:avLst/>
            </a:prstGeom>
            <a:solidFill>
              <a:srgbClr val="EABD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p>
          </p:txBody>
        </p:sp>
        <p:sp>
          <p:nvSpPr>
            <p:cNvPr id="14" name="TextBox 13">
              <a:extLst>
                <a:ext uri="{FF2B5EF4-FFF2-40B4-BE49-F238E27FC236}">
                  <a16:creationId xmlns:a16="http://schemas.microsoft.com/office/drawing/2014/main" id="{86F89D3B-1D37-1762-EE2F-7015DE07F159}"/>
                </a:ext>
              </a:extLst>
            </p:cNvPr>
            <p:cNvSpPr txBox="1"/>
            <p:nvPr/>
          </p:nvSpPr>
          <p:spPr>
            <a:xfrm>
              <a:off x="2623719" y="2078524"/>
              <a:ext cx="3300192" cy="230832"/>
            </a:xfrm>
            <a:prstGeom prst="rect">
              <a:avLst/>
            </a:prstGeom>
            <a:noFill/>
          </p:spPr>
          <p:txBody>
            <a:bodyPr wrap="square" lIns="0" rtlCol="0">
              <a:spAutoFit/>
            </a:bodyPr>
            <a:lstStyle/>
            <a:p>
              <a:pPr algn="l"/>
              <a:r>
                <a:rPr lang="en-NZ" sz="900">
                  <a:solidFill>
                    <a:schemeClr val="bg2"/>
                  </a:solidFill>
                  <a:effectLst/>
                  <a:latin typeface="Aptos" panose="020B0004020202020204" pitchFamily="34" charset="0"/>
                  <a:ea typeface="Aptos" panose="020B0004020202020204" pitchFamily="34" charset="0"/>
                  <a:cs typeface="Aptos" panose="020B0004020202020204" pitchFamily="34" charset="0"/>
                </a:rPr>
                <a:t>Partial – IFRS covers some but not all PBE activities/context</a:t>
              </a:r>
            </a:p>
          </p:txBody>
        </p:sp>
        <p:sp>
          <p:nvSpPr>
            <p:cNvPr id="15" name="Rounded Rectangle 4">
              <a:extLst>
                <a:ext uri="{FF2B5EF4-FFF2-40B4-BE49-F238E27FC236}">
                  <a16:creationId xmlns:a16="http://schemas.microsoft.com/office/drawing/2014/main" id="{B486D728-4AE5-0532-77FD-7808FD88632A}"/>
                </a:ext>
              </a:extLst>
            </p:cNvPr>
            <p:cNvSpPr/>
            <p:nvPr/>
          </p:nvSpPr>
          <p:spPr>
            <a:xfrm>
              <a:off x="5403478" y="2126706"/>
              <a:ext cx="114300" cy="114300"/>
            </a:xfrm>
            <a:prstGeom prst="rect">
              <a:avLst/>
            </a:prstGeom>
            <a:solidFill>
              <a:srgbClr val="C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p>
          </p:txBody>
        </p:sp>
        <p:sp>
          <p:nvSpPr>
            <p:cNvPr id="16" name="TextBox 15">
              <a:extLst>
                <a:ext uri="{FF2B5EF4-FFF2-40B4-BE49-F238E27FC236}">
                  <a16:creationId xmlns:a16="http://schemas.microsoft.com/office/drawing/2014/main" id="{E24CDFF9-C96F-0850-E801-28B21A21570B}"/>
                </a:ext>
              </a:extLst>
            </p:cNvPr>
            <p:cNvSpPr txBox="1"/>
            <p:nvPr/>
          </p:nvSpPr>
          <p:spPr>
            <a:xfrm>
              <a:off x="5562074" y="2078524"/>
              <a:ext cx="3528793" cy="230832"/>
            </a:xfrm>
            <a:prstGeom prst="rect">
              <a:avLst/>
            </a:prstGeom>
            <a:noFill/>
          </p:spPr>
          <p:txBody>
            <a:bodyPr wrap="square" lIns="0" rtlCol="0">
              <a:spAutoFit/>
            </a:bodyPr>
            <a:lstStyle/>
            <a:p>
              <a:pPr algn="l"/>
              <a:r>
                <a:rPr lang="en-NZ" sz="900">
                  <a:solidFill>
                    <a:schemeClr val="bg2"/>
                  </a:solidFill>
                  <a:effectLst/>
                  <a:latin typeface="Aptos" panose="020B0004020202020204" pitchFamily="34" charset="0"/>
                  <a:ea typeface="Aptos" panose="020B0004020202020204" pitchFamily="34" charset="0"/>
                  <a:cs typeface="Aptos" panose="020B0004020202020204" pitchFamily="34" charset="0"/>
                </a:rPr>
                <a:t>Gap – no IFRS equivalent; NZ </a:t>
              </a:r>
              <a:r>
                <a:rPr lang="en-NZ" sz="900">
                  <a:solidFill>
                    <a:schemeClr val="bg2"/>
                  </a:solidFill>
                  <a:latin typeface="Aptos" panose="020B0004020202020204" pitchFamily="34" charset="0"/>
                  <a:ea typeface="Aptos" panose="020B0004020202020204" pitchFamily="34" charset="0"/>
                  <a:cs typeface="Aptos" panose="020B0004020202020204" pitchFamily="34" charset="0"/>
                </a:rPr>
                <a:t>to consider own PBE sector solutions</a:t>
              </a:r>
              <a:endParaRPr lang="en-NZ" sz="900">
                <a:solidFill>
                  <a:schemeClr val="bg2"/>
                </a:solidFill>
                <a:effectLst/>
                <a:latin typeface="Aptos" panose="020B0004020202020204" pitchFamily="34" charset="0"/>
                <a:ea typeface="Aptos" panose="020B0004020202020204" pitchFamily="34" charset="0"/>
                <a:cs typeface="Aptos" panose="020B0004020202020204" pitchFamily="34" charset="0"/>
              </a:endParaRPr>
            </a:p>
          </p:txBody>
        </p:sp>
      </p:grpSp>
      <p:grpSp>
        <p:nvGrpSpPr>
          <p:cNvPr id="17" name="Group 16">
            <a:extLst>
              <a:ext uri="{FF2B5EF4-FFF2-40B4-BE49-F238E27FC236}">
                <a16:creationId xmlns:a16="http://schemas.microsoft.com/office/drawing/2014/main" id="{4329AEAB-3DD0-A9EE-7526-C8BDDAA6047C}"/>
              </a:ext>
            </a:extLst>
          </p:cNvPr>
          <p:cNvGrpSpPr/>
          <p:nvPr/>
        </p:nvGrpSpPr>
        <p:grpSpPr>
          <a:xfrm>
            <a:off x="921764" y="2743002"/>
            <a:ext cx="130380" cy="2182758"/>
            <a:chOff x="1563230" y="2050880"/>
            <a:chExt cx="113758" cy="2182758"/>
          </a:xfrm>
        </p:grpSpPr>
        <p:sp>
          <p:nvSpPr>
            <p:cNvPr id="19" name="Rounded Rectangle 2">
              <a:extLst>
                <a:ext uri="{FF2B5EF4-FFF2-40B4-BE49-F238E27FC236}">
                  <a16:creationId xmlns:a16="http://schemas.microsoft.com/office/drawing/2014/main" id="{D8C7E492-EAF6-5792-3435-F03F59866409}"/>
                </a:ext>
              </a:extLst>
            </p:cNvPr>
            <p:cNvSpPr/>
            <p:nvPr/>
          </p:nvSpPr>
          <p:spPr>
            <a:xfrm>
              <a:off x="1563230" y="2050880"/>
              <a:ext cx="113758" cy="124012"/>
            </a:xfrm>
            <a:prstGeom prst="rect">
              <a:avLst/>
            </a:prstGeom>
            <a:solidFill>
              <a:srgbClr val="5F8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solidFill>
                  <a:schemeClr val="accent1"/>
                </a:solidFill>
              </a:endParaRPr>
            </a:p>
          </p:txBody>
        </p:sp>
        <p:sp>
          <p:nvSpPr>
            <p:cNvPr id="20" name="Rounded Rectangle 3">
              <a:extLst>
                <a:ext uri="{FF2B5EF4-FFF2-40B4-BE49-F238E27FC236}">
                  <a16:creationId xmlns:a16="http://schemas.microsoft.com/office/drawing/2014/main" id="{98C018B1-94D2-29EE-9669-CC23A0CF8681}"/>
                </a:ext>
              </a:extLst>
            </p:cNvPr>
            <p:cNvSpPr/>
            <p:nvPr/>
          </p:nvSpPr>
          <p:spPr>
            <a:xfrm>
              <a:off x="1563230" y="3049250"/>
              <a:ext cx="113758" cy="124012"/>
            </a:xfrm>
            <a:prstGeom prst="rect">
              <a:avLst/>
            </a:prstGeom>
            <a:solidFill>
              <a:srgbClr val="EABD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p>
          </p:txBody>
        </p:sp>
        <p:sp>
          <p:nvSpPr>
            <p:cNvPr id="25" name="Rounded Rectangle 4">
              <a:extLst>
                <a:ext uri="{FF2B5EF4-FFF2-40B4-BE49-F238E27FC236}">
                  <a16:creationId xmlns:a16="http://schemas.microsoft.com/office/drawing/2014/main" id="{3FA88650-54E7-F305-B00B-8D4833F6694D}"/>
                </a:ext>
              </a:extLst>
            </p:cNvPr>
            <p:cNvSpPr/>
            <p:nvPr/>
          </p:nvSpPr>
          <p:spPr>
            <a:xfrm>
              <a:off x="1563230" y="4109626"/>
              <a:ext cx="113758" cy="124012"/>
            </a:xfrm>
            <a:prstGeom prst="rect">
              <a:avLst/>
            </a:prstGeom>
            <a:solidFill>
              <a:srgbClr val="C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a:p>
          </p:txBody>
        </p:sp>
      </p:grpSp>
    </p:spTree>
    <p:extLst>
      <p:ext uri="{BB962C8B-B14F-4D97-AF65-F5344CB8AC3E}">
        <p14:creationId xmlns:p14="http://schemas.microsoft.com/office/powerpoint/2010/main" val="33885323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96869-5E9B-36C2-B9DF-F42A219F7507}"/>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DE1774-A393-3379-FE64-14D6939BFE43}"/>
              </a:ext>
            </a:extLst>
          </p:cNvPr>
          <p:cNvSpPr>
            <a:spLocks noGrp="1"/>
          </p:cNvSpPr>
          <p:nvPr>
            <p:ph type="sldNum" sz="quarter" idx="10"/>
          </p:nvPr>
        </p:nvSpPr>
        <p:spPr/>
        <p:txBody>
          <a:bodyPr/>
          <a:lstStyle/>
          <a:p>
            <a:fld id="{802A16F9-4D44-47C7-BF06-FFE7750A8ED4}" type="slidenum">
              <a:rPr lang="en-NZ" altLang="en-US" smtClean="0"/>
              <a:pPr/>
              <a:t>29</a:t>
            </a:fld>
            <a:endParaRPr lang="en-NZ" altLang="en-US"/>
          </a:p>
        </p:txBody>
      </p:sp>
      <p:sp>
        <p:nvSpPr>
          <p:cNvPr id="3" name="Text Placeholder 2">
            <a:extLst>
              <a:ext uri="{FF2B5EF4-FFF2-40B4-BE49-F238E27FC236}">
                <a16:creationId xmlns:a16="http://schemas.microsoft.com/office/drawing/2014/main" id="{0F468537-65A0-B444-F8A3-C52B3C7B5DDB}"/>
              </a:ext>
            </a:extLst>
          </p:cNvPr>
          <p:cNvSpPr>
            <a:spLocks noGrp="1"/>
          </p:cNvSpPr>
          <p:nvPr>
            <p:ph type="body" sz="quarter" idx="13"/>
          </p:nvPr>
        </p:nvSpPr>
        <p:spPr>
          <a:xfrm>
            <a:off x="488938" y="298109"/>
            <a:ext cx="6639032" cy="641943"/>
          </a:xfrm>
        </p:spPr>
        <p:txBody>
          <a:bodyPr vert="horz" lIns="0" tIns="45720" rIns="91440" bIns="45720" rtlCol="0" anchor="t">
            <a:normAutofit fontScale="62500" lnSpcReduction="20000"/>
          </a:bodyPr>
          <a:lstStyle/>
          <a:p>
            <a:r>
              <a:rPr lang="en-US" sz="3000">
                <a:solidFill>
                  <a:srgbClr val="23500B"/>
                </a:solidFill>
              </a:rPr>
              <a:t>Changing to a sector neutral model and what it may mean for NZ PBEs</a:t>
            </a:r>
            <a:endParaRPr lang="en-US" sz="3000"/>
          </a:p>
          <a:p>
            <a:endParaRPr lang="en-US"/>
          </a:p>
        </p:txBody>
      </p:sp>
      <p:sp>
        <p:nvSpPr>
          <p:cNvPr id="12" name="Col1 Bar">
            <a:extLst>
              <a:ext uri="{FF2B5EF4-FFF2-40B4-BE49-F238E27FC236}">
                <a16:creationId xmlns:a16="http://schemas.microsoft.com/office/drawing/2014/main" id="{FBE19FAB-CB9A-B10F-CE6D-7E25337B590D}"/>
              </a:ext>
            </a:extLst>
          </p:cNvPr>
          <p:cNvSpPr/>
          <p:nvPr/>
        </p:nvSpPr>
        <p:spPr>
          <a:xfrm>
            <a:off x="499986" y="1824083"/>
            <a:ext cx="3590000" cy="80000"/>
          </a:xfrm>
          <a:prstGeom prst="rect">
            <a:avLst/>
          </a:prstGeom>
          <a:solidFill>
            <a:schemeClr val="accent1">
              <a:lumMod val="90000"/>
              <a:lumOff val="10000"/>
            </a:schemeClr>
          </a:solidFill>
          <a:ln>
            <a:noFill/>
          </a:ln>
        </p:spPr>
        <p:txBody>
          <a:bodyPr/>
          <a:lstStyle/>
          <a:p>
            <a:endParaRPr lang="en-NZ"/>
          </a:p>
        </p:txBody>
      </p:sp>
      <p:sp>
        <p:nvSpPr>
          <p:cNvPr id="14" name="Col1 Card">
            <a:extLst>
              <a:ext uri="{FF2B5EF4-FFF2-40B4-BE49-F238E27FC236}">
                <a16:creationId xmlns:a16="http://schemas.microsoft.com/office/drawing/2014/main" id="{C0142804-8041-255F-CEB8-21B9D2403F19}"/>
              </a:ext>
            </a:extLst>
          </p:cNvPr>
          <p:cNvSpPr/>
          <p:nvPr/>
        </p:nvSpPr>
        <p:spPr>
          <a:xfrm>
            <a:off x="499986" y="1904083"/>
            <a:ext cx="3590000" cy="3692849"/>
          </a:xfrm>
          <a:prstGeom prst="rect">
            <a:avLst/>
          </a:prstGeom>
          <a:solidFill>
            <a:srgbClr val="F4F6F1"/>
          </a:solidFill>
          <a:ln>
            <a:noFill/>
          </a:ln>
        </p:spPr>
        <p:txBody>
          <a:bodyPr wrap="square" lIns="270000" tIns="270000" rIns="270000" bIns="270000" anchor="t"/>
          <a:lstStyle/>
          <a:p>
            <a:pPr marL="0" indent="0">
              <a:spcAft>
                <a:spcPts val="600"/>
              </a:spcAft>
              <a:buNone/>
            </a:pPr>
            <a:r>
              <a:rPr lang="en-NZ" sz="1500" b="1">
                <a:solidFill>
                  <a:schemeClr val="accent1"/>
                </a:solidFill>
                <a:latin typeface="+mj-lt"/>
              </a:rPr>
              <a:t>What the analysis shows</a:t>
            </a:r>
          </a:p>
          <a:p>
            <a:pPr marL="200000" indent="-200000">
              <a:spcBef>
                <a:spcPts val="400"/>
              </a:spcBef>
              <a:spcAft>
                <a:spcPts val="400"/>
              </a:spcAft>
              <a:buFont typeface="Arial"/>
              <a:buChar char="•"/>
            </a:pPr>
            <a:r>
              <a:rPr lang="en-NZ" sz="1300">
                <a:solidFill>
                  <a:srgbClr val="1A1A1A"/>
                </a:solidFill>
                <a:latin typeface="+mj-lt"/>
              </a:rPr>
              <a:t>Strong alignment in the core areas.</a:t>
            </a:r>
          </a:p>
          <a:p>
            <a:pPr marL="200000" indent="-200000">
              <a:spcBef>
                <a:spcPts val="400"/>
              </a:spcBef>
              <a:spcAft>
                <a:spcPts val="400"/>
              </a:spcAft>
              <a:buFont typeface="Arial"/>
              <a:buChar char="•"/>
            </a:pPr>
            <a:r>
              <a:rPr lang="en-NZ" sz="1300">
                <a:solidFill>
                  <a:srgbClr val="1A1A1A"/>
                </a:solidFill>
                <a:latin typeface="+mj-lt"/>
              </a:rPr>
              <a:t>Differences are deliberate and sector-specific (e.g. tax revenue, grants, concessionary arrangements).</a:t>
            </a:r>
          </a:p>
        </p:txBody>
      </p:sp>
      <p:sp>
        <p:nvSpPr>
          <p:cNvPr id="16" name="Col2 Bar">
            <a:extLst>
              <a:ext uri="{FF2B5EF4-FFF2-40B4-BE49-F238E27FC236}">
                <a16:creationId xmlns:a16="http://schemas.microsoft.com/office/drawing/2014/main" id="{A990182A-9256-5DF4-66D4-597257DFE4B1}"/>
              </a:ext>
            </a:extLst>
          </p:cNvPr>
          <p:cNvSpPr/>
          <p:nvPr/>
        </p:nvSpPr>
        <p:spPr>
          <a:xfrm>
            <a:off x="4301000" y="1824083"/>
            <a:ext cx="3590000" cy="80000"/>
          </a:xfrm>
          <a:prstGeom prst="rect">
            <a:avLst/>
          </a:prstGeom>
          <a:solidFill>
            <a:schemeClr val="accent1">
              <a:lumMod val="90000"/>
              <a:lumOff val="10000"/>
            </a:schemeClr>
          </a:solidFill>
          <a:ln>
            <a:noFill/>
          </a:ln>
        </p:spPr>
        <p:txBody>
          <a:bodyPr/>
          <a:lstStyle/>
          <a:p>
            <a:endParaRPr lang="en-NZ"/>
          </a:p>
        </p:txBody>
      </p:sp>
      <p:sp>
        <p:nvSpPr>
          <p:cNvPr id="18" name="Col2 Card">
            <a:extLst>
              <a:ext uri="{FF2B5EF4-FFF2-40B4-BE49-F238E27FC236}">
                <a16:creationId xmlns:a16="http://schemas.microsoft.com/office/drawing/2014/main" id="{BE0AE5B3-BF1D-D737-B204-095F6D0CB0CD}"/>
              </a:ext>
            </a:extLst>
          </p:cNvPr>
          <p:cNvSpPr/>
          <p:nvPr/>
        </p:nvSpPr>
        <p:spPr>
          <a:xfrm>
            <a:off x="4301000" y="1904083"/>
            <a:ext cx="3590000" cy="3692849"/>
          </a:xfrm>
          <a:prstGeom prst="rect">
            <a:avLst/>
          </a:prstGeom>
          <a:solidFill>
            <a:srgbClr val="F4F6F1"/>
          </a:solidFill>
          <a:ln>
            <a:noFill/>
          </a:ln>
        </p:spPr>
        <p:txBody>
          <a:bodyPr wrap="square" lIns="270000" tIns="270000" rIns="270000" bIns="270000" anchor="t"/>
          <a:lstStyle/>
          <a:p>
            <a:pPr marL="0" indent="0">
              <a:spcAft>
                <a:spcPts val="600"/>
              </a:spcAft>
              <a:buNone/>
            </a:pPr>
            <a:r>
              <a:rPr lang="en-NZ" sz="1500" b="1">
                <a:solidFill>
                  <a:schemeClr val="accent1">
                    <a:lumMod val="90000"/>
                    <a:lumOff val="10000"/>
                  </a:schemeClr>
                </a:solidFill>
                <a:latin typeface="+mj-lt"/>
              </a:rPr>
              <a:t>Implication for sector neutrality</a:t>
            </a:r>
          </a:p>
          <a:p>
            <a:pPr marL="200000" indent="-200000">
              <a:spcBef>
                <a:spcPts val="400"/>
              </a:spcBef>
              <a:spcAft>
                <a:spcPts val="400"/>
              </a:spcAft>
              <a:buFont typeface="Arial"/>
              <a:buChar char="•"/>
            </a:pPr>
            <a:r>
              <a:rPr lang="en-NZ" sz="1300">
                <a:solidFill>
                  <a:srgbClr val="1A1A1A"/>
                </a:solidFill>
                <a:latin typeface="+mj-lt"/>
              </a:rPr>
              <a:t>Moving to an IFRS sector neutral model does not avoid change or reduce complexity in the standards.</a:t>
            </a:r>
          </a:p>
          <a:p>
            <a:pPr marL="200000" indent="-200000">
              <a:spcBef>
                <a:spcPts val="400"/>
              </a:spcBef>
              <a:spcAft>
                <a:spcPts val="400"/>
              </a:spcAft>
              <a:buFont typeface="Arial"/>
              <a:buChar char="•"/>
            </a:pPr>
            <a:r>
              <a:rPr lang="en-NZ" sz="1300">
                <a:solidFill>
                  <a:srgbClr val="1A1A1A"/>
                </a:solidFill>
                <a:latin typeface="+mj-lt"/>
              </a:rPr>
              <a:t>IFRS alone would leave gaps.</a:t>
            </a:r>
          </a:p>
          <a:p>
            <a:pPr marL="200000" indent="-200000">
              <a:spcBef>
                <a:spcPts val="400"/>
              </a:spcBef>
              <a:spcAft>
                <a:spcPts val="400"/>
              </a:spcAft>
              <a:buFont typeface="Arial"/>
              <a:buChar char="•"/>
            </a:pPr>
            <a:r>
              <a:rPr lang="en-NZ" sz="1300">
                <a:solidFill>
                  <a:srgbClr val="1A1A1A"/>
                </a:solidFill>
                <a:latin typeface="+mj-lt"/>
              </a:rPr>
              <a:t>IPSAS already builds in public sector adaptations through international due process.</a:t>
            </a:r>
          </a:p>
          <a:p>
            <a:pPr marL="200000" indent="-200000">
              <a:spcBef>
                <a:spcPts val="400"/>
              </a:spcBef>
              <a:spcAft>
                <a:spcPts val="400"/>
              </a:spcAft>
              <a:buFont typeface="Arial"/>
              <a:buChar char="•"/>
            </a:pPr>
            <a:r>
              <a:rPr lang="en-NZ" sz="1300">
                <a:solidFill>
                  <a:srgbClr val="1A1A1A"/>
                </a:solidFill>
              </a:rPr>
              <a:t>XRB would need to develop and maintain domestic adaptations for PBE transactions and context.</a:t>
            </a:r>
            <a:endParaRPr lang="en-NZ" sz="1300">
              <a:solidFill>
                <a:srgbClr val="1A1A1A"/>
              </a:solidFill>
              <a:latin typeface="+mj-lt"/>
            </a:endParaRPr>
          </a:p>
        </p:txBody>
      </p:sp>
      <p:sp>
        <p:nvSpPr>
          <p:cNvPr id="20" name="Col3 Bar">
            <a:extLst>
              <a:ext uri="{FF2B5EF4-FFF2-40B4-BE49-F238E27FC236}">
                <a16:creationId xmlns:a16="http://schemas.microsoft.com/office/drawing/2014/main" id="{A5E09E82-C1A4-1B1B-CA4C-BE244EA35E3C}"/>
              </a:ext>
            </a:extLst>
          </p:cNvPr>
          <p:cNvSpPr/>
          <p:nvPr/>
        </p:nvSpPr>
        <p:spPr>
          <a:xfrm>
            <a:off x="8102014" y="1824083"/>
            <a:ext cx="3590000" cy="80000"/>
          </a:xfrm>
          <a:prstGeom prst="rect">
            <a:avLst/>
          </a:prstGeom>
          <a:solidFill>
            <a:schemeClr val="accent2"/>
          </a:solidFill>
          <a:ln>
            <a:noFill/>
          </a:ln>
        </p:spPr>
        <p:txBody>
          <a:bodyPr/>
          <a:lstStyle/>
          <a:p>
            <a:endParaRPr lang="en-NZ"/>
          </a:p>
        </p:txBody>
      </p:sp>
      <p:sp>
        <p:nvSpPr>
          <p:cNvPr id="22" name="Col3 Card">
            <a:extLst>
              <a:ext uri="{FF2B5EF4-FFF2-40B4-BE49-F238E27FC236}">
                <a16:creationId xmlns:a16="http://schemas.microsoft.com/office/drawing/2014/main" id="{FD7CC27A-1773-DE40-E288-A9BF1B12EBAD}"/>
              </a:ext>
            </a:extLst>
          </p:cNvPr>
          <p:cNvSpPr/>
          <p:nvPr/>
        </p:nvSpPr>
        <p:spPr>
          <a:xfrm>
            <a:off x="8102014" y="1904083"/>
            <a:ext cx="3590000" cy="3692849"/>
          </a:xfrm>
          <a:prstGeom prst="rect">
            <a:avLst/>
          </a:prstGeom>
          <a:solidFill>
            <a:schemeClr val="accent1"/>
          </a:solidFill>
          <a:ln>
            <a:noFill/>
          </a:ln>
        </p:spPr>
        <p:txBody>
          <a:bodyPr wrap="square" lIns="270000" tIns="270000" rIns="270000" bIns="270000" anchor="t"/>
          <a:lstStyle/>
          <a:p>
            <a:pPr marL="0" indent="0">
              <a:spcAft>
                <a:spcPts val="600"/>
              </a:spcAft>
              <a:buNone/>
            </a:pPr>
            <a:r>
              <a:rPr lang="en-NZ" sz="1500" b="1">
                <a:solidFill>
                  <a:srgbClr val="FFFFFF"/>
                </a:solidFill>
                <a:latin typeface="+mj-lt"/>
              </a:rPr>
              <a:t>Key insights</a:t>
            </a:r>
          </a:p>
          <a:p>
            <a:pPr marL="200000" indent="-200000">
              <a:spcBef>
                <a:spcPts val="400"/>
              </a:spcBef>
              <a:spcAft>
                <a:spcPts val="400"/>
              </a:spcAft>
              <a:buFont typeface="Arial"/>
              <a:buChar char="•"/>
            </a:pPr>
            <a:r>
              <a:rPr lang="en-NZ" sz="1300">
                <a:solidFill>
                  <a:srgbClr val="FFFFFF"/>
                </a:solidFill>
                <a:latin typeface="+mj-lt"/>
              </a:rPr>
              <a:t>Disruption is unavoidable under either approach – the real question is where the public-sector adaptation </a:t>
            </a:r>
            <a:r>
              <a:rPr lang="en-NZ" sz="1300" u="sng">
                <a:solidFill>
                  <a:srgbClr val="FFFFFF"/>
                </a:solidFill>
                <a:latin typeface="+mj-lt"/>
              </a:rPr>
              <a:t>effort</a:t>
            </a:r>
            <a:r>
              <a:rPr lang="en-NZ" sz="1300">
                <a:solidFill>
                  <a:srgbClr val="FFFFFF"/>
                </a:solidFill>
                <a:latin typeface="+mj-lt"/>
              </a:rPr>
              <a:t> sits. </a:t>
            </a:r>
          </a:p>
          <a:p>
            <a:pPr marL="200000" indent="-200000">
              <a:spcBef>
                <a:spcPts val="400"/>
              </a:spcBef>
              <a:spcAft>
                <a:spcPts val="400"/>
              </a:spcAft>
              <a:buFont typeface="Arial"/>
              <a:buChar char="•"/>
            </a:pPr>
            <a:r>
              <a:rPr lang="en-NZ" sz="1300">
                <a:solidFill>
                  <a:srgbClr val="FFFFFF"/>
                </a:solidFill>
                <a:latin typeface="+mj-lt"/>
              </a:rPr>
              <a:t>Retaining IPSAS keeps adaptations within an internationally tested framework rather than building them domestically.</a:t>
            </a:r>
          </a:p>
        </p:txBody>
      </p:sp>
    </p:spTree>
    <p:extLst>
      <p:ext uri="{BB962C8B-B14F-4D97-AF65-F5344CB8AC3E}">
        <p14:creationId xmlns:p14="http://schemas.microsoft.com/office/powerpoint/2010/main" val="14947172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72AB1-153A-C5D0-BF69-E36CA692E2D7}"/>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9ACCE2D6-38A6-0F0D-9CBF-12A42F59D22A}"/>
              </a:ext>
            </a:extLst>
          </p:cNvPr>
          <p:cNvSpPr>
            <a:spLocks noGrp="1"/>
          </p:cNvSpPr>
          <p:nvPr>
            <p:ph type="body" sz="quarter" idx="13"/>
          </p:nvPr>
        </p:nvSpPr>
        <p:spPr>
          <a:xfrm>
            <a:off x="584698" y="269523"/>
            <a:ext cx="6105099" cy="641943"/>
          </a:xfrm>
        </p:spPr>
        <p:txBody>
          <a:bodyPr>
            <a:normAutofit/>
          </a:bodyPr>
          <a:lstStyle/>
          <a:p>
            <a:r>
              <a:rPr lang="en-NZ" sz="2100">
                <a:solidFill>
                  <a:schemeClr val="accent1"/>
                </a:solidFill>
                <a:latin typeface="+mj-lt"/>
              </a:rPr>
              <a:t>Options analysis summary and feedback</a:t>
            </a:r>
          </a:p>
        </p:txBody>
      </p:sp>
      <p:sp>
        <p:nvSpPr>
          <p:cNvPr id="11" name="Slide Number Placeholder 10">
            <a:extLst>
              <a:ext uri="{FF2B5EF4-FFF2-40B4-BE49-F238E27FC236}">
                <a16:creationId xmlns:a16="http://schemas.microsoft.com/office/drawing/2014/main" id="{1F34A11E-925D-DADE-9B51-ADC118306462}"/>
              </a:ext>
            </a:extLst>
          </p:cNvPr>
          <p:cNvSpPr>
            <a:spLocks noGrp="1"/>
          </p:cNvSpPr>
          <p:nvPr>
            <p:ph type="sldNum" sz="quarter" idx="10"/>
          </p:nvPr>
        </p:nvSpPr>
        <p:spPr/>
        <p:txBody>
          <a:bodyPr/>
          <a:lstStyle/>
          <a:p>
            <a:fld id="{802A16F9-4D44-47C7-BF06-FFE7750A8ED4}" type="slidenum">
              <a:rPr lang="en-NZ" altLang="en-US" smtClean="0"/>
              <a:pPr/>
              <a:t>30</a:t>
            </a:fld>
            <a:endParaRPr lang="en-NZ" altLang="en-US"/>
          </a:p>
        </p:txBody>
      </p:sp>
      <p:graphicFrame>
        <p:nvGraphicFramePr>
          <p:cNvPr id="16" name="Table 15">
            <a:extLst>
              <a:ext uri="{FF2B5EF4-FFF2-40B4-BE49-F238E27FC236}">
                <a16:creationId xmlns:a16="http://schemas.microsoft.com/office/drawing/2014/main" id="{9B4967D7-6B9E-64AA-4333-F93FB1FCF649}"/>
              </a:ext>
            </a:extLst>
          </p:cNvPr>
          <p:cNvGraphicFramePr>
            <a:graphicFrameLocks noGrp="1"/>
          </p:cNvGraphicFramePr>
          <p:nvPr>
            <p:extLst>
              <p:ext uri="{D42A27DB-BD31-4B8C-83A1-F6EECF244321}">
                <p14:modId xmlns:p14="http://schemas.microsoft.com/office/powerpoint/2010/main" val="3117922159"/>
              </p:ext>
            </p:extLst>
          </p:nvPr>
        </p:nvGraphicFramePr>
        <p:xfrm>
          <a:off x="672247" y="1951397"/>
          <a:ext cx="10984730" cy="3383280"/>
        </p:xfrm>
        <a:graphic>
          <a:graphicData uri="http://schemas.openxmlformats.org/drawingml/2006/table">
            <a:tbl>
              <a:tblPr firstRow="1" bandRow="1">
                <a:tableStyleId>{073A0DAA-6AF3-43AB-8588-CEC1D06C72B9}</a:tableStyleId>
              </a:tblPr>
              <a:tblGrid>
                <a:gridCol w="1384126">
                  <a:extLst>
                    <a:ext uri="{9D8B030D-6E8A-4147-A177-3AD203B41FA5}">
                      <a16:colId xmlns:a16="http://schemas.microsoft.com/office/drawing/2014/main" val="1308996263"/>
                    </a:ext>
                  </a:extLst>
                </a:gridCol>
                <a:gridCol w="1474767">
                  <a:extLst>
                    <a:ext uri="{9D8B030D-6E8A-4147-A177-3AD203B41FA5}">
                      <a16:colId xmlns:a16="http://schemas.microsoft.com/office/drawing/2014/main" val="332865044"/>
                    </a:ext>
                  </a:extLst>
                </a:gridCol>
                <a:gridCol w="687422">
                  <a:extLst>
                    <a:ext uri="{9D8B030D-6E8A-4147-A177-3AD203B41FA5}">
                      <a16:colId xmlns:a16="http://schemas.microsoft.com/office/drawing/2014/main" val="3418823364"/>
                    </a:ext>
                  </a:extLst>
                </a:gridCol>
                <a:gridCol w="2718587">
                  <a:extLst>
                    <a:ext uri="{9D8B030D-6E8A-4147-A177-3AD203B41FA5}">
                      <a16:colId xmlns:a16="http://schemas.microsoft.com/office/drawing/2014/main" val="1522479635"/>
                    </a:ext>
                  </a:extLst>
                </a:gridCol>
                <a:gridCol w="2211965">
                  <a:extLst>
                    <a:ext uri="{9D8B030D-6E8A-4147-A177-3AD203B41FA5}">
                      <a16:colId xmlns:a16="http://schemas.microsoft.com/office/drawing/2014/main" val="3518582988"/>
                    </a:ext>
                  </a:extLst>
                </a:gridCol>
                <a:gridCol w="2507863">
                  <a:extLst>
                    <a:ext uri="{9D8B030D-6E8A-4147-A177-3AD203B41FA5}">
                      <a16:colId xmlns:a16="http://schemas.microsoft.com/office/drawing/2014/main" val="2414762991"/>
                    </a:ext>
                  </a:extLst>
                </a:gridCol>
              </a:tblGrid>
              <a:tr h="288392">
                <a:tc>
                  <a:txBody>
                    <a:bodyPr/>
                    <a:lstStyle/>
                    <a:p>
                      <a:r>
                        <a:rPr lang="en-NZ" sz="1200" b="1">
                          <a:solidFill>
                            <a:schemeClr val="tx1"/>
                          </a:solidFill>
                        </a:rPr>
                        <a:t>Sector Options</a:t>
                      </a:r>
                    </a:p>
                  </a:txBody>
                  <a:tcPr/>
                </a:tc>
                <a:tc>
                  <a:txBody>
                    <a:bodyPr/>
                    <a:lstStyle/>
                    <a:p>
                      <a:r>
                        <a:rPr lang="en-NZ" sz="1200" b="1">
                          <a:solidFill>
                            <a:schemeClr val="tx1"/>
                          </a:solidFill>
                        </a:rPr>
                        <a:t>Recommendation </a:t>
                      </a:r>
                    </a:p>
                  </a:txBody>
                  <a:tcPr/>
                </a:tc>
                <a:tc>
                  <a:txBody>
                    <a:bodyPr/>
                    <a:lstStyle/>
                    <a:p>
                      <a:r>
                        <a:rPr lang="en-NZ" sz="1200" b="1">
                          <a:solidFill>
                            <a:schemeClr val="tx1"/>
                          </a:solidFill>
                        </a:rPr>
                        <a:t>RAG rating</a:t>
                      </a:r>
                    </a:p>
                  </a:txBody>
                  <a:tcPr/>
                </a:tc>
                <a:tc gridSpan="3">
                  <a:txBody>
                    <a:bodyPr/>
                    <a:lstStyle/>
                    <a:p>
                      <a:pPr algn="ctr"/>
                      <a:r>
                        <a:rPr lang="en-NZ" sz="1200" b="1">
                          <a:solidFill>
                            <a:schemeClr val="tx1"/>
                          </a:solidFill>
                        </a:rPr>
                        <a:t>Key drivers of the assessment</a:t>
                      </a:r>
                    </a:p>
                  </a:txBody>
                  <a:tcPr/>
                </a:tc>
                <a:tc hMerge="1">
                  <a:txBody>
                    <a:bodyPr/>
                    <a:lstStyle/>
                    <a:p>
                      <a:endParaRPr lang="en-NZ" sz="1300" b="1">
                        <a:solidFill>
                          <a:srgbClr val="FF0000"/>
                        </a:solidFill>
                      </a:endParaRPr>
                    </a:p>
                  </a:txBody>
                  <a:tcPr/>
                </a:tc>
                <a:tc hMerge="1">
                  <a:txBody>
                    <a:bodyPr/>
                    <a:lstStyle/>
                    <a:p>
                      <a:endParaRPr lang="en-NZ" sz="1300" b="1">
                        <a:solidFill>
                          <a:srgbClr val="FF0000"/>
                        </a:solidFill>
                      </a:endParaRPr>
                    </a:p>
                  </a:txBody>
                  <a:tcPr/>
                </a:tc>
                <a:extLst>
                  <a:ext uri="{0D108BD9-81ED-4DB2-BD59-A6C34878D82A}">
                    <a16:rowId xmlns:a16="http://schemas.microsoft.com/office/drawing/2014/main" val="47213422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a:solidFill>
                            <a:schemeClr val="accent5">
                              <a:lumMod val="75000"/>
                            </a:schemeClr>
                          </a:solidFill>
                          <a:latin typeface="+mn-lt"/>
                          <a:ea typeface="Aptos" charset="0"/>
                          <a:cs typeface="Aptos" charset="0"/>
                        </a:rPr>
                        <a:t>1. Two-sector – For-profit and PBEs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a:solidFill>
                            <a:schemeClr val="accent1"/>
                          </a:solidFill>
                          <a:latin typeface="+mn-lt"/>
                          <a:ea typeface="Aptos" charset="0"/>
                          <a:cs typeface="Aptos" charset="0"/>
                        </a:rPr>
                        <a:t>Option in DP</a:t>
                      </a:r>
                    </a:p>
                  </a:txBody>
                  <a:tcPr>
                    <a:solidFill>
                      <a:srgbClr val="F7EBD9"/>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a:solidFill>
                            <a:srgbClr val="F5A623"/>
                          </a:solidFill>
                          <a:latin typeface="Aptos" pitchFamily="34" charset="0"/>
                          <a:ea typeface="Aptos" pitchFamily="34" charset="-122"/>
                          <a:cs typeface="Aptos" pitchFamily="34" charset="-120"/>
                        </a:rPr>
                        <a:t>●</a:t>
                      </a:r>
                      <a:endParaRPr lang="en-US" sz="2000" b="1">
                        <a:solidFill>
                          <a:schemeClr val="accent1"/>
                        </a:solidFill>
                        <a:latin typeface="+mn-lt"/>
                        <a:ea typeface="Aptos" charset="0"/>
                        <a:cs typeface="Aptos" charset="0"/>
                      </a:endParaRPr>
                    </a:p>
                  </a:txBody>
                  <a:tcPr>
                    <a:solidFill>
                      <a:srgbClr val="F7EB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srgbClr val="23500B"/>
                          </a:solidFill>
                        </a:rPr>
                        <a:t>Maintains stability and sector relevance with low disruption</a:t>
                      </a:r>
                      <a:endParaRPr lang="en-NZ" sz="1200" b="1">
                        <a:solidFill>
                          <a:srgbClr val="23500B"/>
                        </a:solidFill>
                      </a:endParaRPr>
                    </a:p>
                  </a:txBody>
                  <a:tcP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srgbClr val="D67F00"/>
                          </a:solidFill>
                        </a:rPr>
                        <a:t>Entrenches existing complexity on boundary clarity </a:t>
                      </a:r>
                      <a:endParaRPr lang="en-NZ" sz="1200" b="1">
                        <a:solidFill>
                          <a:srgbClr val="D67F00"/>
                        </a:solidFill>
                      </a:endParaRPr>
                    </a:p>
                  </a:txBody>
                  <a:tcP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srgbClr val="D67F00"/>
                          </a:solidFill>
                        </a:rPr>
                        <a:t>Limits system-wide efficiencies</a:t>
                      </a:r>
                      <a:endParaRPr lang="en-NZ" sz="1200" b="1">
                        <a:solidFill>
                          <a:srgbClr val="D67F00"/>
                        </a:solidFill>
                      </a:endParaRPr>
                    </a:p>
                  </a:txBody>
                  <a:tcPr>
                    <a:solidFill>
                      <a:srgbClr val="EFF0EA"/>
                    </a:solidFill>
                  </a:tcPr>
                </a:tc>
                <a:extLst>
                  <a:ext uri="{0D108BD9-81ED-4DB2-BD59-A6C34878D82A}">
                    <a16:rowId xmlns:a16="http://schemas.microsoft.com/office/drawing/2014/main" val="92518685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a:solidFill>
                            <a:srgbClr val="0070C0"/>
                          </a:solidFill>
                          <a:latin typeface="+mn-lt"/>
                          <a:ea typeface="Aptos" charset="0"/>
                          <a:cs typeface="Aptos" charset="0"/>
                        </a:rPr>
                        <a:t>2. Sector-neutral model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a:solidFill>
                            <a:schemeClr val="accent1"/>
                          </a:solidFill>
                          <a:latin typeface="+mn-lt"/>
                          <a:ea typeface="Aptos" charset="0"/>
                          <a:cs typeface="Aptos" charset="0"/>
                        </a:rPr>
                        <a:t>Option in DP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a:solidFill>
                          <a:schemeClr val="accent1"/>
                        </a:solidFill>
                        <a:latin typeface="+mn-lt"/>
                        <a:ea typeface="Aptos" charset="0"/>
                        <a:cs typeface="Aptos" charset="0"/>
                      </a:endParaRPr>
                    </a:p>
                  </a:txBody>
                  <a:tcPr>
                    <a:solidFill>
                      <a:srgbClr val="F7EBD9"/>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a:solidFill>
                            <a:srgbClr val="F5A623"/>
                          </a:solidFill>
                          <a:latin typeface="Aptos" pitchFamily="34" charset="0"/>
                          <a:ea typeface="Aptos" pitchFamily="34" charset="-122"/>
                          <a:cs typeface="Aptos" pitchFamily="34" charset="-120"/>
                        </a:rPr>
                        <a:t>●</a:t>
                      </a:r>
                      <a:endParaRPr lang="en-US" sz="2000" b="1">
                        <a:solidFill>
                          <a:schemeClr val="accent1"/>
                        </a:solidFill>
                        <a:latin typeface="+mn-lt"/>
                        <a:ea typeface="Aptos" charset="0"/>
                        <a:cs typeface="Aptos" charset="0"/>
                      </a:endParaRPr>
                    </a:p>
                  </a:txBody>
                  <a:tcPr>
                    <a:solidFill>
                      <a:srgbClr val="F7EB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rgbClr val="23500B"/>
                          </a:solidFill>
                          <a:latin typeface="+mn-lt"/>
                          <a:ea typeface="+mn-ea"/>
                          <a:cs typeface="+mn-cs"/>
                        </a:rPr>
                        <a:t>Strengthens comparability, framework simplicity and system-wide capability</a:t>
                      </a:r>
                    </a:p>
                  </a:txBody>
                  <a:tcP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rgbClr val="D67F00"/>
                          </a:solidFill>
                          <a:latin typeface="+mn-lt"/>
                          <a:ea typeface="+mn-ea"/>
                          <a:cs typeface="+mn-cs"/>
                        </a:rPr>
                        <a:t>Risks reduced relevance for public benefit reporting</a:t>
                      </a:r>
                    </a:p>
                  </a:txBody>
                  <a:tcP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rgbClr val="D67F00"/>
                          </a:solidFill>
                          <a:latin typeface="+mn-lt"/>
                          <a:ea typeface="+mn-ea"/>
                          <a:cs typeface="+mn-cs"/>
                        </a:rPr>
                        <a:t>Will introduce transition complexity</a:t>
                      </a:r>
                    </a:p>
                  </a:txBody>
                  <a:tcPr>
                    <a:solidFill>
                      <a:srgbClr val="EFF0EA"/>
                    </a:solidFill>
                  </a:tcPr>
                </a:tc>
                <a:extLst>
                  <a:ext uri="{0D108BD9-81ED-4DB2-BD59-A6C34878D82A}">
                    <a16:rowId xmlns:a16="http://schemas.microsoft.com/office/drawing/2014/main" val="24676110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a:solidFill>
                            <a:srgbClr val="7030A0"/>
                          </a:solidFill>
                          <a:latin typeface="+mn-lt"/>
                          <a:ea typeface="Aptos" charset="0"/>
                          <a:cs typeface="Aptos" charset="0"/>
                        </a:rPr>
                        <a:t>3. Three sectors – For-profit, public sector and for-purpose (NFP)</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a:solidFill>
                            <a:schemeClr val="accent1"/>
                          </a:solidFill>
                          <a:latin typeface="+mn-lt"/>
                          <a:ea typeface="Aptos" charset="0"/>
                          <a:cs typeface="Aptos" charset="0"/>
                        </a:rPr>
                        <a:t>Option in DP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a:solidFill>
                          <a:schemeClr val="accent1"/>
                        </a:solidFill>
                        <a:latin typeface="+mn-lt"/>
                        <a:ea typeface="Aptos" charset="0"/>
                        <a:cs typeface="Aptos" charset="0"/>
                      </a:endParaRPr>
                    </a:p>
                  </a:txBody>
                  <a:tcPr>
                    <a:solidFill>
                      <a:srgbClr val="F7EBD9"/>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a:solidFill>
                            <a:srgbClr val="F5A623"/>
                          </a:solidFill>
                          <a:latin typeface="Aptos" pitchFamily="34" charset="0"/>
                          <a:ea typeface="Aptos" pitchFamily="34" charset="-122"/>
                          <a:cs typeface="Aptos" pitchFamily="34" charset="-120"/>
                        </a:rPr>
                        <a:t>●</a:t>
                      </a:r>
                      <a:endParaRPr lang="en-US" sz="2000" b="1">
                        <a:solidFill>
                          <a:schemeClr val="accent1"/>
                        </a:solidFill>
                        <a:latin typeface="+mn-lt"/>
                        <a:ea typeface="Aptos" charset="0"/>
                        <a:cs typeface="Aptos" charset="0"/>
                      </a:endParaRPr>
                    </a:p>
                  </a:txBody>
                  <a:tcPr>
                    <a:solidFill>
                      <a:srgbClr val="F7EB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rgbClr val="23500B"/>
                          </a:solidFill>
                          <a:latin typeface="+mn-lt"/>
                          <a:ea typeface="+mn-ea"/>
                          <a:cs typeface="+mn-cs"/>
                        </a:rPr>
                        <a:t>Improves conceptual alignment to policy design and relevance by distinguishing between public sector and for-purpose entities</a:t>
                      </a:r>
                    </a:p>
                  </a:txBody>
                  <a:tcP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rgbClr val="D67F00"/>
                          </a:solidFill>
                          <a:latin typeface="+mn-lt"/>
                          <a:ea typeface="+mn-ea"/>
                          <a:cs typeface="+mn-cs"/>
                        </a:rPr>
                        <a:t>Increases structural and classification complexity through additional sector boundaries</a:t>
                      </a:r>
                    </a:p>
                  </a:txBody>
                  <a:tcP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rgbClr val="D67F00"/>
                          </a:solidFill>
                          <a:latin typeface="+mn-lt"/>
                          <a:ea typeface="+mn-ea"/>
                          <a:cs typeface="+mn-cs"/>
                        </a:rPr>
                        <a:t>Introduces system fragmentation and duplication in standard-setting and capability</a:t>
                      </a:r>
                    </a:p>
                  </a:txBody>
                  <a:tcPr>
                    <a:solidFill>
                      <a:srgbClr val="EFF0EA"/>
                    </a:solidFill>
                  </a:tcPr>
                </a:tc>
                <a:extLst>
                  <a:ext uri="{0D108BD9-81ED-4DB2-BD59-A6C34878D82A}">
                    <a16:rowId xmlns:a16="http://schemas.microsoft.com/office/drawing/2014/main" val="240863424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a:solidFill>
                            <a:schemeClr val="tx2">
                              <a:lumMod val="50000"/>
                            </a:schemeClr>
                          </a:solidFill>
                          <a:latin typeface="+mn-lt"/>
                          <a:ea typeface="Aptos" charset="0"/>
                          <a:cs typeface="Aptos" charset="0"/>
                        </a:rPr>
                        <a:t>4. Segmentation approach</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a:solidFill>
                            <a:schemeClr val="accent1"/>
                          </a:solidFill>
                          <a:latin typeface="+mn-lt"/>
                          <a:ea typeface="Aptos" charset="0"/>
                          <a:cs typeface="Aptos" charset="0"/>
                        </a:rPr>
                        <a:t>Not recommended</a:t>
                      </a:r>
                    </a:p>
                  </a:txBody>
                  <a:tcPr>
                    <a:solidFill>
                      <a:srgbClr val="F6BDBC"/>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a:solidFill>
                            <a:srgbClr val="D0021B"/>
                          </a:solidFill>
                          <a:latin typeface="Aptos" pitchFamily="34" charset="0"/>
                          <a:ea typeface="Aptos" pitchFamily="34" charset="-122"/>
                          <a:cs typeface="Aptos" pitchFamily="34" charset="-120"/>
                        </a:rPr>
                        <a:t>●</a:t>
                      </a:r>
                      <a:endParaRPr lang="en-US" sz="2000" b="1">
                        <a:solidFill>
                          <a:schemeClr val="accent1"/>
                        </a:solidFill>
                        <a:latin typeface="+mn-lt"/>
                        <a:ea typeface="Aptos" charset="0"/>
                        <a:cs typeface="Aptos" charset="0"/>
                      </a:endParaRPr>
                    </a:p>
                  </a:txBody>
                  <a:tcPr>
                    <a:solidFill>
                      <a:srgbClr val="F6BDBC"/>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rgbClr val="23500B"/>
                          </a:solidFill>
                          <a:latin typeface="+mn-lt"/>
                          <a:ea typeface="+mn-ea"/>
                          <a:cs typeface="+mn-cs"/>
                        </a:rPr>
                        <a:t>Maximises relevance through highly tailored, segment-specific reporting</a:t>
                      </a:r>
                    </a:p>
                  </a:txBody>
                  <a:tcP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rgbClr val="FF0000"/>
                          </a:solidFill>
                          <a:latin typeface="+mn-lt"/>
                          <a:ea typeface="+mn-ea"/>
                          <a:cs typeface="+mn-cs"/>
                        </a:rPr>
                        <a:t>Introduces significant structural complexity through multiple segments and boundary definitions</a:t>
                      </a:r>
                    </a:p>
                  </a:txBody>
                  <a:tcP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kern="1200">
                          <a:solidFill>
                            <a:srgbClr val="D67F00"/>
                          </a:solidFill>
                          <a:latin typeface="+mn-lt"/>
                          <a:ea typeface="+mn-ea"/>
                          <a:cs typeface="+mn-cs"/>
                        </a:rPr>
                        <a:t>Reduces overall system coherence and efficiency due to fragmentation, duplication, and user navigation challenges</a:t>
                      </a:r>
                    </a:p>
                  </a:txBody>
                  <a:tcPr>
                    <a:solidFill>
                      <a:srgbClr val="EFF0EA"/>
                    </a:solidFill>
                  </a:tcPr>
                </a:tc>
                <a:extLst>
                  <a:ext uri="{0D108BD9-81ED-4DB2-BD59-A6C34878D82A}">
                    <a16:rowId xmlns:a16="http://schemas.microsoft.com/office/drawing/2014/main" val="2135450415"/>
                  </a:ext>
                </a:extLst>
              </a:tr>
            </a:tbl>
          </a:graphicData>
        </a:graphic>
      </p:graphicFrame>
      <p:sp>
        <p:nvSpPr>
          <p:cNvPr id="26" name="Rectangle 25">
            <a:extLst>
              <a:ext uri="{FF2B5EF4-FFF2-40B4-BE49-F238E27FC236}">
                <a16:creationId xmlns:a16="http://schemas.microsoft.com/office/drawing/2014/main" id="{5747BB2B-1411-D058-8D88-67F91AC01FCB}"/>
              </a:ext>
            </a:extLst>
          </p:cNvPr>
          <p:cNvSpPr/>
          <p:nvPr/>
        </p:nvSpPr>
        <p:spPr>
          <a:xfrm>
            <a:off x="672247" y="1236563"/>
            <a:ext cx="11030128" cy="494959"/>
          </a:xfrm>
          <a:prstGeom prst="rect">
            <a:avLst/>
          </a:prstGeom>
          <a:solidFill>
            <a:srgbClr val="AEC9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NZ" sz="1300"/>
              <a:t>Drawing on the detailed options analysis (refer to our </a:t>
            </a:r>
            <a:r>
              <a:rPr lang="en-NZ" sz="1300">
                <a:hlinkClick r:id="rId3"/>
              </a:rPr>
              <a:t>ASF webpage </a:t>
            </a:r>
            <a:r>
              <a:rPr lang="en-NZ" sz="1300"/>
              <a:t>for more info), the table below outlines the key drivers for each option. This assessment is preliminary and is presented to prompt discussion — the ratings are staff judgements. </a:t>
            </a:r>
          </a:p>
        </p:txBody>
      </p:sp>
      <p:sp>
        <p:nvSpPr>
          <p:cNvPr id="4" name="Text 2">
            <a:extLst>
              <a:ext uri="{FF2B5EF4-FFF2-40B4-BE49-F238E27FC236}">
                <a16:creationId xmlns:a16="http://schemas.microsoft.com/office/drawing/2014/main" id="{D63D03C8-3B50-4984-D0FF-78EC2E150BE8}"/>
              </a:ext>
            </a:extLst>
          </p:cNvPr>
          <p:cNvSpPr/>
          <p:nvPr/>
        </p:nvSpPr>
        <p:spPr>
          <a:xfrm>
            <a:off x="7951377" y="5796654"/>
            <a:ext cx="2387601" cy="508063"/>
          </a:xfrm>
          <a:prstGeom prst="rect">
            <a:avLst/>
          </a:prstGeom>
          <a:noFill/>
          <a:ln/>
        </p:spPr>
        <p:txBody>
          <a:bodyPr wrap="square" rtlCol="0" anchor="ctr"/>
          <a:lstStyle/>
          <a:p>
            <a:pPr marL="0" indent="0">
              <a:buNone/>
            </a:pPr>
            <a:r>
              <a:rPr lang="en-US" sz="1000">
                <a:solidFill>
                  <a:srgbClr val="00A650"/>
                </a:solidFill>
                <a:latin typeface="Aptos" pitchFamily="34" charset="0"/>
                <a:ea typeface="Aptos" pitchFamily="34" charset="-122"/>
                <a:cs typeface="Aptos" pitchFamily="34" charset="-120"/>
              </a:rPr>
              <a:t>●</a:t>
            </a:r>
            <a:r>
              <a:rPr lang="en-US" sz="1600">
                <a:solidFill>
                  <a:srgbClr val="00A650"/>
                </a:solidFill>
                <a:latin typeface="Aptos" pitchFamily="34" charset="0"/>
                <a:ea typeface="Aptos" pitchFamily="34" charset="-122"/>
                <a:cs typeface="Aptos" pitchFamily="34" charset="-120"/>
              </a:rPr>
              <a:t> </a:t>
            </a:r>
            <a:r>
              <a:rPr lang="en-US" sz="900">
                <a:solidFill>
                  <a:srgbClr val="333333"/>
                </a:solidFill>
                <a:latin typeface="Aptos" pitchFamily="34" charset="0"/>
                <a:ea typeface="Aptos" pitchFamily="34" charset="-122"/>
                <a:cs typeface="Aptos" pitchFamily="34" charset="-120"/>
              </a:rPr>
              <a:t>Strong fit / low concern    </a:t>
            </a:r>
          </a:p>
          <a:p>
            <a:pPr marL="0" indent="0">
              <a:buNone/>
            </a:pPr>
            <a:r>
              <a:rPr lang="en-US" sz="1000">
                <a:solidFill>
                  <a:srgbClr val="F5A623"/>
                </a:solidFill>
                <a:latin typeface="Aptos" pitchFamily="34" charset="0"/>
                <a:ea typeface="Aptos" pitchFamily="34" charset="-122"/>
                <a:cs typeface="Aptos" pitchFamily="34" charset="-120"/>
              </a:rPr>
              <a:t>● </a:t>
            </a:r>
            <a:r>
              <a:rPr lang="en-US" sz="900">
                <a:solidFill>
                  <a:srgbClr val="333333"/>
                </a:solidFill>
                <a:latin typeface="Aptos" pitchFamily="34" charset="0"/>
                <a:ea typeface="Aptos" pitchFamily="34" charset="-122"/>
                <a:cs typeface="Aptos" pitchFamily="34" charset="-120"/>
              </a:rPr>
              <a:t>Mixed fit / medium trade-off concerns    </a:t>
            </a:r>
          </a:p>
          <a:p>
            <a:pPr marL="0" indent="0">
              <a:buNone/>
            </a:pPr>
            <a:r>
              <a:rPr lang="en-US" sz="1000">
                <a:solidFill>
                  <a:srgbClr val="D0021B"/>
                </a:solidFill>
                <a:latin typeface="Aptos" pitchFamily="34" charset="0"/>
                <a:ea typeface="Aptos" pitchFamily="34" charset="-122"/>
                <a:cs typeface="Aptos" pitchFamily="34" charset="-120"/>
              </a:rPr>
              <a:t>● </a:t>
            </a:r>
            <a:r>
              <a:rPr lang="en-US" sz="900">
                <a:solidFill>
                  <a:srgbClr val="333333"/>
                </a:solidFill>
                <a:latin typeface="Aptos" pitchFamily="34" charset="0"/>
                <a:ea typeface="Aptos" pitchFamily="34" charset="-122"/>
                <a:cs typeface="Aptos" pitchFamily="34" charset="-120"/>
              </a:rPr>
              <a:t>Significant trade-off concerns</a:t>
            </a:r>
            <a:endParaRPr lang="en-US" sz="900"/>
          </a:p>
        </p:txBody>
      </p:sp>
      <p:sp>
        <p:nvSpPr>
          <p:cNvPr id="6" name="TextBox 5">
            <a:extLst>
              <a:ext uri="{FF2B5EF4-FFF2-40B4-BE49-F238E27FC236}">
                <a16:creationId xmlns:a16="http://schemas.microsoft.com/office/drawing/2014/main" id="{FC9DE075-E3D5-CDF7-D08F-349138889297}"/>
              </a:ext>
            </a:extLst>
          </p:cNvPr>
          <p:cNvSpPr txBox="1"/>
          <p:nvPr/>
        </p:nvSpPr>
        <p:spPr>
          <a:xfrm>
            <a:off x="7951377" y="5454253"/>
            <a:ext cx="2100538" cy="276999"/>
          </a:xfrm>
          <a:prstGeom prst="rect">
            <a:avLst/>
          </a:prstGeom>
          <a:solidFill>
            <a:schemeClr val="tx2">
              <a:lumMod val="85000"/>
            </a:schemeClr>
          </a:solidFill>
        </p:spPr>
        <p:txBody>
          <a:bodyPr wrap="square" lIns="0" rtlCol="0">
            <a:spAutoFit/>
          </a:bodyPr>
          <a:lstStyle/>
          <a:p>
            <a:pPr marL="180975" indent="-90488">
              <a:spcAft>
                <a:spcPts val="300"/>
              </a:spcAft>
            </a:pPr>
            <a:r>
              <a:rPr lang="en-US" sz="1200" b="1">
                <a:latin typeface="Aptos" panose="020B0004020202020204" pitchFamily="34" charset="0"/>
              </a:rPr>
              <a:t>RAG rating: </a:t>
            </a:r>
            <a:endParaRPr lang="en-US" sz="1200">
              <a:solidFill>
                <a:srgbClr val="00B050"/>
              </a:solidFill>
            </a:endParaRPr>
          </a:p>
        </p:txBody>
      </p:sp>
    </p:spTree>
    <p:extLst>
      <p:ext uri="{BB962C8B-B14F-4D97-AF65-F5344CB8AC3E}">
        <p14:creationId xmlns:p14="http://schemas.microsoft.com/office/powerpoint/2010/main" val="912493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E855F-B2EE-419C-F413-EF868599DA76}"/>
            </a:ext>
          </a:extLst>
        </p:cNvPr>
        <p:cNvGrpSpPr/>
        <p:nvPr/>
      </p:nvGrpSpPr>
      <p:grpSpPr>
        <a:xfrm>
          <a:off x="0" y="0"/>
          <a:ext cx="0" cy="0"/>
          <a:chOff x="0" y="0"/>
          <a:chExt cx="0" cy="0"/>
        </a:xfrm>
      </p:grpSpPr>
      <p:pic>
        <p:nvPicPr>
          <p:cNvPr id="300" name="Header Graphic"/>
          <p:cNvPicPr>
            <a:picLocks noChangeAspect="1"/>
          </p:cNvPicPr>
          <p:nvPr/>
        </p:nvPicPr>
        <p:blipFill rotWithShape="1">
          <a:blip r:embed="rId3"/>
          <a:srcRect l="13100" r="3344" b="34760"/>
          <a:stretch/>
        </p:blipFill>
        <p:spPr>
          <a:xfrm>
            <a:off x="240000" y="0"/>
            <a:ext cx="11952000" cy="835742"/>
          </a:xfrm>
          <a:prstGeom prst="rect">
            <a:avLst/>
          </a:prstGeom>
        </p:spPr>
      </p:pic>
      <p:sp>
        <p:nvSpPr>
          <p:cNvPr id="20" name="TextBox 19">
            <a:extLst>
              <a:ext uri="{FF2B5EF4-FFF2-40B4-BE49-F238E27FC236}">
                <a16:creationId xmlns:a16="http://schemas.microsoft.com/office/drawing/2014/main" id="{D589D508-F8BA-163C-6616-154F74DB4964}"/>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94838440-B19E-5369-8D58-66368A8C8DD3}"/>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31</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6" name="Picture 5">
            <a:extLst>
              <a:ext uri="{FF2B5EF4-FFF2-40B4-BE49-F238E27FC236}">
                <a16:creationId xmlns:a16="http://schemas.microsoft.com/office/drawing/2014/main" id="{13BC0C1E-E3C4-B693-9BEE-3D3E3F675121}"/>
              </a:ext>
            </a:extLst>
          </p:cNvPr>
          <p:cNvPicPr>
            <a:picLocks noChangeAspect="1"/>
          </p:cNvPicPr>
          <p:nvPr/>
        </p:nvPicPr>
        <p:blipFill>
          <a:blip r:embed="rId4"/>
          <a:stretch>
            <a:fillRect/>
          </a:stretch>
        </p:blipFill>
        <p:spPr>
          <a:xfrm>
            <a:off x="8832478" y="1536592"/>
            <a:ext cx="3167499" cy="4405765"/>
          </a:xfrm>
          <a:prstGeom prst="rect">
            <a:avLst/>
          </a:prstGeom>
        </p:spPr>
      </p:pic>
      <p:pic>
        <p:nvPicPr>
          <p:cNvPr id="8" name="Picture 7">
            <a:extLst>
              <a:ext uri="{FF2B5EF4-FFF2-40B4-BE49-F238E27FC236}">
                <a16:creationId xmlns:a16="http://schemas.microsoft.com/office/drawing/2014/main" id="{7BF2CBCC-6242-4B43-6D86-1DE5DE47A8E5}"/>
              </a:ext>
            </a:extLst>
          </p:cNvPr>
          <p:cNvPicPr>
            <a:picLocks noChangeAspect="1"/>
          </p:cNvPicPr>
          <p:nvPr/>
        </p:nvPicPr>
        <p:blipFill>
          <a:blip r:embed="rId5"/>
          <a:stretch>
            <a:fillRect/>
          </a:stretch>
        </p:blipFill>
        <p:spPr>
          <a:xfrm>
            <a:off x="348127" y="1439296"/>
            <a:ext cx="8234526" cy="3731269"/>
          </a:xfrm>
          <a:prstGeom prst="rect">
            <a:avLst/>
          </a:prstGeom>
        </p:spPr>
      </p:pic>
    </p:spTree>
    <p:extLst>
      <p:ext uri="{BB962C8B-B14F-4D97-AF65-F5344CB8AC3E}">
        <p14:creationId xmlns:p14="http://schemas.microsoft.com/office/powerpoint/2010/main" val="32937934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D1FCF-7CFD-6C44-0079-C9A9C740A85B}"/>
            </a:ext>
          </a:extLst>
        </p:cNvPr>
        <p:cNvGrpSpPr/>
        <p:nvPr/>
      </p:nvGrpSpPr>
      <p:grpSpPr>
        <a:xfrm>
          <a:off x="0" y="0"/>
          <a:ext cx="0" cy="0"/>
          <a:chOff x="0" y="0"/>
          <a:chExt cx="0" cy="0"/>
        </a:xfrm>
      </p:grpSpPr>
      <p:pic>
        <p:nvPicPr>
          <p:cNvPr id="300" name="Header Graphic">
            <a:extLst>
              <a:ext uri="{FF2B5EF4-FFF2-40B4-BE49-F238E27FC236}">
                <a16:creationId xmlns:a16="http://schemas.microsoft.com/office/drawing/2014/main" id="{F3331650-C373-9F08-0602-72B6A05FB5DB}"/>
              </a:ext>
            </a:extLst>
          </p:cNvPr>
          <p:cNvPicPr>
            <a:picLocks noChangeAspect="1"/>
          </p:cNvPicPr>
          <p:nvPr/>
        </p:nvPicPr>
        <p:blipFill rotWithShape="1">
          <a:blip r:embed="rId3"/>
          <a:srcRect l="13100" r="3344" b="34760"/>
          <a:stretch/>
        </p:blipFill>
        <p:spPr>
          <a:xfrm>
            <a:off x="240000" y="0"/>
            <a:ext cx="11952000" cy="835742"/>
          </a:xfrm>
          <a:prstGeom prst="rect">
            <a:avLst/>
          </a:prstGeom>
        </p:spPr>
      </p:pic>
      <p:sp>
        <p:nvSpPr>
          <p:cNvPr id="20" name="TextBox 19">
            <a:extLst>
              <a:ext uri="{FF2B5EF4-FFF2-40B4-BE49-F238E27FC236}">
                <a16:creationId xmlns:a16="http://schemas.microsoft.com/office/drawing/2014/main" id="{80A50F8A-7CAB-B290-0D49-004542D19F16}"/>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7A9D6119-72F6-D1C9-C746-812A4FB87C7A}"/>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32</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3" name="Picture 2">
            <a:extLst>
              <a:ext uri="{FF2B5EF4-FFF2-40B4-BE49-F238E27FC236}">
                <a16:creationId xmlns:a16="http://schemas.microsoft.com/office/drawing/2014/main" id="{8F51D17D-AEFF-AA3E-4ED0-7383E9F1D7E9}"/>
              </a:ext>
            </a:extLst>
          </p:cNvPr>
          <p:cNvPicPr>
            <a:picLocks noChangeAspect="1"/>
          </p:cNvPicPr>
          <p:nvPr/>
        </p:nvPicPr>
        <p:blipFill>
          <a:blip r:embed="rId4"/>
          <a:stretch>
            <a:fillRect/>
          </a:stretch>
        </p:blipFill>
        <p:spPr>
          <a:xfrm>
            <a:off x="1540120" y="1111960"/>
            <a:ext cx="9351759" cy="4405766"/>
          </a:xfrm>
          <a:prstGeom prst="rect">
            <a:avLst/>
          </a:prstGeom>
        </p:spPr>
      </p:pic>
    </p:spTree>
    <p:extLst>
      <p:ext uri="{BB962C8B-B14F-4D97-AF65-F5344CB8AC3E}">
        <p14:creationId xmlns:p14="http://schemas.microsoft.com/office/powerpoint/2010/main" val="13372285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3200A-0491-C3AC-3D04-14BF04F64815}"/>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B7C99743-E5C2-BB55-219E-1E5023233676}"/>
              </a:ext>
            </a:extLst>
          </p:cNvPr>
          <p:cNvSpPr>
            <a:spLocks noGrp="1"/>
          </p:cNvSpPr>
          <p:nvPr>
            <p:ph type="body" sz="quarter" idx="13"/>
          </p:nvPr>
        </p:nvSpPr>
        <p:spPr>
          <a:xfrm>
            <a:off x="616289" y="1903141"/>
            <a:ext cx="7738954" cy="1384511"/>
          </a:xfrm>
        </p:spPr>
        <p:txBody>
          <a:bodyPr>
            <a:normAutofit fontScale="77500" lnSpcReduction="20000"/>
          </a:bodyPr>
          <a:lstStyle/>
          <a:p>
            <a:r>
              <a:rPr lang="en-NZ" sz="4100"/>
              <a:t>Tier 1 for-profit framework</a:t>
            </a:r>
          </a:p>
          <a:p>
            <a:r>
              <a:rPr lang="en-NZ" sz="2200"/>
              <a:t>Tier 1 for-profit framework detailed analysis papers, video and survey are published on our website: </a:t>
            </a:r>
          </a:p>
          <a:p>
            <a:r>
              <a:rPr lang="en-NZ" sz="1600" i="1">
                <a:hlinkClick r:id="rId3"/>
              </a:rPr>
              <a:t>2027 Review of the Accounting Standards Framework</a:t>
            </a:r>
            <a:endParaRPr lang="en-NZ" sz="1600" i="1"/>
          </a:p>
          <a:p>
            <a:endParaRPr lang="en-NZ"/>
          </a:p>
        </p:txBody>
      </p:sp>
    </p:spTree>
    <p:extLst>
      <p:ext uri="{BB962C8B-B14F-4D97-AF65-F5344CB8AC3E}">
        <p14:creationId xmlns:p14="http://schemas.microsoft.com/office/powerpoint/2010/main" val="8841607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94">
            <a:extLst>
              <a:ext uri="{FF2B5EF4-FFF2-40B4-BE49-F238E27FC236}">
                <a16:creationId xmlns:a16="http://schemas.microsoft.com/office/drawing/2014/main" id="{77608F8A-B4D2-66A7-8F93-937FAA6568F4}"/>
              </a:ext>
            </a:extLst>
          </p:cNvPr>
          <p:cNvSpPr>
            <a:spLocks noGrp="1"/>
          </p:cNvSpPr>
          <p:nvPr>
            <p:ph type="sldNum" sz="quarter" idx="10"/>
          </p:nvPr>
        </p:nvSpPr>
        <p:spPr>
          <a:xfrm>
            <a:off x="9349286" y="6415566"/>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
        <p:nvSpPr>
          <p:cNvPr id="6" name="TextBox 5">
            <a:extLst>
              <a:ext uri="{FF2B5EF4-FFF2-40B4-BE49-F238E27FC236}">
                <a16:creationId xmlns:a16="http://schemas.microsoft.com/office/drawing/2014/main" id="{E0C47D13-EDE5-365E-12E0-C246DDA12A50}"/>
              </a:ext>
            </a:extLst>
          </p:cNvPr>
          <p:cNvSpPr txBox="1"/>
          <p:nvPr/>
        </p:nvSpPr>
        <p:spPr>
          <a:xfrm>
            <a:off x="380990" y="276218"/>
            <a:ext cx="2504916" cy="487073"/>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648" b="1" i="0" u="none" strike="noStrike" kern="1200" cap="none" spc="0" normalizeH="0" baseline="0" noProof="0">
                <a:ln>
                  <a:noFill/>
                </a:ln>
                <a:solidFill>
                  <a:srgbClr val="23500B"/>
                </a:solidFill>
                <a:effectLst/>
                <a:uLnTx/>
                <a:uFillTx/>
                <a:latin typeface="Aptos"/>
                <a:ea typeface="+mn-ea"/>
                <a:cs typeface="+mn-cs"/>
              </a:rPr>
              <a:t>For-profit sector</a:t>
            </a:r>
            <a:endParaRPr kumimoji="0" sz="2648" b="1" i="0" u="none" strike="noStrike" kern="1200" cap="none" spc="0" normalizeH="0" baseline="0" noProof="0">
              <a:ln>
                <a:noFill/>
              </a:ln>
              <a:solidFill>
                <a:srgbClr val="23500B"/>
              </a:solidFill>
              <a:effectLst/>
              <a:uLnTx/>
              <a:uFillTx/>
              <a:latin typeface="Aptos"/>
              <a:ea typeface="+mn-ea"/>
              <a:cs typeface="+mn-cs"/>
            </a:endParaRPr>
          </a:p>
        </p:txBody>
      </p:sp>
      <p:sp>
        <p:nvSpPr>
          <p:cNvPr id="12" name="Rounded Rectangle 1">
            <a:extLst>
              <a:ext uri="{FF2B5EF4-FFF2-40B4-BE49-F238E27FC236}">
                <a16:creationId xmlns:a16="http://schemas.microsoft.com/office/drawing/2014/main" id="{FDB0BF9F-85E8-FDC6-75C5-1EE53FF3C492}"/>
              </a:ext>
            </a:extLst>
          </p:cNvPr>
          <p:cNvSpPr/>
          <p:nvPr/>
        </p:nvSpPr>
        <p:spPr>
          <a:xfrm>
            <a:off x="426690" y="790723"/>
            <a:ext cx="11338619" cy="28575"/>
          </a:xfrm>
          <a:prstGeom prst="roundRect">
            <a:avLst>
              <a:gd name="adj" fmla="val 50000"/>
            </a:avLst>
          </a:prstGeom>
          <a:solidFill>
            <a:srgbClr val="5F8F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7" name="Picture 6">
            <a:extLst>
              <a:ext uri="{FF2B5EF4-FFF2-40B4-BE49-F238E27FC236}">
                <a16:creationId xmlns:a16="http://schemas.microsoft.com/office/drawing/2014/main" id="{0237E2F6-C167-1A47-36A2-59972BFE71ED}"/>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678435" y="883658"/>
            <a:ext cx="8835127" cy="5884333"/>
          </a:xfrm>
          <a:prstGeom prst="rect">
            <a:avLst/>
          </a:prstGeom>
        </p:spPr>
      </p:pic>
      <p:pic>
        <p:nvPicPr>
          <p:cNvPr id="4" name="Picture 3">
            <a:extLst>
              <a:ext uri="{FF2B5EF4-FFF2-40B4-BE49-F238E27FC236}">
                <a16:creationId xmlns:a16="http://schemas.microsoft.com/office/drawing/2014/main" id="{883D64AB-C153-0260-C0E1-4324D3FF6497}"/>
              </a:ext>
            </a:extLst>
          </p:cNvPr>
          <p:cNvPicPr>
            <a:picLocks noChangeAspect="1"/>
          </p:cNvPicPr>
          <p:nvPr/>
        </p:nvPicPr>
        <p:blipFill>
          <a:blip r:embed="rId4"/>
          <a:stretch>
            <a:fillRect/>
          </a:stretch>
        </p:blipFill>
        <p:spPr>
          <a:xfrm>
            <a:off x="1847791" y="1006165"/>
            <a:ext cx="1844115" cy="656380"/>
          </a:xfrm>
          <a:prstGeom prst="rect">
            <a:avLst/>
          </a:prstGeom>
        </p:spPr>
      </p:pic>
    </p:spTree>
    <p:extLst>
      <p:ext uri="{BB962C8B-B14F-4D97-AF65-F5344CB8AC3E}">
        <p14:creationId xmlns:p14="http://schemas.microsoft.com/office/powerpoint/2010/main" val="41589877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descr="Decorative header bann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2" name="Rectangle 1"/>
          <p:cNvSpPr/>
          <p:nvPr/>
        </p:nvSpPr>
        <p:spPr>
          <a:xfrm>
            <a:off x="0" y="885525"/>
            <a:ext cx="12192000" cy="376237"/>
          </a:xfrm>
          <a:prstGeom prst="rect">
            <a:avLst/>
          </a:prstGeom>
          <a:solidFill>
            <a:srgbClr val="EFF0E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3" name="Left Panel"/>
          <p:cNvSpPr/>
          <p:nvPr/>
        </p:nvSpPr>
        <p:spPr>
          <a:xfrm>
            <a:off x="426690" y="1450000"/>
            <a:ext cx="5250000" cy="3517200"/>
          </a:xfrm>
          <a:prstGeom prst="roundRect">
            <a:avLst>
              <a:gd name="adj" fmla="val 2109"/>
            </a:avLst>
          </a:prstGeom>
          <a:solidFill>
            <a:srgbClr val="EFF0EA"/>
          </a:solidFill>
          <a:ln>
            <a:no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0" name="Right Panel"/>
          <p:cNvSpPr/>
          <p:nvPr/>
        </p:nvSpPr>
        <p:spPr>
          <a:xfrm>
            <a:off x="6070690" y="1450000"/>
            <a:ext cx="5250000" cy="3517199"/>
          </a:xfrm>
          <a:prstGeom prst="roundRect">
            <a:avLst>
              <a:gd name="adj" fmla="val 2109"/>
            </a:avLst>
          </a:prstGeom>
          <a:solidFill>
            <a:srgbClr val="EFF0EA"/>
          </a:solidFill>
          <a:ln>
            <a:no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4" name="Picture 3" descr="Growth chart icon representing public accountability"/>
          <p:cNvPicPr>
            <a:picLocks noChangeAspect="1"/>
          </p:cNvPicPr>
          <p:nvPr/>
        </p:nvPicPr>
        <p:blipFill>
          <a:blip r:embed="rId4"/>
          <a:stretch>
            <a:fillRect/>
          </a:stretch>
        </p:blipFill>
        <p:spPr>
          <a:xfrm>
            <a:off x="758344" y="1632400"/>
            <a:ext cx="584691" cy="592000"/>
          </a:xfrm>
          <a:prstGeom prst="rect">
            <a:avLst/>
          </a:prstGeom>
        </p:spPr>
      </p:pic>
      <p:pic>
        <p:nvPicPr>
          <p:cNvPr id="11" name="Picture 10" descr="State-owned entity briefcase icon"/>
          <p:cNvPicPr>
            <a:picLocks noChangeAspect="1"/>
          </p:cNvPicPr>
          <p:nvPr/>
        </p:nvPicPr>
        <p:blipFill>
          <a:blip r:embed="rId5"/>
          <a:stretch>
            <a:fillRect/>
          </a:stretch>
        </p:blipFill>
        <p:spPr>
          <a:xfrm>
            <a:off x="6557274" y="1609981"/>
            <a:ext cx="666733" cy="666733"/>
          </a:xfrm>
          <a:prstGeom prst="rect">
            <a:avLst/>
          </a:prstGeom>
        </p:spPr>
      </p:pic>
      <p:sp>
        <p:nvSpPr>
          <p:cNvPr id="15" name="TextBox 14"/>
          <p:cNvSpPr txBox="1"/>
          <p:nvPr/>
        </p:nvSpPr>
        <p:spPr>
          <a:xfrm>
            <a:off x="426679" y="957080"/>
            <a:ext cx="7914987" cy="224677"/>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60" b="0" i="1" u="none" strike="noStrike" kern="1200" cap="none" spc="0" normalizeH="0" baseline="0" noProof="0">
                <a:ln>
                  <a:noFill/>
                </a:ln>
                <a:solidFill>
                  <a:srgbClr val="192D06"/>
                </a:solidFill>
                <a:effectLst/>
                <a:uLnTx/>
                <a:uFillTx/>
                <a:latin typeface="Aptos"/>
                <a:ea typeface="+mn-ea"/>
                <a:cs typeface="+mn-cs"/>
              </a:rPr>
              <a:t>Tier 1 for-profit entities are those with public accountability or large for-profit public sector entities.</a:t>
            </a:r>
            <a:endParaRPr kumimoji="0" sz="1460" b="0" i="1" u="none" strike="noStrike" kern="1200" cap="none" spc="0" normalizeH="0" baseline="0" noProof="0">
              <a:ln>
                <a:noFill/>
              </a:ln>
              <a:solidFill>
                <a:srgbClr val="192D06"/>
              </a:solidFill>
              <a:effectLst/>
              <a:uLnTx/>
              <a:uFillTx/>
              <a:latin typeface="Aptos"/>
              <a:ea typeface="+mn-ea"/>
              <a:cs typeface="+mn-cs"/>
            </a:endParaRPr>
          </a:p>
        </p:txBody>
      </p:sp>
      <p:sp>
        <p:nvSpPr>
          <p:cNvPr id="17" name="TextBox 16"/>
          <p:cNvSpPr txBox="1"/>
          <p:nvPr/>
        </p:nvSpPr>
        <p:spPr>
          <a:xfrm>
            <a:off x="1560000" y="1828400"/>
            <a:ext cx="2285562" cy="246221"/>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600" b="1" i="0" u="none" strike="noStrike" kern="1200" cap="none" spc="0" normalizeH="0" baseline="0" noProof="0">
                <a:ln>
                  <a:noFill/>
                </a:ln>
                <a:solidFill>
                  <a:srgbClr val="23500B"/>
                </a:solidFill>
                <a:effectLst/>
                <a:uLnTx/>
                <a:uFillTx/>
                <a:latin typeface="Aptos Display"/>
                <a:ea typeface="+mn-ea"/>
                <a:cs typeface="+mn-cs"/>
              </a:rPr>
              <a:t>With </a:t>
            </a:r>
            <a:r>
              <a:rPr kumimoji="0" sz="1600" b="1" i="0" u="none" strike="noStrike" kern="1200" cap="none" spc="0" normalizeH="0" baseline="0" noProof="0">
                <a:ln>
                  <a:noFill/>
                </a:ln>
                <a:solidFill>
                  <a:srgbClr val="23500B"/>
                </a:solidFill>
                <a:effectLst/>
                <a:uLnTx/>
                <a:uFillTx/>
                <a:latin typeface="Aptos Display"/>
                <a:ea typeface="+mn-ea"/>
                <a:cs typeface="+mn-cs"/>
              </a:rPr>
              <a:t>public accountability</a:t>
            </a:r>
          </a:p>
        </p:txBody>
      </p:sp>
      <p:sp>
        <p:nvSpPr>
          <p:cNvPr id="18" name="TextBox 17"/>
          <p:cNvSpPr txBox="1"/>
          <p:nvPr/>
        </p:nvSpPr>
        <p:spPr>
          <a:xfrm>
            <a:off x="640690" y="2458400"/>
            <a:ext cx="4820310" cy="430887"/>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400" b="0" i="0" u="none" strike="noStrike" kern="1200" cap="none" spc="0" normalizeH="0" baseline="0" noProof="0">
                <a:ln>
                  <a:noFill/>
                </a:ln>
                <a:solidFill>
                  <a:srgbClr val="3F403A"/>
                </a:solidFill>
                <a:effectLst/>
                <a:uLnTx/>
                <a:uFillTx/>
                <a:latin typeface="Aptos"/>
                <a:ea typeface="+mn-ea"/>
                <a:cs typeface="+mn-cs"/>
              </a:rPr>
              <a:t>Entities </a:t>
            </a:r>
            <a:r>
              <a:rPr kumimoji="0" lang="en-NZ" sz="1400" b="0" i="0" u="none" strike="noStrike" kern="1200" cap="none" spc="0" normalizeH="0" baseline="0" noProof="0">
                <a:ln>
                  <a:noFill/>
                </a:ln>
                <a:solidFill>
                  <a:srgbClr val="3F403A"/>
                </a:solidFill>
                <a:effectLst/>
                <a:uLnTx/>
                <a:uFillTx/>
                <a:latin typeface="Aptos"/>
                <a:ea typeface="+mn-ea"/>
                <a:cs typeface="+mn-cs"/>
              </a:rPr>
              <a:t>that have</a:t>
            </a:r>
            <a:r>
              <a:rPr kumimoji="0" sz="1400" b="0" i="0" u="none" strike="noStrike" kern="1200" cap="none" spc="0" normalizeH="0" baseline="0" noProof="0">
                <a:ln>
                  <a:noFill/>
                </a:ln>
                <a:solidFill>
                  <a:srgbClr val="3F403A"/>
                </a:solidFill>
                <a:effectLst/>
                <a:uLnTx/>
                <a:uFillTx/>
                <a:latin typeface="Aptos"/>
                <a:ea typeface="+mn-ea"/>
                <a:cs typeface="+mn-cs"/>
              </a:rPr>
              <a:t>, or </a:t>
            </a:r>
            <a:r>
              <a:rPr kumimoji="0" lang="en-NZ" sz="1400" b="0" i="0" u="none" strike="noStrike" kern="1200" cap="none" spc="0" normalizeH="0" baseline="0" noProof="0">
                <a:ln>
                  <a:noFill/>
                </a:ln>
                <a:solidFill>
                  <a:srgbClr val="3F403A"/>
                </a:solidFill>
                <a:effectLst/>
                <a:uLnTx/>
                <a:uFillTx/>
                <a:latin typeface="Aptos"/>
                <a:ea typeface="+mn-ea"/>
                <a:cs typeface="+mn-cs"/>
              </a:rPr>
              <a:t>are </a:t>
            </a:r>
            <a:r>
              <a:rPr kumimoji="0" sz="1400" b="0" i="0" u="none" strike="noStrike" kern="1200" cap="none" spc="0" normalizeH="0" baseline="0" noProof="0">
                <a:ln>
                  <a:noFill/>
                </a:ln>
                <a:solidFill>
                  <a:srgbClr val="3F403A"/>
                </a:solidFill>
                <a:effectLst/>
                <a:uLnTx/>
                <a:uFillTx/>
                <a:latin typeface="Aptos"/>
                <a:ea typeface="+mn-ea"/>
                <a:cs typeface="+mn-cs"/>
              </a:rPr>
              <a:t>deemed to have, public accountability</a:t>
            </a:r>
            <a:r>
              <a:rPr kumimoji="0" lang="en-NZ" sz="1400" b="0" i="0" u="none" strike="noStrike" kern="1200" cap="none" spc="0" normalizeH="0" baseline="0" noProof="0">
                <a:ln>
                  <a:noFill/>
                </a:ln>
                <a:solidFill>
                  <a:srgbClr val="3F403A"/>
                </a:solidFill>
                <a:effectLst/>
                <a:uLnTx/>
                <a:uFillTx/>
                <a:latin typeface="Aptos"/>
                <a:ea typeface="+mn-ea"/>
                <a:cs typeface="+mn-cs"/>
              </a:rPr>
              <a:t> under XRB A1.</a:t>
            </a:r>
            <a:endParaRPr kumimoji="0" sz="1400" b="0" i="0" u="none" strike="noStrike" kern="1200" cap="none" spc="0" normalizeH="0" baseline="0" noProof="0">
              <a:ln>
                <a:noFill/>
              </a:ln>
              <a:solidFill>
                <a:srgbClr val="3F403A"/>
              </a:solidFill>
              <a:effectLst/>
              <a:uLnTx/>
              <a:uFillTx/>
              <a:latin typeface="Aptos"/>
              <a:ea typeface="+mn-ea"/>
              <a:cs typeface="+mn-cs"/>
            </a:endParaRPr>
          </a:p>
        </p:txBody>
      </p:sp>
      <p:sp>
        <p:nvSpPr>
          <p:cNvPr id="19" name="TextBox 18"/>
          <p:cNvSpPr txBox="1"/>
          <p:nvPr/>
        </p:nvSpPr>
        <p:spPr>
          <a:xfrm>
            <a:off x="640690" y="3032400"/>
            <a:ext cx="1941365" cy="215444"/>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400" b="1" i="0" u="none" strike="noStrike" kern="1200" cap="none" spc="0" normalizeH="0" baseline="0" noProof="0">
                <a:ln>
                  <a:noFill/>
                </a:ln>
                <a:solidFill>
                  <a:srgbClr val="23500B"/>
                </a:solidFill>
                <a:effectLst/>
                <a:uLnTx/>
                <a:uFillTx/>
                <a:latin typeface="Aptos Display"/>
                <a:ea typeface="+mn-ea"/>
                <a:cs typeface="+mn-cs"/>
              </a:rPr>
              <a:t>Entities typically in Tier 1:</a:t>
            </a:r>
          </a:p>
        </p:txBody>
      </p:sp>
      <p:sp>
        <p:nvSpPr>
          <p:cNvPr id="20" name="TextBox 19"/>
          <p:cNvSpPr txBox="1"/>
          <p:nvPr/>
        </p:nvSpPr>
        <p:spPr>
          <a:xfrm>
            <a:off x="820690" y="3296200"/>
            <a:ext cx="3780779" cy="215444"/>
          </a:xfrm>
          <a:prstGeom prst="rect">
            <a:avLst/>
          </a:prstGeom>
          <a:noFill/>
        </p:spPr>
        <p:txBody>
          <a:bodyPr wrap="none" lIns="0" tIns="0" rIns="0" bIns="0">
            <a:spAutoFit/>
          </a:bodyPr>
          <a:lstStyle/>
          <a:p>
            <a:pPr marL="228600" marR="0" lvl="0" indent="-228600" algn="l" defTabSz="914400" rtl="0" eaLnBrk="1" fontAlgn="auto" latinLnBrk="0" hangingPunct="1">
              <a:lnSpc>
                <a:spcPct val="100000"/>
              </a:lnSpc>
              <a:spcBef>
                <a:spcPts val="0"/>
              </a:spcBef>
              <a:spcAft>
                <a:spcPts val="0"/>
              </a:spcAft>
              <a:buClr>
                <a:srgbClr val="5F8F34"/>
              </a:buClr>
              <a:buSzTx/>
              <a:buFont typeface="Arial"/>
              <a:buChar char="●"/>
              <a:tabLst/>
              <a:defRPr/>
            </a:pPr>
            <a:r>
              <a:rPr kumimoji="0" sz="1400" b="0" i="0" u="none" strike="noStrike" kern="1200" cap="none" spc="0" normalizeH="0" baseline="0" noProof="0">
                <a:ln>
                  <a:noFill/>
                </a:ln>
                <a:solidFill>
                  <a:srgbClr val="3F403A"/>
                </a:solidFill>
                <a:effectLst/>
                <a:uLnTx/>
                <a:uFillTx/>
                <a:latin typeface="Aptos"/>
                <a:ea typeface="+mn-ea"/>
                <a:cs typeface="+mn-cs"/>
              </a:rPr>
              <a:t>Listed issuers</a:t>
            </a:r>
            <a:r>
              <a:rPr kumimoji="0" lang="en-US" sz="1400" b="0" i="0" u="none" strike="noStrike" kern="1200" cap="none" spc="0" normalizeH="0" baseline="0" noProof="0">
                <a:ln>
                  <a:noFill/>
                </a:ln>
                <a:solidFill>
                  <a:srgbClr val="3F403A"/>
                </a:solidFill>
                <a:effectLst/>
                <a:uLnTx/>
                <a:uFillTx/>
                <a:latin typeface="Aptos"/>
                <a:ea typeface="+mn-ea"/>
                <a:cs typeface="+mn-cs"/>
              </a:rPr>
              <a:t> (~180 equity, ~144 debt on NZX)</a:t>
            </a:r>
            <a:endParaRPr kumimoji="0" lang="en-NZ" sz="1400" b="0" i="0" u="none" strike="noStrike" kern="1200" cap="none" spc="0" normalizeH="0" baseline="0" noProof="0">
              <a:ln>
                <a:noFill/>
              </a:ln>
              <a:solidFill>
                <a:srgbClr val="3F403A"/>
              </a:solidFill>
              <a:effectLst/>
              <a:uLnTx/>
              <a:uFillTx/>
              <a:latin typeface="Aptos"/>
              <a:ea typeface="+mn-ea"/>
              <a:cs typeface="+mn-cs"/>
            </a:endParaRPr>
          </a:p>
        </p:txBody>
      </p:sp>
      <p:sp>
        <p:nvSpPr>
          <p:cNvPr id="21" name="TextBox 20"/>
          <p:cNvSpPr txBox="1"/>
          <p:nvPr/>
        </p:nvSpPr>
        <p:spPr>
          <a:xfrm>
            <a:off x="820690" y="3556200"/>
            <a:ext cx="1990545" cy="215444"/>
          </a:xfrm>
          <a:prstGeom prst="rect">
            <a:avLst/>
          </a:prstGeom>
          <a:noFill/>
        </p:spPr>
        <p:txBody>
          <a:bodyPr wrap="none" lIns="0" tIns="0" rIns="0" bIns="0">
            <a:spAutoFit/>
          </a:bodyPr>
          <a:lstStyle/>
          <a:p>
            <a:pPr marL="228600" marR="0" lvl="0" indent="-228600" algn="l" defTabSz="914400" rtl="0" eaLnBrk="1" fontAlgn="auto" latinLnBrk="0" hangingPunct="1">
              <a:lnSpc>
                <a:spcPct val="100000"/>
              </a:lnSpc>
              <a:spcBef>
                <a:spcPts val="0"/>
              </a:spcBef>
              <a:spcAft>
                <a:spcPts val="0"/>
              </a:spcAft>
              <a:buClr>
                <a:srgbClr val="5F8F34"/>
              </a:buClr>
              <a:buSzTx/>
              <a:buFont typeface="Arial"/>
              <a:buChar char="●"/>
              <a:tabLst/>
              <a:defRPr/>
            </a:pPr>
            <a:r>
              <a:rPr kumimoji="0" sz="1400" b="0" i="0" u="none" strike="noStrike" kern="1200" cap="none" spc="0" normalizeH="0" baseline="0" noProof="0">
                <a:ln>
                  <a:noFill/>
                </a:ln>
                <a:solidFill>
                  <a:srgbClr val="3F403A"/>
                </a:solidFill>
                <a:effectLst/>
                <a:uLnTx/>
                <a:uFillTx/>
                <a:latin typeface="Aptos"/>
                <a:ea typeface="+mn-ea"/>
                <a:cs typeface="+mn-cs"/>
              </a:rPr>
              <a:t>Registered banks</a:t>
            </a:r>
            <a:r>
              <a:rPr kumimoji="0" lang="en-NZ" sz="1400" b="0" i="0" u="none" strike="noStrike" kern="1200" cap="none" spc="0" normalizeH="0" baseline="0" noProof="0">
                <a:ln>
                  <a:noFill/>
                </a:ln>
                <a:solidFill>
                  <a:srgbClr val="3F403A"/>
                </a:solidFill>
                <a:effectLst/>
                <a:uLnTx/>
                <a:uFillTx/>
                <a:latin typeface="Aptos"/>
                <a:ea typeface="+mn-ea"/>
                <a:cs typeface="+mn-cs"/>
              </a:rPr>
              <a:t> (~27)</a:t>
            </a:r>
          </a:p>
        </p:txBody>
      </p:sp>
      <p:sp>
        <p:nvSpPr>
          <p:cNvPr id="22" name="TextBox 21"/>
          <p:cNvSpPr txBox="1"/>
          <p:nvPr/>
        </p:nvSpPr>
        <p:spPr>
          <a:xfrm>
            <a:off x="820690" y="3816200"/>
            <a:ext cx="2028440" cy="215444"/>
          </a:xfrm>
          <a:prstGeom prst="rect">
            <a:avLst/>
          </a:prstGeom>
          <a:noFill/>
        </p:spPr>
        <p:txBody>
          <a:bodyPr wrap="none" lIns="0" tIns="0" rIns="0" bIns="0">
            <a:spAutoFit/>
          </a:bodyPr>
          <a:lstStyle/>
          <a:p>
            <a:pPr marL="228600" marR="0" lvl="0" indent="-228600" algn="l" defTabSz="914400" rtl="0" eaLnBrk="1" fontAlgn="auto" latinLnBrk="0" hangingPunct="1">
              <a:lnSpc>
                <a:spcPct val="100000"/>
              </a:lnSpc>
              <a:spcBef>
                <a:spcPts val="0"/>
              </a:spcBef>
              <a:spcAft>
                <a:spcPts val="0"/>
              </a:spcAft>
              <a:buClr>
                <a:srgbClr val="5F8F34"/>
              </a:buClr>
              <a:buSzTx/>
              <a:buFont typeface="Arial"/>
              <a:buChar char="●"/>
              <a:tabLst/>
              <a:defRPr/>
            </a:pPr>
            <a:r>
              <a:rPr kumimoji="0" sz="1400" b="0" i="0" u="none" strike="noStrike" kern="1200" cap="none" spc="0" normalizeH="0" baseline="0" noProof="0">
                <a:ln>
                  <a:noFill/>
                </a:ln>
                <a:solidFill>
                  <a:srgbClr val="3F403A"/>
                </a:solidFill>
                <a:effectLst/>
                <a:uLnTx/>
                <a:uFillTx/>
                <a:latin typeface="Aptos"/>
                <a:ea typeface="+mn-ea"/>
                <a:cs typeface="+mn-cs"/>
              </a:rPr>
              <a:t>Licensed insurers</a:t>
            </a:r>
            <a:r>
              <a:rPr kumimoji="0" lang="en-NZ" sz="1400" b="0" i="0" u="none" strike="noStrike" kern="1200" cap="none" spc="0" normalizeH="0" baseline="0" noProof="0">
                <a:ln>
                  <a:noFill/>
                </a:ln>
                <a:solidFill>
                  <a:srgbClr val="3F403A"/>
                </a:solidFill>
                <a:effectLst/>
                <a:uLnTx/>
                <a:uFillTx/>
                <a:latin typeface="Aptos"/>
                <a:ea typeface="+mn-ea"/>
                <a:cs typeface="+mn-cs"/>
              </a:rPr>
              <a:t> (~84)</a:t>
            </a:r>
          </a:p>
        </p:txBody>
      </p:sp>
      <p:sp>
        <p:nvSpPr>
          <p:cNvPr id="23" name="TextBox 22"/>
          <p:cNvSpPr txBox="1"/>
          <p:nvPr/>
        </p:nvSpPr>
        <p:spPr>
          <a:xfrm>
            <a:off x="820690" y="4076200"/>
            <a:ext cx="3713132" cy="215444"/>
          </a:xfrm>
          <a:prstGeom prst="rect">
            <a:avLst/>
          </a:prstGeom>
          <a:noFill/>
        </p:spPr>
        <p:txBody>
          <a:bodyPr wrap="none" lIns="0" tIns="0" rIns="0" bIns="0">
            <a:spAutoFit/>
          </a:bodyPr>
          <a:lstStyle/>
          <a:p>
            <a:pPr marL="228600" marR="0" lvl="0" indent="-228600" algn="l" defTabSz="914400" rtl="0" eaLnBrk="1" fontAlgn="auto" latinLnBrk="0" hangingPunct="1">
              <a:lnSpc>
                <a:spcPct val="100000"/>
              </a:lnSpc>
              <a:spcBef>
                <a:spcPts val="0"/>
              </a:spcBef>
              <a:spcAft>
                <a:spcPts val="0"/>
              </a:spcAft>
              <a:buClr>
                <a:srgbClr val="5F8F34"/>
              </a:buClr>
              <a:buSzTx/>
              <a:buFont typeface="Arial"/>
              <a:buChar char="●"/>
              <a:tabLst/>
              <a:defRPr/>
            </a:pPr>
            <a:r>
              <a:rPr kumimoji="0" sz="1400" b="0" i="0" u="none" strike="noStrike" kern="1200" cap="none" spc="0" normalizeH="0" baseline="0" noProof="0">
                <a:ln>
                  <a:noFill/>
                </a:ln>
                <a:solidFill>
                  <a:srgbClr val="3F403A"/>
                </a:solidFill>
                <a:effectLst/>
                <a:uLnTx/>
                <a:uFillTx/>
                <a:latin typeface="Aptos"/>
                <a:ea typeface="+mn-ea"/>
                <a:cs typeface="+mn-cs"/>
              </a:rPr>
              <a:t>Other entities </a:t>
            </a:r>
            <a:r>
              <a:rPr kumimoji="0" lang="en-NZ" sz="1400" b="0" i="0" u="none" strike="noStrike" kern="1200" cap="none" spc="0" normalizeH="0" baseline="0" noProof="0">
                <a:ln>
                  <a:noFill/>
                </a:ln>
                <a:solidFill>
                  <a:srgbClr val="3F403A"/>
                </a:solidFill>
                <a:effectLst/>
                <a:uLnTx/>
                <a:uFillTx/>
                <a:latin typeface="Aptos"/>
                <a:ea typeface="+mn-ea"/>
                <a:cs typeface="+mn-cs"/>
              </a:rPr>
              <a:t>that have</a:t>
            </a:r>
            <a:r>
              <a:rPr kumimoji="0" sz="1400" b="0" i="0" u="none" strike="noStrike" kern="1200" cap="none" spc="0" normalizeH="0" baseline="0" noProof="0">
                <a:ln>
                  <a:noFill/>
                </a:ln>
                <a:solidFill>
                  <a:srgbClr val="3F403A"/>
                </a:solidFill>
                <a:effectLst/>
                <a:uLnTx/>
                <a:uFillTx/>
                <a:latin typeface="Aptos"/>
                <a:ea typeface="+mn-ea"/>
                <a:cs typeface="+mn-cs"/>
              </a:rPr>
              <a:t> public accountability</a:t>
            </a:r>
            <a:endParaRPr kumimoji="0" lang="en-NZ" sz="1400" b="0" i="0" u="none" strike="noStrike" kern="1200" cap="none" spc="0" normalizeH="0" baseline="0" noProof="0">
              <a:ln>
                <a:noFill/>
              </a:ln>
              <a:solidFill>
                <a:srgbClr val="3F403A"/>
              </a:solidFill>
              <a:effectLst/>
              <a:uLnTx/>
              <a:uFillTx/>
              <a:latin typeface="Aptos"/>
              <a:ea typeface="+mn-ea"/>
              <a:cs typeface="+mn-cs"/>
            </a:endParaRPr>
          </a:p>
        </p:txBody>
      </p:sp>
      <p:sp>
        <p:nvSpPr>
          <p:cNvPr id="24" name="TextBox 23"/>
          <p:cNvSpPr txBox="1"/>
          <p:nvPr/>
        </p:nvSpPr>
        <p:spPr>
          <a:xfrm>
            <a:off x="820690" y="4336200"/>
            <a:ext cx="4502971" cy="430887"/>
          </a:xfrm>
          <a:prstGeom prst="rect">
            <a:avLst/>
          </a:prstGeom>
          <a:noFill/>
        </p:spPr>
        <p:txBody>
          <a:bodyPr wrap="square" lIns="0" tIns="0" rIns="0" bIns="0">
            <a:spAutoFit/>
          </a:bodyPr>
          <a:lstStyle/>
          <a:p>
            <a:pPr marL="228600" marR="0" lvl="0" indent="-228600" algn="l" defTabSz="914400" rtl="0" eaLnBrk="1" fontAlgn="auto" latinLnBrk="0" hangingPunct="1">
              <a:lnSpc>
                <a:spcPct val="100000"/>
              </a:lnSpc>
              <a:spcBef>
                <a:spcPts val="0"/>
              </a:spcBef>
              <a:spcAft>
                <a:spcPts val="0"/>
              </a:spcAft>
              <a:buClr>
                <a:srgbClr val="5F8F34"/>
              </a:buClr>
              <a:buSzTx/>
              <a:buFont typeface="Arial"/>
              <a:buChar char="●"/>
              <a:tabLst/>
              <a:defRPr/>
            </a:pPr>
            <a:r>
              <a:rPr kumimoji="0" lang="en-NZ" sz="1400" b="0" i="0" u="none" strike="noStrike" kern="1200" cap="none" spc="0" normalizeH="0" baseline="0" noProof="0">
                <a:ln>
                  <a:noFill/>
                </a:ln>
                <a:solidFill>
                  <a:srgbClr val="3F403A"/>
                </a:solidFill>
                <a:effectLst/>
                <a:uLnTx/>
                <a:uFillTx/>
                <a:latin typeface="Aptos"/>
                <a:ea typeface="+mn-ea"/>
                <a:cs typeface="+mn-cs"/>
              </a:rPr>
              <a:t>Managed</a:t>
            </a:r>
            <a:r>
              <a:rPr kumimoji="0" sz="1400" b="0" i="0" u="none" strike="noStrike" kern="1200" cap="none" spc="0" normalizeH="0" baseline="0" noProof="0">
                <a:ln>
                  <a:noFill/>
                </a:ln>
                <a:solidFill>
                  <a:srgbClr val="3F403A"/>
                </a:solidFill>
                <a:effectLst/>
                <a:uLnTx/>
                <a:uFillTx/>
                <a:latin typeface="Aptos"/>
                <a:ea typeface="+mn-ea"/>
                <a:cs typeface="+mn-cs"/>
              </a:rPr>
              <a:t> investment schemes</a:t>
            </a:r>
            <a:r>
              <a:rPr kumimoji="0" lang="en-NZ" sz="1400" b="0" i="0" u="none" strike="noStrike" kern="1200" cap="none" spc="0" normalizeH="0" baseline="0" noProof="0">
                <a:ln>
                  <a:noFill/>
                </a:ln>
                <a:solidFill>
                  <a:srgbClr val="3F403A"/>
                </a:solidFill>
                <a:effectLst/>
                <a:uLnTx/>
                <a:uFillTx/>
                <a:latin typeface="Aptos"/>
                <a:ea typeface="+mn-ea"/>
                <a:cs typeface="+mn-cs"/>
              </a:rPr>
              <a:t> (deemed to have public accountability)</a:t>
            </a:r>
          </a:p>
        </p:txBody>
      </p:sp>
      <p:sp>
        <p:nvSpPr>
          <p:cNvPr id="25" name="TextBox 24"/>
          <p:cNvSpPr txBox="1"/>
          <p:nvPr/>
        </p:nvSpPr>
        <p:spPr>
          <a:xfrm>
            <a:off x="7488241" y="1830604"/>
            <a:ext cx="2483629" cy="246221"/>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600" b="1" i="0" u="none" strike="noStrike" kern="1200" cap="none" spc="0" normalizeH="0" baseline="0" noProof="0">
                <a:ln>
                  <a:noFill/>
                </a:ln>
                <a:solidFill>
                  <a:srgbClr val="23500B"/>
                </a:solidFill>
                <a:effectLst/>
                <a:uLnTx/>
                <a:uFillTx/>
                <a:latin typeface="Aptos Display"/>
                <a:ea typeface="+mn-ea"/>
                <a:cs typeface="+mn-cs"/>
              </a:rPr>
              <a:t>Large f</a:t>
            </a:r>
            <a:r>
              <a:rPr kumimoji="0" sz="1600" b="1" i="0" u="none" strike="noStrike" kern="1200" cap="none" spc="0" normalizeH="0" baseline="0" noProof="0">
                <a:ln>
                  <a:noFill/>
                </a:ln>
                <a:solidFill>
                  <a:srgbClr val="23500B"/>
                </a:solidFill>
                <a:effectLst/>
                <a:uLnTx/>
                <a:uFillTx/>
                <a:latin typeface="Aptos Display"/>
                <a:ea typeface="+mn-ea"/>
                <a:cs typeface="+mn-cs"/>
              </a:rPr>
              <a:t>or-profit public </a:t>
            </a:r>
            <a:r>
              <a:rPr kumimoji="0" lang="en-NZ" sz="1600" b="1" i="0" u="none" strike="noStrike" kern="1200" cap="none" spc="0" normalizeH="0" baseline="0" noProof="0">
                <a:ln>
                  <a:noFill/>
                </a:ln>
                <a:solidFill>
                  <a:srgbClr val="23500B"/>
                </a:solidFill>
                <a:effectLst/>
                <a:uLnTx/>
                <a:uFillTx/>
                <a:latin typeface="Aptos Display"/>
                <a:ea typeface="+mn-ea"/>
                <a:cs typeface="+mn-cs"/>
              </a:rPr>
              <a:t>sector</a:t>
            </a:r>
            <a:endParaRPr kumimoji="0" sz="1600" b="1" i="0" u="none" strike="noStrike" kern="1200" cap="none" spc="0" normalizeH="0" baseline="0" noProof="0">
              <a:ln>
                <a:noFill/>
              </a:ln>
              <a:solidFill>
                <a:srgbClr val="23500B"/>
              </a:solidFill>
              <a:effectLst/>
              <a:uLnTx/>
              <a:uFillTx/>
              <a:latin typeface="Aptos Display"/>
              <a:ea typeface="+mn-ea"/>
              <a:cs typeface="+mn-cs"/>
            </a:endParaRPr>
          </a:p>
        </p:txBody>
      </p:sp>
      <p:sp>
        <p:nvSpPr>
          <p:cNvPr id="29" name="TextBox 28"/>
          <p:cNvSpPr txBox="1"/>
          <p:nvPr/>
        </p:nvSpPr>
        <p:spPr>
          <a:xfrm>
            <a:off x="6338101" y="2508420"/>
            <a:ext cx="4849999" cy="430887"/>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0" i="0" u="none" strike="noStrike" kern="1200" cap="none" spc="0" normalizeH="0" baseline="0" noProof="0">
                <a:ln>
                  <a:noFill/>
                </a:ln>
                <a:solidFill>
                  <a:srgbClr val="3F403A"/>
                </a:solidFill>
                <a:effectLst/>
                <a:uLnTx/>
                <a:uFillTx/>
                <a:latin typeface="Aptos"/>
                <a:ea typeface="+mn-ea"/>
                <a:cs typeface="+mn-cs"/>
              </a:rPr>
              <a:t>For-profit public sector entities </a:t>
            </a:r>
            <a:r>
              <a:rPr kumimoji="0" sz="1400" b="0" i="0" u="none" strike="noStrike" kern="1200" cap="none" spc="0" normalizeH="0" baseline="0" noProof="0">
                <a:ln>
                  <a:noFill/>
                </a:ln>
                <a:solidFill>
                  <a:srgbClr val="3F403A"/>
                </a:solidFill>
                <a:effectLst/>
                <a:uLnTx/>
                <a:uFillTx/>
                <a:latin typeface="Aptos"/>
                <a:ea typeface="+mn-ea"/>
                <a:cs typeface="+mn-cs"/>
              </a:rPr>
              <a:t>with</a:t>
            </a:r>
            <a:r>
              <a:rPr kumimoji="0" sz="1400" b="1" i="0" u="none" strike="noStrike" kern="1200" cap="none" spc="0" normalizeH="0" baseline="0" noProof="0">
                <a:ln>
                  <a:noFill/>
                </a:ln>
                <a:solidFill>
                  <a:srgbClr val="23500B"/>
                </a:solidFill>
                <a:effectLst/>
                <a:uLnTx/>
                <a:uFillTx/>
                <a:latin typeface="Aptos"/>
                <a:ea typeface="+mn-ea"/>
                <a:cs typeface="+mn-cs"/>
              </a:rPr>
              <a:t> </a:t>
            </a:r>
            <a:r>
              <a:rPr kumimoji="0" lang="en-NZ" sz="1400" b="1" i="0" u="none" strike="noStrike" kern="1200" cap="none" spc="0" normalizeH="0" baseline="0" noProof="0">
                <a:ln>
                  <a:noFill/>
                </a:ln>
                <a:solidFill>
                  <a:srgbClr val="23500B"/>
                </a:solidFill>
                <a:effectLst/>
                <a:uLnTx/>
                <a:uFillTx/>
                <a:latin typeface="Aptos"/>
                <a:ea typeface="+mn-ea"/>
                <a:cs typeface="+mn-cs"/>
              </a:rPr>
              <a:t>total </a:t>
            </a:r>
            <a:r>
              <a:rPr kumimoji="0" sz="1400" b="1" i="0" u="none" strike="noStrike" kern="1200" cap="none" spc="0" normalizeH="0" baseline="0" noProof="0">
                <a:ln>
                  <a:noFill/>
                </a:ln>
                <a:solidFill>
                  <a:srgbClr val="23500B"/>
                </a:solidFill>
                <a:effectLst/>
                <a:uLnTx/>
                <a:uFillTx/>
                <a:latin typeface="Aptos"/>
                <a:ea typeface="+mn-ea"/>
                <a:cs typeface="+mn-cs"/>
              </a:rPr>
              <a:t>expenses</a:t>
            </a:r>
            <a:r>
              <a:rPr kumimoji="0" sz="1400" b="0" i="0" u="none" strike="noStrike" kern="1200" cap="none" spc="0" normalizeH="0" baseline="0" noProof="0">
                <a:ln>
                  <a:noFill/>
                </a:ln>
                <a:solidFill>
                  <a:srgbClr val="3F403A"/>
                </a:solidFill>
                <a:effectLst/>
                <a:uLnTx/>
                <a:uFillTx/>
                <a:latin typeface="Aptos"/>
                <a:ea typeface="+mn-ea"/>
                <a:cs typeface="+mn-cs"/>
              </a:rPr>
              <a:t> </a:t>
            </a:r>
            <a:r>
              <a:rPr kumimoji="0" lang="en-NZ" sz="1400" b="0" i="0" u="none" strike="noStrike" kern="1200" cap="none" spc="0" normalizeH="0" baseline="0" noProof="0">
                <a:ln>
                  <a:noFill/>
                </a:ln>
                <a:solidFill>
                  <a:srgbClr val="3F403A"/>
                </a:solidFill>
                <a:effectLst/>
                <a:uLnTx/>
                <a:uFillTx/>
                <a:latin typeface="Aptos"/>
                <a:ea typeface="+mn-ea"/>
                <a:cs typeface="+mn-cs"/>
              </a:rPr>
              <a:t>exceeding </a:t>
            </a:r>
            <a:r>
              <a:rPr kumimoji="0" sz="1400" b="0" i="0" u="none" strike="noStrike" kern="1200" cap="none" spc="0" normalizeH="0" baseline="0" noProof="0">
                <a:ln>
                  <a:noFill/>
                </a:ln>
                <a:solidFill>
                  <a:srgbClr val="3F403A"/>
                </a:solidFill>
                <a:effectLst/>
                <a:uLnTx/>
                <a:uFillTx/>
                <a:latin typeface="Aptos"/>
                <a:ea typeface="+mn-ea"/>
                <a:cs typeface="+mn-cs"/>
              </a:rPr>
              <a:t>$33m</a:t>
            </a:r>
          </a:p>
        </p:txBody>
      </p:sp>
      <p:sp>
        <p:nvSpPr>
          <p:cNvPr id="30" name="TextBox 29"/>
          <p:cNvSpPr txBox="1"/>
          <p:nvPr/>
        </p:nvSpPr>
        <p:spPr>
          <a:xfrm>
            <a:off x="6300000" y="3125640"/>
            <a:ext cx="4850000" cy="1077218"/>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3F403A"/>
                </a:solidFill>
                <a:effectLst/>
                <a:uLnTx/>
                <a:uFillTx/>
                <a:latin typeface="Aptos"/>
                <a:ea typeface="+mn-ea"/>
                <a:cs typeface="+mn-cs"/>
              </a:rPr>
              <a:t>These entities report in Tier 1 because they meet the XRB A1 criteria for large for-profit public sector entities, rather than because they have public accountability.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3F403A"/>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400" b="0" i="0" u="none" strike="noStrike" kern="1200" cap="none" spc="0" normalizeH="0" baseline="0" noProof="0">
              <a:ln>
                <a:noFill/>
              </a:ln>
              <a:solidFill>
                <a:srgbClr val="3F403A"/>
              </a:solidFill>
              <a:effectLst/>
              <a:uLnTx/>
              <a:uFillTx/>
              <a:latin typeface="Aptos"/>
              <a:ea typeface="+mn-ea"/>
              <a:cs typeface="+mn-cs"/>
            </a:endParaRPr>
          </a:p>
        </p:txBody>
      </p:sp>
      <p:sp>
        <p:nvSpPr>
          <p:cNvPr id="41" name="Left Connector Triangle"/>
          <p:cNvSpPr/>
          <p:nvPr/>
        </p:nvSpPr>
        <p:spPr>
          <a:xfrm rot="10800000">
            <a:off x="2921690" y="4967200"/>
            <a:ext cx="260000" cy="230000"/>
          </a:xfrm>
          <a:prstGeom prst="triangle">
            <a:avLst/>
          </a:prstGeom>
          <a:solidFill>
            <a:srgbClr val="23500B"/>
          </a:solidFill>
          <a:ln>
            <a:no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42" name="Right Connector Triangle"/>
          <p:cNvSpPr/>
          <p:nvPr/>
        </p:nvSpPr>
        <p:spPr>
          <a:xfrm rot="10800000">
            <a:off x="8595000" y="4967200"/>
            <a:ext cx="260000" cy="230000"/>
          </a:xfrm>
          <a:prstGeom prst="triangle">
            <a:avLst/>
          </a:prstGeom>
          <a:solidFill>
            <a:srgbClr val="23500B"/>
          </a:solidFill>
          <a:ln>
            <a:no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43" name="Convergence Bar"/>
          <p:cNvSpPr/>
          <p:nvPr/>
        </p:nvSpPr>
        <p:spPr>
          <a:xfrm>
            <a:off x="426690" y="5207200"/>
            <a:ext cx="11338620" cy="520000"/>
          </a:xfrm>
          <a:prstGeom prst="roundRect">
            <a:avLst>
              <a:gd name="adj" fmla="val 50000"/>
            </a:avLst>
          </a:prstGeom>
          <a:solidFill>
            <a:srgbClr val="23500B"/>
          </a:solidFill>
          <a:ln>
            <a:no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sz="1500" b="1" i="0" u="none" strike="noStrike" kern="1200" cap="none" spc="0" normalizeH="0" baseline="0" noProof="0">
                <a:ln>
                  <a:noFill/>
                </a:ln>
                <a:solidFill>
                  <a:srgbClr val="FFFFFF"/>
                </a:solidFill>
                <a:effectLst/>
                <a:uLnTx/>
                <a:uFillTx/>
                <a:latin typeface="Aptos"/>
                <a:ea typeface="+mn-ea"/>
                <a:cs typeface="+mn-cs"/>
              </a:rPr>
              <a:t>Report in Tier 1 of the ASF</a:t>
            </a:r>
          </a:p>
        </p:txBody>
      </p:sp>
      <p:sp>
        <p:nvSpPr>
          <p:cNvPr id="37" name="TextBox 36">
            <a:extLst>
              <a:ext uri="{FF2B5EF4-FFF2-40B4-BE49-F238E27FC236}">
                <a16:creationId xmlns:a16="http://schemas.microsoft.com/office/drawing/2014/main" id="{FC0D0804-3C53-3DBD-A14F-392F092A1A7E}"/>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chemeClr val="accent1"/>
                </a:solidFill>
                <a:effectLst/>
                <a:uLnTx/>
                <a:uFillTx/>
                <a:latin typeface="+mj-lt"/>
                <a:ea typeface="+mn-ea"/>
                <a:cs typeface="+mn-cs"/>
              </a:rPr>
              <a:t>Entities that report in Tier 1</a:t>
            </a:r>
          </a:p>
        </p:txBody>
      </p:sp>
      <p:sp>
        <p:nvSpPr>
          <p:cNvPr id="40" name="Slide Number Placeholder 94">
            <a:extLst>
              <a:ext uri="{FF2B5EF4-FFF2-40B4-BE49-F238E27FC236}">
                <a16:creationId xmlns:a16="http://schemas.microsoft.com/office/drawing/2014/main" id="{04C8BEB9-0E7C-45D5-30AF-0075E22979C4}"/>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
        <p:nvSpPr>
          <p:cNvPr id="7" name="TextBox 6">
            <a:extLst>
              <a:ext uri="{FF2B5EF4-FFF2-40B4-BE49-F238E27FC236}">
                <a16:creationId xmlns:a16="http://schemas.microsoft.com/office/drawing/2014/main" id="{14C6AED7-B5EE-154A-6EF5-F77C6D88A8CD}"/>
              </a:ext>
            </a:extLst>
          </p:cNvPr>
          <p:cNvSpPr txBox="1"/>
          <p:nvPr/>
        </p:nvSpPr>
        <p:spPr>
          <a:xfrm>
            <a:off x="6338101" y="3865836"/>
            <a:ext cx="4489947" cy="215444"/>
          </a:xfrm>
          <a:prstGeom prst="rect">
            <a:avLst/>
          </a:prstGeom>
          <a:noFill/>
        </p:spPr>
        <p:txBody>
          <a:bodyPr wrap="none" lIns="0" tIns="0" rIns="0" bIns="0">
            <a:spAutoFit/>
          </a:bodyPr>
          <a:lstStyle/>
          <a:p>
            <a:pPr marL="228600" marR="0" lvl="0" indent="-228600" algn="l" defTabSz="914400" rtl="0" eaLnBrk="1" fontAlgn="auto" latinLnBrk="0" hangingPunct="1">
              <a:lnSpc>
                <a:spcPct val="100000"/>
              </a:lnSpc>
              <a:spcBef>
                <a:spcPts val="0"/>
              </a:spcBef>
              <a:spcAft>
                <a:spcPts val="0"/>
              </a:spcAft>
              <a:buClr>
                <a:srgbClr val="5F8F34"/>
              </a:buClr>
              <a:buSzTx/>
              <a:buFont typeface="Arial"/>
              <a:buChar char="●"/>
              <a:tabLst/>
              <a:defRPr/>
            </a:pPr>
            <a:r>
              <a:rPr kumimoji="0" lang="en-US" sz="1400" b="0" i="0" u="none" strike="noStrike" kern="1200" cap="none" spc="0" normalizeH="0" baseline="0" noProof="0">
                <a:ln>
                  <a:noFill/>
                </a:ln>
                <a:solidFill>
                  <a:srgbClr val="3F403A"/>
                </a:solidFill>
                <a:effectLst/>
                <a:uLnTx/>
                <a:uFillTx/>
                <a:latin typeface="Aptos"/>
                <a:ea typeface="+mn-ea"/>
                <a:cs typeface="+mn-cs"/>
              </a:rPr>
              <a:t>This category captures only a small number of entities</a:t>
            </a:r>
            <a:r>
              <a:rPr kumimoji="0" lang="en-NZ" sz="1400" b="0" i="0" u="none" strike="noStrike" kern="1200" cap="none" spc="0" normalizeH="0" baseline="0" noProof="0">
                <a:ln>
                  <a:noFill/>
                </a:ln>
                <a:solidFill>
                  <a:srgbClr val="3F403A"/>
                </a:solidFill>
                <a:effectLst/>
                <a:uLnTx/>
                <a:uFillTx/>
                <a:latin typeface="Aptos"/>
                <a:ea typeface="+mn-ea"/>
                <a:cs typeface="+mn-cs"/>
              </a:rPr>
              <a: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descr="Decorative header bann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12" name="Why Card 1"/>
          <p:cNvSpPr/>
          <p:nvPr/>
        </p:nvSpPr>
        <p:spPr>
          <a:xfrm>
            <a:off x="431800" y="4000000"/>
            <a:ext cx="3576000" cy="2340000"/>
          </a:xfrm>
          <a:prstGeom prst="roundRect">
            <a:avLst>
              <a:gd name="adj" fmla="val 6000"/>
            </a:avLst>
          </a:prstGeom>
          <a:solidFill>
            <a:srgbClr val="EFF0EA"/>
          </a:solidFill>
          <a:ln>
            <a:noFill/>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5" name="Why Card 2"/>
          <p:cNvSpPr/>
          <p:nvPr/>
        </p:nvSpPr>
        <p:spPr>
          <a:xfrm>
            <a:off x="4307800" y="4000000"/>
            <a:ext cx="3576000" cy="2340000"/>
          </a:xfrm>
          <a:prstGeom prst="roundRect">
            <a:avLst>
              <a:gd name="adj" fmla="val 6000"/>
            </a:avLst>
          </a:prstGeom>
          <a:solidFill>
            <a:srgbClr val="EFF0EA"/>
          </a:solidFill>
          <a:ln>
            <a:noFill/>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8" name="Why Card 3"/>
          <p:cNvSpPr/>
          <p:nvPr/>
        </p:nvSpPr>
        <p:spPr>
          <a:xfrm>
            <a:off x="8183800" y="4000000"/>
            <a:ext cx="3576000" cy="2340000"/>
          </a:xfrm>
          <a:prstGeom prst="roundRect">
            <a:avLst>
              <a:gd name="adj" fmla="val 6000"/>
            </a:avLst>
          </a:prstGeom>
          <a:solidFill>
            <a:srgbClr val="EFF0EA"/>
          </a:solidFill>
          <a:ln>
            <a:noFill/>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grpSp>
        <p:nvGrpSpPr>
          <p:cNvPr id="46" name="Group 45">
            <a:extLst>
              <a:ext uri="{FF2B5EF4-FFF2-40B4-BE49-F238E27FC236}">
                <a16:creationId xmlns:a16="http://schemas.microsoft.com/office/drawing/2014/main" id="{DAE9DE62-C9FE-2261-A3EC-1B4408C35572}"/>
              </a:ext>
            </a:extLst>
          </p:cNvPr>
          <p:cNvGrpSpPr/>
          <p:nvPr/>
        </p:nvGrpSpPr>
        <p:grpSpPr>
          <a:xfrm>
            <a:off x="426679" y="894153"/>
            <a:ext cx="11338619" cy="368349"/>
            <a:chOff x="0" y="870644"/>
            <a:chExt cx="11338619" cy="368349"/>
          </a:xfrm>
        </p:grpSpPr>
        <p:sp>
          <p:nvSpPr>
            <p:cNvPr id="3" name="Rectangle 2"/>
            <p:cNvSpPr/>
            <p:nvPr/>
          </p:nvSpPr>
          <p:spPr>
            <a:xfrm>
              <a:off x="0" y="870644"/>
              <a:ext cx="11338619" cy="368349"/>
            </a:xfrm>
            <a:prstGeom prst="rect">
              <a:avLst/>
            </a:prstGeom>
            <a:solidFill>
              <a:srgbClr val="EFF0E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4" name="Rectangle 3"/>
            <p:cNvSpPr/>
            <p:nvPr/>
          </p:nvSpPr>
          <p:spPr>
            <a:xfrm>
              <a:off x="0" y="870644"/>
              <a:ext cx="50800" cy="368349"/>
            </a:xfrm>
            <a:prstGeom prst="rect">
              <a:avLst/>
            </a:prstGeom>
            <a:solidFill>
              <a:srgbClr val="5F8F3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3" name="TextBox 22"/>
            <p:cNvSpPr txBox="1"/>
            <p:nvPr/>
          </p:nvSpPr>
          <p:spPr>
            <a:xfrm>
              <a:off x="304255" y="947095"/>
              <a:ext cx="10848866" cy="224677"/>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60" b="0" i="1" u="none" strike="noStrike" kern="1200" cap="none" spc="0" normalizeH="0" baseline="0" noProof="0">
                  <a:ln>
                    <a:noFill/>
                  </a:ln>
                  <a:solidFill>
                    <a:srgbClr val="192D06"/>
                  </a:solidFill>
                  <a:effectLst/>
                  <a:uLnTx/>
                  <a:uFillTx/>
                  <a:latin typeface="Aptos"/>
                  <a:ea typeface="+mn-ea"/>
                  <a:cs typeface="+mn-cs"/>
                </a:rPr>
                <a:t>Tier 1 entities apply full NZ IFRS. Tier 2 applies the same recognition and measurement requirements, with reduced disclosures.</a:t>
              </a:r>
              <a:endParaRPr kumimoji="0" sz="1460" b="1" i="1" u="none" strike="noStrike" kern="1200" cap="none" spc="0" normalizeH="0" baseline="0" noProof="0">
                <a:ln>
                  <a:noFill/>
                </a:ln>
                <a:solidFill>
                  <a:srgbClr val="192D06"/>
                </a:solidFill>
                <a:effectLst/>
                <a:uLnTx/>
                <a:uFillTx/>
                <a:latin typeface="Aptos"/>
                <a:ea typeface="+mn-ea"/>
                <a:cs typeface="+mn-cs"/>
              </a:endParaRPr>
            </a:p>
          </p:txBody>
        </p:sp>
      </p:grpSp>
      <p:sp>
        <p:nvSpPr>
          <p:cNvPr id="41" name="TextBox 40">
            <a:extLst>
              <a:ext uri="{FF2B5EF4-FFF2-40B4-BE49-F238E27FC236}">
                <a16:creationId xmlns:a16="http://schemas.microsoft.com/office/drawing/2014/main" id="{07B3DADE-D043-B638-4934-A5E17013AA18}"/>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chemeClr val="accent1"/>
                </a:solidFill>
                <a:effectLst/>
                <a:uLnTx/>
                <a:uFillTx/>
                <a:latin typeface="+mj-lt"/>
                <a:ea typeface="+mn-ea"/>
                <a:cs typeface="+mn-cs"/>
              </a:rPr>
              <a:t>The current Tier 1 reporting framework</a:t>
            </a:r>
          </a:p>
        </p:txBody>
      </p:sp>
      <p:grpSp>
        <p:nvGrpSpPr>
          <p:cNvPr id="2" name="Group 1">
            <a:extLst>
              <a:ext uri="{FF2B5EF4-FFF2-40B4-BE49-F238E27FC236}">
                <a16:creationId xmlns:a16="http://schemas.microsoft.com/office/drawing/2014/main" id="{E59C0B1A-DCCA-6726-0FFE-D5635E461CF1}"/>
              </a:ext>
            </a:extLst>
          </p:cNvPr>
          <p:cNvGrpSpPr/>
          <p:nvPr/>
        </p:nvGrpSpPr>
        <p:grpSpPr>
          <a:xfrm>
            <a:off x="3105115" y="1417072"/>
            <a:ext cx="5514200" cy="2080000"/>
            <a:chOff x="431800" y="1440000"/>
            <a:chExt cx="5514200" cy="2080000"/>
          </a:xfrm>
        </p:grpSpPr>
        <p:sp>
          <p:nvSpPr>
            <p:cNvPr id="5" name="Tier 1 Card"/>
            <p:cNvSpPr/>
            <p:nvPr/>
          </p:nvSpPr>
          <p:spPr>
            <a:xfrm>
              <a:off x="431800" y="1440000"/>
              <a:ext cx="5514200" cy="2080000"/>
            </a:xfrm>
            <a:prstGeom prst="roundRect">
              <a:avLst>
                <a:gd name="adj" fmla="val 4200"/>
              </a:avLst>
            </a:prstGeom>
            <a:solidFill>
              <a:srgbClr val="23500B"/>
            </a:solidFill>
            <a:ln>
              <a:no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64" name="Tier 1 icon"/>
            <p:cNvPicPr>
              <a:picLocks noChangeAspect="1"/>
            </p:cNvPicPr>
            <p:nvPr/>
          </p:nvPicPr>
          <p:blipFill>
            <a:blip r:embed="rId4"/>
            <a:stretch>
              <a:fillRect/>
            </a:stretch>
          </p:blipFill>
          <p:spPr>
            <a:xfrm>
              <a:off x="719211" y="1944266"/>
              <a:ext cx="820000" cy="734720"/>
            </a:xfrm>
            <a:prstGeom prst="rect">
              <a:avLst/>
            </a:prstGeom>
          </p:spPr>
        </p:pic>
        <p:sp>
          <p:nvSpPr>
            <p:cNvPr id="24" name="Tier1 label"/>
            <p:cNvSpPr txBox="1"/>
            <p:nvPr/>
          </p:nvSpPr>
          <p:spPr>
            <a:xfrm>
              <a:off x="1871800" y="1994155"/>
              <a:ext cx="1205651" cy="215444"/>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1" i="0" u="none" strike="noStrike" kern="1200" cap="none" spc="0" normalizeH="0" baseline="0" noProof="0">
                  <a:ln>
                    <a:noFill/>
                  </a:ln>
                  <a:solidFill>
                    <a:srgbClr val="DBD8CD"/>
                  </a:solidFill>
                  <a:effectLst/>
                  <a:uLnTx/>
                  <a:uFillTx/>
                  <a:latin typeface="Aptos"/>
                  <a:ea typeface="+mn-ea"/>
                  <a:cs typeface="+mn-cs"/>
                </a:rPr>
                <a:t>Tier 1 for-profit</a:t>
              </a:r>
            </a:p>
          </p:txBody>
        </p:sp>
        <p:sp>
          <p:nvSpPr>
            <p:cNvPr id="25" name="Tier1 title"/>
            <p:cNvSpPr txBox="1"/>
            <p:nvPr/>
          </p:nvSpPr>
          <p:spPr>
            <a:xfrm>
              <a:off x="1871800" y="2204155"/>
              <a:ext cx="1534331" cy="340709"/>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200" b="1" i="0" u="none" strike="noStrike" kern="1200" cap="none" spc="0" normalizeH="0" baseline="0" noProof="0">
                  <a:ln>
                    <a:noFill/>
                  </a:ln>
                  <a:solidFill>
                    <a:srgbClr val="FFFFFF"/>
                  </a:solidFill>
                  <a:effectLst/>
                  <a:uLnTx/>
                  <a:uFillTx/>
                  <a:latin typeface="Aptos"/>
                  <a:ea typeface="+mn-ea"/>
                  <a:cs typeface="+mn-cs"/>
                </a:rPr>
                <a:t>Full NZ IFRS</a:t>
              </a:r>
            </a:p>
          </p:txBody>
        </p:sp>
        <p:sp>
          <p:nvSpPr>
            <p:cNvPr id="26" name="Tier1 desc"/>
            <p:cNvSpPr txBox="1"/>
            <p:nvPr/>
          </p:nvSpPr>
          <p:spPr>
            <a:xfrm>
              <a:off x="1880754" y="2572296"/>
              <a:ext cx="3774200" cy="620000"/>
            </a:xfrm>
            <a:prstGeom prst="rect">
              <a:avLst/>
            </a:prstGeom>
            <a:noFill/>
          </p:spPr>
          <p:txBody>
            <a:bodyPr wrap="square" lIns="0" tIns="0" rIns="0" bIns="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0" i="0" u="none" strike="noStrike" kern="1200" cap="none" spc="0" normalizeH="0" baseline="0" noProof="0">
                  <a:ln>
                    <a:noFill/>
                  </a:ln>
                  <a:solidFill>
                    <a:srgbClr val="EFF0EA"/>
                  </a:solidFill>
                  <a:effectLst/>
                  <a:uLnTx/>
                  <a:uFillTx/>
                  <a:latin typeface="Aptos"/>
                  <a:ea typeface="+mn-ea"/>
                  <a:cs typeface="+mn-cs"/>
                </a:rPr>
                <a:t>Full recognition, measurement, presentation and disclosure requirements.</a:t>
              </a:r>
            </a:p>
          </p:txBody>
        </p:sp>
      </p:grpSp>
      <p:sp>
        <p:nvSpPr>
          <p:cNvPr id="30" name="Why heading"/>
          <p:cNvSpPr txBox="1"/>
          <p:nvPr/>
        </p:nvSpPr>
        <p:spPr>
          <a:xfrm>
            <a:off x="431800" y="3620000"/>
            <a:ext cx="4009944" cy="352568"/>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57822F"/>
                </a:solidFill>
                <a:effectLst/>
                <a:uLnTx/>
                <a:uFillTx/>
                <a:latin typeface="Aptos"/>
                <a:ea typeface="+mn-ea"/>
                <a:cs typeface="+mn-cs"/>
              </a:rPr>
              <a:t>What the reporting framework delivers</a:t>
            </a:r>
            <a:endParaRPr kumimoji="0" lang="en-NZ" sz="1800" b="1" i="0" u="none" strike="noStrike" kern="1200" cap="none" spc="0" normalizeH="0" baseline="0" noProof="0">
              <a:ln>
                <a:noFill/>
              </a:ln>
              <a:solidFill>
                <a:srgbClr val="57822F"/>
              </a:solidFill>
              <a:effectLst/>
              <a:uLnTx/>
              <a:uFillTx/>
              <a:latin typeface="Aptos"/>
              <a:ea typeface="+mn-ea"/>
              <a:cs typeface="+mn-cs"/>
            </a:endParaRPr>
          </a:p>
        </p:txBody>
      </p:sp>
      <p:sp>
        <p:nvSpPr>
          <p:cNvPr id="70" name="Chip A"/>
          <p:cNvSpPr/>
          <p:nvPr/>
        </p:nvSpPr>
        <p:spPr>
          <a:xfrm>
            <a:off x="1762238" y="4342890"/>
            <a:ext cx="915123" cy="915123"/>
          </a:xfrm>
          <a:prstGeom prst="ellipse">
            <a:avLst/>
          </a:prstGeom>
          <a:solidFill>
            <a:srgbClr val="FFFFFF"/>
          </a:solidFill>
          <a:ln>
            <a:no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52" name="Comprehensive icon"/>
          <p:cNvPicPr>
            <a:picLocks noChangeAspect="1"/>
          </p:cNvPicPr>
          <p:nvPr/>
        </p:nvPicPr>
        <p:blipFill>
          <a:blip r:embed="rId5"/>
          <a:stretch>
            <a:fillRect/>
          </a:stretch>
        </p:blipFill>
        <p:spPr>
          <a:xfrm>
            <a:off x="1970031" y="4537195"/>
            <a:ext cx="527385" cy="508988"/>
          </a:xfrm>
          <a:prstGeom prst="rect">
            <a:avLst/>
          </a:prstGeom>
        </p:spPr>
      </p:pic>
      <p:sp>
        <p:nvSpPr>
          <p:cNvPr id="31" name="Why text A"/>
          <p:cNvSpPr txBox="1"/>
          <p:nvPr/>
        </p:nvSpPr>
        <p:spPr>
          <a:xfrm>
            <a:off x="611800" y="5361014"/>
            <a:ext cx="3216000" cy="896484"/>
          </a:xfrm>
          <a:prstGeom prst="rect">
            <a:avLst/>
          </a:prstGeom>
          <a:noFill/>
        </p:spPr>
        <p:txBody>
          <a:bodyPr wrap="square" lIns="0" tIns="0" rIns="0" bIns="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400" b="1" i="0" u="none" strike="noStrike" kern="1200" cap="none" spc="0" normalizeH="0" baseline="0" noProof="0">
                <a:ln>
                  <a:noFill/>
                </a:ln>
                <a:solidFill>
                  <a:srgbClr val="23500B"/>
                </a:solidFill>
                <a:effectLst/>
                <a:uLnTx/>
                <a:uFillTx/>
                <a:latin typeface="Aptos"/>
                <a:ea typeface="+mn-ea"/>
                <a:cs typeface="+mn-cs"/>
              </a:rPr>
              <a:t>Comprehensive reporting</a:t>
            </a:r>
            <a:r>
              <a:rPr kumimoji="0" lang="en-NZ" sz="1400" b="0" i="0" u="none" strike="noStrike" kern="1200" cap="none" spc="0" normalizeH="0" baseline="0" noProof="0">
                <a:ln>
                  <a:noFill/>
                </a:ln>
                <a:solidFill>
                  <a:srgbClr val="3F403A"/>
                </a:solidFill>
                <a:effectLst/>
                <a:uLnTx/>
                <a:uFillTx/>
                <a:latin typeface="Aptos"/>
                <a:ea typeface="+mn-ea"/>
                <a:cs typeface="+mn-cs"/>
              </a:rPr>
              <a:t> — appropriate for entities with public accountability, scale and regulatory significance</a:t>
            </a:r>
          </a:p>
        </p:txBody>
      </p:sp>
      <p:sp>
        <p:nvSpPr>
          <p:cNvPr id="32" name="Why text B"/>
          <p:cNvSpPr txBox="1"/>
          <p:nvPr/>
        </p:nvSpPr>
        <p:spPr>
          <a:xfrm>
            <a:off x="4487800" y="5361014"/>
            <a:ext cx="3216000" cy="896484"/>
          </a:xfrm>
          <a:prstGeom prst="rect">
            <a:avLst/>
          </a:prstGeom>
          <a:noFill/>
        </p:spPr>
        <p:txBody>
          <a:bodyPr wrap="square" lIns="0" tIns="0" rIns="0" bIns="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400" b="1" i="0" u="none" strike="noStrike" kern="1200" cap="none" spc="0" normalizeH="0" baseline="0" noProof="0">
                <a:ln>
                  <a:noFill/>
                </a:ln>
                <a:solidFill>
                  <a:srgbClr val="23500B"/>
                </a:solidFill>
                <a:effectLst/>
                <a:uLnTx/>
                <a:uFillTx/>
                <a:latin typeface="Aptos"/>
                <a:ea typeface="+mn-ea"/>
                <a:cs typeface="+mn-cs"/>
              </a:rPr>
              <a:t>International comparability</a:t>
            </a:r>
            <a:r>
              <a:rPr kumimoji="0" lang="en-NZ" sz="1400" b="0" i="0" u="none" strike="noStrike" kern="1200" cap="none" spc="0" normalizeH="0" baseline="0" noProof="0">
                <a:ln>
                  <a:noFill/>
                </a:ln>
                <a:solidFill>
                  <a:srgbClr val="3F403A"/>
                </a:solidFill>
                <a:effectLst/>
                <a:uLnTx/>
                <a:uFillTx/>
                <a:latin typeface="Aptos"/>
                <a:ea typeface="+mn-ea"/>
                <a:cs typeface="+mn-cs"/>
              </a:rPr>
              <a:t> — enables trans-Tasman alignment and global comparability.</a:t>
            </a:r>
          </a:p>
        </p:txBody>
      </p:sp>
      <p:sp>
        <p:nvSpPr>
          <p:cNvPr id="33" name="Why text C"/>
          <p:cNvSpPr txBox="1"/>
          <p:nvPr/>
        </p:nvSpPr>
        <p:spPr>
          <a:xfrm>
            <a:off x="8363800" y="5361014"/>
            <a:ext cx="3216000" cy="915123"/>
          </a:xfrm>
          <a:prstGeom prst="rect">
            <a:avLst/>
          </a:prstGeom>
          <a:noFill/>
        </p:spPr>
        <p:txBody>
          <a:bodyPr wrap="square" lIns="0" tIns="0" rIns="0" bIns="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23500B"/>
                </a:solidFill>
                <a:effectLst/>
                <a:uLnTx/>
                <a:uFillTx/>
                <a:latin typeface="Aptos"/>
                <a:ea typeface="+mn-ea"/>
                <a:cs typeface="+mn-cs"/>
              </a:rPr>
              <a:t>Decision-useful information</a:t>
            </a:r>
            <a:r>
              <a:rPr kumimoji="0" lang="en-US" sz="1400" b="0" i="0" u="none" strike="noStrike" kern="1200" cap="none" spc="0" normalizeH="0" baseline="0" noProof="0">
                <a:ln>
                  <a:noFill/>
                </a:ln>
                <a:solidFill>
                  <a:srgbClr val="3F403A"/>
                </a:solidFill>
                <a:effectLst/>
                <a:uLnTx/>
                <a:uFillTx/>
                <a:latin typeface="Aptos"/>
                <a:ea typeface="+mn-ea"/>
                <a:cs typeface="+mn-cs"/>
              </a:rPr>
              <a:t> — enables informed investment, lending and stewardship decisions by external users</a:t>
            </a:r>
            <a:endParaRPr kumimoji="0" lang="en-NZ" sz="1400" b="0" i="0" u="none" strike="noStrike" kern="1200" cap="none" spc="0" normalizeH="0" baseline="0" noProof="0">
              <a:ln>
                <a:noFill/>
              </a:ln>
              <a:solidFill>
                <a:srgbClr val="3F403A"/>
              </a:solidFill>
              <a:effectLst/>
              <a:uLnTx/>
              <a:uFillTx/>
              <a:latin typeface="Aptos"/>
              <a:ea typeface="+mn-ea"/>
              <a:cs typeface="+mn-cs"/>
            </a:endParaRPr>
          </a:p>
        </p:txBody>
      </p:sp>
      <p:sp>
        <p:nvSpPr>
          <p:cNvPr id="21" name="Chip A">
            <a:extLst>
              <a:ext uri="{FF2B5EF4-FFF2-40B4-BE49-F238E27FC236}">
                <a16:creationId xmlns:a16="http://schemas.microsoft.com/office/drawing/2014/main" id="{72AB5332-A4EA-86B4-1750-028FA3001614}"/>
              </a:ext>
            </a:extLst>
          </p:cNvPr>
          <p:cNvSpPr/>
          <p:nvPr/>
        </p:nvSpPr>
        <p:spPr>
          <a:xfrm>
            <a:off x="5697805" y="4328453"/>
            <a:ext cx="915123" cy="915123"/>
          </a:xfrm>
          <a:prstGeom prst="ellipse">
            <a:avLst/>
          </a:prstGeom>
          <a:solidFill>
            <a:srgbClr val="FFFFFF"/>
          </a:solidFill>
          <a:ln>
            <a:no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54" name="International icon"/>
          <p:cNvPicPr>
            <a:picLocks noChangeAspect="1"/>
          </p:cNvPicPr>
          <p:nvPr/>
        </p:nvPicPr>
        <p:blipFill>
          <a:blip r:embed="rId6"/>
          <a:stretch>
            <a:fillRect/>
          </a:stretch>
        </p:blipFill>
        <p:spPr>
          <a:xfrm>
            <a:off x="5862215" y="4490734"/>
            <a:ext cx="584800" cy="575280"/>
          </a:xfrm>
          <a:prstGeom prst="rect">
            <a:avLst/>
          </a:prstGeom>
        </p:spPr>
      </p:pic>
      <p:sp>
        <p:nvSpPr>
          <p:cNvPr id="34" name="Chip A">
            <a:extLst>
              <a:ext uri="{FF2B5EF4-FFF2-40B4-BE49-F238E27FC236}">
                <a16:creationId xmlns:a16="http://schemas.microsoft.com/office/drawing/2014/main" id="{1CD91583-642B-E4D6-61F7-75DA8EF0F574}"/>
              </a:ext>
            </a:extLst>
          </p:cNvPr>
          <p:cNvSpPr/>
          <p:nvPr/>
        </p:nvSpPr>
        <p:spPr>
          <a:xfrm>
            <a:off x="9514639" y="4342890"/>
            <a:ext cx="915123" cy="915123"/>
          </a:xfrm>
          <a:prstGeom prst="ellipse">
            <a:avLst/>
          </a:prstGeom>
          <a:solidFill>
            <a:srgbClr val="FFFFFF"/>
          </a:solidFill>
          <a:ln>
            <a:no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56" name="Capital markets icon"/>
          <p:cNvPicPr>
            <a:picLocks noChangeAspect="1"/>
          </p:cNvPicPr>
          <p:nvPr/>
        </p:nvPicPr>
        <p:blipFill>
          <a:blip r:embed="rId7"/>
          <a:stretch>
            <a:fillRect/>
          </a:stretch>
        </p:blipFill>
        <p:spPr>
          <a:xfrm>
            <a:off x="9639042" y="4444247"/>
            <a:ext cx="712407" cy="712407"/>
          </a:xfrm>
          <a:prstGeom prst="rect">
            <a:avLst/>
          </a:prstGeom>
        </p:spPr>
      </p:pic>
      <p:sp>
        <p:nvSpPr>
          <p:cNvPr id="35" name="Slide Number Placeholder 94">
            <a:extLst>
              <a:ext uri="{FF2B5EF4-FFF2-40B4-BE49-F238E27FC236}">
                <a16:creationId xmlns:a16="http://schemas.microsoft.com/office/drawing/2014/main" id="{118E007D-8C49-BB36-3A42-637F3E0086B1}"/>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descr="Decorative header bann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50" name="Subtitle Band"/>
          <p:cNvSpPr/>
          <p:nvPr/>
        </p:nvSpPr>
        <p:spPr>
          <a:xfrm>
            <a:off x="0" y="885525"/>
            <a:ext cx="12192000" cy="376237"/>
          </a:xfrm>
          <a:prstGeom prst="rect">
            <a:avLst/>
          </a:prstGeom>
          <a:solidFill>
            <a:srgbClr val="EFF0EA"/>
          </a:solidFill>
          <a:ln>
            <a:no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51" name="Subtitle Text"/>
          <p:cNvSpPr txBox="1"/>
          <p:nvPr/>
        </p:nvSpPr>
        <p:spPr>
          <a:xfrm>
            <a:off x="426679" y="957080"/>
            <a:ext cx="11338620" cy="224677"/>
          </a:xfrm>
          <a:prstGeom prst="rect">
            <a:avLst/>
          </a:prstGeom>
          <a:noFill/>
        </p:spPr>
        <p:txBody>
          <a:bodyPr wrap="square" lIns="0" tIns="0" rIns="0" bIns="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60" b="0" i="1" u="none" strike="noStrike" kern="1200" cap="none" spc="0" normalizeH="0" baseline="0" noProof="0">
                <a:ln>
                  <a:noFill/>
                </a:ln>
                <a:solidFill>
                  <a:srgbClr val="192D06"/>
                </a:solidFill>
                <a:effectLst/>
                <a:uLnTx/>
                <a:uFillTx/>
                <a:latin typeface="Aptos"/>
                <a:ea typeface="+mn-ea"/>
                <a:cs typeface="+mn-cs"/>
              </a:rPr>
              <a:t>Around 161 of the world’s ~195 jurisdictions require IFRS for domestic public companies.</a:t>
            </a:r>
            <a:endParaRPr kumimoji="0" sz="1460" b="0" i="1" u="none" strike="noStrike" kern="1200" cap="none" spc="0" normalizeH="0" baseline="0" noProof="0">
              <a:ln>
                <a:noFill/>
              </a:ln>
              <a:solidFill>
                <a:srgbClr val="192D06"/>
              </a:solidFill>
              <a:effectLst/>
              <a:uLnTx/>
              <a:uFillTx/>
              <a:latin typeface="Aptos"/>
              <a:ea typeface="+mn-ea"/>
              <a:cs typeface="+mn-cs"/>
            </a:endParaRPr>
          </a:p>
        </p:txBody>
      </p:sp>
      <p:pic>
        <p:nvPicPr>
          <p:cNvPr id="4" name="Picture 3">
            <a:extLst>
              <a:ext uri="{FF2B5EF4-FFF2-40B4-BE49-F238E27FC236}">
                <a16:creationId xmlns:a16="http://schemas.microsoft.com/office/drawing/2014/main" id="{DA14AA18-B655-0FBC-994C-D712442EA7B1}"/>
              </a:ext>
            </a:extLst>
          </p:cNvPr>
          <p:cNvPicPr>
            <a:picLocks noChangeAspect="1"/>
          </p:cNvPicPr>
          <p:nvPr/>
        </p:nvPicPr>
        <p:blipFill>
          <a:blip r:embed="rId4"/>
          <a:stretch>
            <a:fillRect/>
          </a:stretch>
        </p:blipFill>
        <p:spPr>
          <a:xfrm>
            <a:off x="426679" y="1369336"/>
            <a:ext cx="11174937" cy="5216425"/>
          </a:xfrm>
          <a:prstGeom prst="rect">
            <a:avLst/>
          </a:prstGeom>
        </p:spPr>
      </p:pic>
      <p:sp>
        <p:nvSpPr>
          <p:cNvPr id="7" name="TextBox 6">
            <a:extLst>
              <a:ext uri="{FF2B5EF4-FFF2-40B4-BE49-F238E27FC236}">
                <a16:creationId xmlns:a16="http://schemas.microsoft.com/office/drawing/2014/main" id="{D04943B3-E91D-D7D5-1392-210779535E74}"/>
              </a:ext>
            </a:extLst>
          </p:cNvPr>
          <p:cNvSpPr txBox="1"/>
          <p:nvPr/>
        </p:nvSpPr>
        <p:spPr>
          <a:xfrm>
            <a:off x="332941" y="4700600"/>
            <a:ext cx="1406959" cy="722300"/>
          </a:xfrm>
          <a:prstGeom prst="rect">
            <a:avLst/>
          </a:prstGeom>
          <a:no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000" b="0" i="1" u="none" strike="noStrike" kern="1200" cap="none" spc="0" normalizeH="0" baseline="0" noProof="0">
                <a:ln>
                  <a:noFill/>
                </a:ln>
                <a:solidFill>
                  <a:srgbClr val="3F403A"/>
                </a:solidFill>
                <a:effectLst/>
                <a:uLnTx/>
                <a:uFillTx/>
                <a:latin typeface="Aptos" panose="020B0004020202020204" pitchFamily="34" charset="0"/>
                <a:ea typeface="Aptos" panose="020B0004020202020204" pitchFamily="34" charset="0"/>
                <a:cs typeface="Aptos" panose="020B0004020202020204" pitchFamily="34" charset="0"/>
              </a:rPr>
              <a:t>Source: XRB staff created the map with info from </a:t>
            </a:r>
            <a:r>
              <a:rPr kumimoji="0" lang="en-NZ" sz="1000" b="0" i="1" u="none" strike="noStrike" kern="1200" cap="none" spc="0" normalizeH="0" baseline="0" noProof="0">
                <a:ln>
                  <a:noFill/>
                </a:ln>
                <a:solidFill>
                  <a:srgbClr val="3F403A"/>
                </a:solidFill>
                <a:effectLst/>
                <a:uLnTx/>
                <a:uFillTx/>
                <a:latin typeface="Aptos" panose="020B0004020202020204" pitchFamily="34" charset="0"/>
                <a:ea typeface="Aptos" panose="020B0004020202020204" pitchFamily="34" charset="0"/>
                <a:cs typeface="Aptos" panose="020B0004020202020204" pitchFamily="34" charset="0"/>
                <a:hlinkClick r:id="rId5"/>
              </a:rPr>
              <a:t>IASB website</a:t>
            </a:r>
            <a:r>
              <a:rPr kumimoji="0" lang="en-NZ" sz="1000" b="0" i="1" u="none" strike="noStrike" kern="1200" cap="none" spc="0" normalizeH="0" baseline="0" noProof="0">
                <a:ln>
                  <a:noFill/>
                </a:ln>
                <a:solidFill>
                  <a:srgbClr val="3F403A"/>
                </a:solidFill>
                <a:effectLst/>
                <a:uLnTx/>
                <a:uFillTx/>
                <a:latin typeface="Aptos" panose="020B0004020202020204" pitchFamily="34" charset="0"/>
                <a:ea typeface="Aptos" panose="020B0004020202020204" pitchFamily="34" charset="0"/>
                <a:cs typeface="Aptos" panose="020B0004020202020204" pitchFamily="34" charset="0"/>
              </a:rPr>
              <a:t>.</a:t>
            </a:r>
          </a:p>
        </p:txBody>
      </p:sp>
      <p:sp>
        <p:nvSpPr>
          <p:cNvPr id="9" name="Rectangle 8">
            <a:extLst>
              <a:ext uri="{FF2B5EF4-FFF2-40B4-BE49-F238E27FC236}">
                <a16:creationId xmlns:a16="http://schemas.microsoft.com/office/drawing/2014/main" id="{5021F22A-B225-A86F-D49E-0EFA0518C83E}"/>
              </a:ext>
            </a:extLst>
          </p:cNvPr>
          <p:cNvSpPr/>
          <p:nvPr/>
        </p:nvSpPr>
        <p:spPr>
          <a:xfrm>
            <a:off x="2832941" y="6143551"/>
            <a:ext cx="8915399" cy="23472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5" name="TextBox 4">
            <a:extLst>
              <a:ext uri="{FF2B5EF4-FFF2-40B4-BE49-F238E27FC236}">
                <a16:creationId xmlns:a16="http://schemas.microsoft.com/office/drawing/2014/main" id="{5977DE63-CEB9-F401-90EF-E38D27F43BD0}"/>
              </a:ext>
            </a:extLst>
          </p:cNvPr>
          <p:cNvSpPr txBox="1"/>
          <p:nvPr/>
        </p:nvSpPr>
        <p:spPr>
          <a:xfrm>
            <a:off x="462856" y="276218"/>
            <a:ext cx="7000000" cy="400000"/>
          </a:xfrm>
          <a:prstGeom prst="rect">
            <a:avLst/>
          </a:prstGeom>
          <a:noFill/>
        </p:spPr>
        <p:txBody>
          <a:bodyPr wrap="squar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chemeClr val="accent1"/>
                </a:solidFill>
                <a:effectLst/>
                <a:uLnTx/>
                <a:uFillTx/>
                <a:latin typeface="+mj-lt"/>
                <a:ea typeface="+mn-ea"/>
                <a:cs typeface="+mn-cs"/>
              </a:rPr>
              <a:t>Current framework’s international reporting context</a:t>
            </a:r>
          </a:p>
        </p:txBody>
      </p:sp>
      <p:sp>
        <p:nvSpPr>
          <p:cNvPr id="10" name="Slide Number Placeholder 94">
            <a:extLst>
              <a:ext uri="{FF2B5EF4-FFF2-40B4-BE49-F238E27FC236}">
                <a16:creationId xmlns:a16="http://schemas.microsoft.com/office/drawing/2014/main" id="{DBA4C0E5-A82A-A1DB-7B6B-9EC22D8FF230}"/>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Tree>
    <p:extLst>
      <p:ext uri="{BB962C8B-B14F-4D97-AF65-F5344CB8AC3E}">
        <p14:creationId xmlns:p14="http://schemas.microsoft.com/office/powerpoint/2010/main" val="22129664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descr="Decorative header bann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3" name="TextBox Title">
            <a:extLst>
              <a:ext uri="{FF2B5EF4-FFF2-40B4-BE49-F238E27FC236}">
                <a16:creationId xmlns:a16="http://schemas.microsoft.com/office/drawing/2014/main" id="{537F9970-64CF-4C73-0E52-C93EF8FBE4B0}"/>
              </a:ext>
            </a:extLst>
          </p:cNvPr>
          <p:cNvSpPr txBox="1">
            <a:spLocks/>
          </p:cNvSpPr>
          <p:nvPr/>
        </p:nvSpPr>
        <p:spPr>
          <a:xfrm>
            <a:off x="462856" y="276218"/>
            <a:ext cx="6401689" cy="323165"/>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Reporting requirements: NZ’s top 10 trading partners</a:t>
            </a:r>
          </a:p>
        </p:txBody>
      </p:sp>
      <p:sp>
        <p:nvSpPr>
          <p:cNvPr id="6" name="Rectangle 1">
            <a:extLst>
              <a:ext uri="{FF2B5EF4-FFF2-40B4-BE49-F238E27FC236}">
                <a16:creationId xmlns:a16="http://schemas.microsoft.com/office/drawing/2014/main" id="{2B5EA43C-10CA-37B9-B627-C2E50684E10C}"/>
              </a:ext>
            </a:extLst>
          </p:cNvPr>
          <p:cNvSpPr>
            <a:spLocks noChangeArrowheads="1"/>
          </p:cNvSpPr>
          <p:nvPr/>
        </p:nvSpPr>
        <p:spPr bwMode="auto">
          <a:xfrm>
            <a:off x="426668" y="5197219"/>
            <a:ext cx="8666259"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NZ" altLang="en-US" sz="1200" b="0" i="1" u="none" strike="noStrike" kern="1200" cap="none" spc="0" normalizeH="0" baseline="0" noProof="0">
                <a:ln>
                  <a:noFill/>
                </a:ln>
                <a:solidFill>
                  <a:srgbClr val="3F403A"/>
                </a:solidFill>
                <a:effectLst/>
                <a:uLnTx/>
                <a:uFillTx/>
                <a:latin typeface="Aptos"/>
                <a:ea typeface="Aptos" panose="020B0004020202020204" pitchFamily="34" charset="0"/>
                <a:cs typeface="Aptos"/>
              </a:rPr>
              <a:t>Source:  Stats NZ and IASB website. </a:t>
            </a:r>
            <a:endParaRPr kumimoji="0" lang="en-NZ" altLang="en-US" sz="900" b="0" i="0" u="none" strike="noStrike" kern="1200" cap="none" spc="0" normalizeH="0" baseline="0" noProof="0">
              <a:ln>
                <a:noFill/>
              </a:ln>
              <a:solidFill>
                <a:srgbClr val="000000"/>
              </a:solidFill>
              <a:effectLst/>
              <a:uLnTx/>
              <a:uFillTx/>
              <a:latin typeface="Aptos"/>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NZ" altLang="en-US" sz="1800" b="0" i="0" u="none" strike="noStrike" kern="1200" cap="none" spc="0" normalizeH="0" baseline="0" noProof="0">
              <a:ln>
                <a:noFill/>
              </a:ln>
              <a:solidFill>
                <a:srgbClr val="000000"/>
              </a:solidFill>
              <a:effectLst/>
              <a:uLnTx/>
              <a:uFillTx/>
              <a:latin typeface="Aptos"/>
              <a:ea typeface="+mn-ea"/>
              <a:cs typeface="+mn-cs"/>
            </a:endParaRPr>
          </a:p>
        </p:txBody>
      </p:sp>
      <p:graphicFrame>
        <p:nvGraphicFramePr>
          <p:cNvPr id="9" name="Table 8">
            <a:extLst>
              <a:ext uri="{FF2B5EF4-FFF2-40B4-BE49-F238E27FC236}">
                <a16:creationId xmlns:a16="http://schemas.microsoft.com/office/drawing/2014/main" id="{F33DB36F-4AE5-7A12-0D61-0581E05CD458}"/>
              </a:ext>
            </a:extLst>
          </p:cNvPr>
          <p:cNvGraphicFramePr>
            <a:graphicFrameLocks noGrp="1"/>
          </p:cNvGraphicFramePr>
          <p:nvPr/>
        </p:nvGraphicFramePr>
        <p:xfrm>
          <a:off x="426679" y="1007277"/>
          <a:ext cx="11338620" cy="4133880"/>
        </p:xfrm>
        <a:graphic>
          <a:graphicData uri="http://schemas.openxmlformats.org/drawingml/2006/table">
            <a:tbl>
              <a:tblPr firstRow="1" bandRow="1">
                <a:tableStyleId>{5C22544A-7EE6-4342-B048-85BDC9FD1C3A}</a:tableStyleId>
              </a:tblPr>
              <a:tblGrid>
                <a:gridCol w="2834620">
                  <a:extLst>
                    <a:ext uri="{9D8B030D-6E8A-4147-A177-3AD203B41FA5}">
                      <a16:colId xmlns:a16="http://schemas.microsoft.com/office/drawing/2014/main" val="3357418087"/>
                    </a:ext>
                  </a:extLst>
                </a:gridCol>
                <a:gridCol w="8504000">
                  <a:extLst>
                    <a:ext uri="{9D8B030D-6E8A-4147-A177-3AD203B41FA5}">
                      <a16:colId xmlns:a16="http://schemas.microsoft.com/office/drawing/2014/main" val="1281173004"/>
                    </a:ext>
                  </a:extLst>
                </a:gridCol>
              </a:tblGrid>
              <a:tr h="339095">
                <a:tc>
                  <a:txBody>
                    <a:bodyPr/>
                    <a:lstStyle/>
                    <a:p>
                      <a:r>
                        <a:rPr lang="en-NZ" sz="1400" b="1">
                          <a:solidFill>
                            <a:srgbClr val="FFFFFF"/>
                          </a:solidFill>
                          <a:latin typeface="Aptos"/>
                        </a:rPr>
                        <a:t>Countries</a:t>
                      </a:r>
                    </a:p>
                  </a:txBody>
                  <a:tcPr>
                    <a:lnL w="12700" cmpd="sng">
                      <a:noFill/>
                    </a:lnL>
                    <a:lnR w="12700" cmpd="sng">
                      <a:noFill/>
                    </a:lnR>
                    <a:lnT w="12700" cmpd="sng">
                      <a:noFill/>
                    </a:lnT>
                    <a:lnB>
                      <a:noFill/>
                    </a:lnB>
                    <a:lnTlToBr w="12700" cmpd="sng">
                      <a:noFill/>
                      <a:prstDash val="solid"/>
                    </a:lnTlToBr>
                    <a:lnBlToTr w="12700" cmpd="sng">
                      <a:noFill/>
                      <a:prstDash val="solid"/>
                    </a:lnBlToTr>
                    <a:solidFill>
                      <a:srgbClr val="23500B"/>
                    </a:solidFill>
                  </a:tcPr>
                </a:tc>
                <a:tc>
                  <a:txBody>
                    <a:bodyPr/>
                    <a:lstStyle/>
                    <a:p>
                      <a:r>
                        <a:rPr lang="en-NZ" sz="1400" b="1">
                          <a:solidFill>
                            <a:srgbClr val="FFFFFF"/>
                          </a:solidFill>
                          <a:latin typeface="Aptos"/>
                        </a:rPr>
                        <a:t>Requirements for domestic public companies</a:t>
                      </a:r>
                    </a:p>
                  </a:txBody>
                  <a:tcPr>
                    <a:lnL w="12700" cmpd="sng">
                      <a:noFill/>
                    </a:lnL>
                    <a:lnR w="12700" cmpd="sng">
                      <a:noFill/>
                    </a:lnR>
                    <a:lnT w="12700" cmpd="sng">
                      <a:noFill/>
                    </a:lnT>
                    <a:lnB>
                      <a:noFill/>
                    </a:lnB>
                    <a:lnTlToBr w="12700" cmpd="sng">
                      <a:noFill/>
                      <a:prstDash val="solid"/>
                    </a:lnTlToBr>
                    <a:lnBlToTr w="12700" cmpd="sng">
                      <a:noFill/>
                      <a:prstDash val="solid"/>
                    </a:lnBlToTr>
                    <a:solidFill>
                      <a:srgbClr val="23500B"/>
                    </a:solidFill>
                  </a:tcPr>
                </a:tc>
                <a:extLst>
                  <a:ext uri="{0D108BD9-81ED-4DB2-BD59-A6C34878D82A}">
                    <a16:rowId xmlns:a16="http://schemas.microsoft.com/office/drawing/2014/main" val="2566289160"/>
                  </a:ext>
                </a:extLst>
              </a:tr>
              <a:tr h="387205">
                <a:tc>
                  <a:txBody>
                    <a:bodyPr/>
                    <a:lstStyle/>
                    <a:p>
                      <a:r>
                        <a:rPr lang="en-NZ" sz="1400" b="1">
                          <a:solidFill>
                            <a:srgbClr val="23500B"/>
                          </a:solidFill>
                          <a:latin typeface="Aptos"/>
                        </a:rPr>
                        <a:t>China</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tc>
                  <a:txBody>
                    <a:bodyPr/>
                    <a:lstStyle/>
                    <a:p>
                      <a:r>
                        <a:rPr lang="en-NZ" sz="1400" kern="1200">
                          <a:solidFill>
                            <a:srgbClr val="3F403A"/>
                          </a:solidFill>
                          <a:effectLst/>
                          <a:latin typeface="Aptos"/>
                          <a:ea typeface="+mn-ea"/>
                          <a:cs typeface="+mn-cs"/>
                        </a:rPr>
                        <a:t>China’s national standards which are substantially converged with IFRS. (&gt; 30 % of the total market cap = IFRS-compliant financial statements. China has committed to adopt IFRS).</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extLst>
                  <a:ext uri="{0D108BD9-81ED-4DB2-BD59-A6C34878D82A}">
                    <a16:rowId xmlns:a16="http://schemas.microsoft.com/office/drawing/2014/main" val="3552692012"/>
                  </a:ext>
                </a:extLst>
              </a:tr>
              <a:tr h="339095">
                <a:tc>
                  <a:txBody>
                    <a:bodyPr/>
                    <a:lstStyle/>
                    <a:p>
                      <a:r>
                        <a:rPr lang="en-NZ" sz="1400" b="1">
                          <a:solidFill>
                            <a:srgbClr val="23500B"/>
                          </a:solidFill>
                          <a:latin typeface="Aptos"/>
                        </a:rPr>
                        <a:t>Australia</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tc>
                  <a:txBody>
                    <a:bodyPr/>
                    <a:lstStyle/>
                    <a:p>
                      <a:r>
                        <a:rPr lang="en-NZ" sz="1400">
                          <a:solidFill>
                            <a:srgbClr val="3F403A"/>
                          </a:solidFill>
                          <a:latin typeface="Aptos"/>
                        </a:rPr>
                        <a:t>IFRS</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124958393"/>
                  </a:ext>
                </a:extLst>
              </a:tr>
              <a:tr h="339095">
                <a:tc>
                  <a:txBody>
                    <a:bodyPr/>
                    <a:lstStyle/>
                    <a:p>
                      <a:pPr marL="0" algn="l" defTabSz="914400" rtl="0" eaLnBrk="1" latinLnBrk="0" hangingPunct="1"/>
                      <a:r>
                        <a:rPr lang="en-NZ" sz="1400" b="1" kern="1200">
                          <a:solidFill>
                            <a:srgbClr val="23500B"/>
                          </a:solidFill>
                          <a:latin typeface="Aptos"/>
                          <a:ea typeface="+mn-ea"/>
                          <a:cs typeface="+mn-cs"/>
                        </a:rPr>
                        <a:t>United States of America</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tc>
                  <a:txBody>
                    <a:bodyPr/>
                    <a:lstStyle/>
                    <a:p>
                      <a:pPr marL="0" algn="l" defTabSz="914400" rtl="0" eaLnBrk="1" latinLnBrk="0" hangingPunct="1"/>
                      <a:r>
                        <a:rPr lang="en-NZ" sz="1400" kern="1200">
                          <a:solidFill>
                            <a:srgbClr val="3F403A"/>
                          </a:solidFill>
                          <a:latin typeface="Aptos"/>
                          <a:ea typeface="+mn-ea"/>
                          <a:cs typeface="+mn-cs"/>
                        </a:rPr>
                        <a:t>US GAAP</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extLst>
                  <a:ext uri="{0D108BD9-81ED-4DB2-BD59-A6C34878D82A}">
                    <a16:rowId xmlns:a16="http://schemas.microsoft.com/office/drawing/2014/main" val="794981101"/>
                  </a:ext>
                </a:extLst>
              </a:tr>
              <a:tr h="384800">
                <a:tc>
                  <a:txBody>
                    <a:bodyPr/>
                    <a:lstStyle/>
                    <a:p>
                      <a:r>
                        <a:rPr lang="en-NZ" sz="1400" b="1">
                          <a:solidFill>
                            <a:srgbClr val="23500B"/>
                          </a:solidFill>
                          <a:latin typeface="Aptos"/>
                        </a:rPr>
                        <a:t>Singapore</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tc>
                  <a:txBody>
                    <a:bodyPr/>
                    <a:lstStyle/>
                    <a:p>
                      <a:r>
                        <a:rPr lang="en-NZ" sz="1400">
                          <a:solidFill>
                            <a:srgbClr val="3F403A"/>
                          </a:solidFill>
                          <a:latin typeface="Aptos"/>
                        </a:rPr>
                        <a:t>Singapore Financial Reporting Standards which are aligned with IFRS</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20343069"/>
                  </a:ext>
                </a:extLst>
              </a:tr>
              <a:tr h="339095">
                <a:tc>
                  <a:txBody>
                    <a:bodyPr/>
                    <a:lstStyle/>
                    <a:p>
                      <a:r>
                        <a:rPr lang="en-NZ" sz="1400" b="1">
                          <a:solidFill>
                            <a:srgbClr val="23500B"/>
                          </a:solidFill>
                          <a:latin typeface="Aptos"/>
                        </a:rPr>
                        <a:t>Japan</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tc>
                  <a:txBody>
                    <a:bodyPr/>
                    <a:lstStyle/>
                    <a:p>
                      <a:r>
                        <a:rPr lang="en-NZ" sz="1400">
                          <a:solidFill>
                            <a:srgbClr val="3F403A"/>
                          </a:solidFill>
                          <a:latin typeface="Aptos"/>
                        </a:rPr>
                        <a:t>IFRS, Japanese GAAP and US GAAP permitted (&gt;40% of the total market cap = IFRS compliant financial statements). </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extLst>
                  <a:ext uri="{0D108BD9-81ED-4DB2-BD59-A6C34878D82A}">
                    <a16:rowId xmlns:a16="http://schemas.microsoft.com/office/drawing/2014/main" val="2868623760"/>
                  </a:ext>
                </a:extLst>
              </a:tr>
              <a:tr h="339095">
                <a:tc>
                  <a:txBody>
                    <a:bodyPr/>
                    <a:lstStyle/>
                    <a:p>
                      <a:r>
                        <a:rPr lang="en-NZ" sz="1400" b="1">
                          <a:solidFill>
                            <a:srgbClr val="23500B"/>
                          </a:solidFill>
                          <a:latin typeface="Aptos"/>
                        </a:rPr>
                        <a:t>South Korea</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tc>
                  <a:txBody>
                    <a:bodyPr/>
                    <a:lstStyle/>
                    <a:p>
                      <a:r>
                        <a:rPr lang="en-NZ" sz="1400">
                          <a:solidFill>
                            <a:srgbClr val="3F403A"/>
                          </a:solidFill>
                          <a:latin typeface="Aptos"/>
                        </a:rPr>
                        <a:t>IFRS</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221220278"/>
                  </a:ext>
                </a:extLst>
              </a:tr>
              <a:tr h="339095">
                <a:tc>
                  <a:txBody>
                    <a:bodyPr/>
                    <a:lstStyle/>
                    <a:p>
                      <a:r>
                        <a:rPr lang="en-NZ" sz="1400" b="1">
                          <a:solidFill>
                            <a:srgbClr val="23500B"/>
                          </a:solidFill>
                          <a:latin typeface="Aptos"/>
                        </a:rPr>
                        <a:t>United Kingdom</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tc>
                  <a:txBody>
                    <a:bodyPr/>
                    <a:lstStyle/>
                    <a:p>
                      <a:r>
                        <a:rPr lang="en-NZ" sz="1400">
                          <a:solidFill>
                            <a:srgbClr val="3F403A"/>
                          </a:solidFill>
                          <a:latin typeface="Aptos"/>
                        </a:rPr>
                        <a:t>IFRS</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extLst>
                  <a:ext uri="{0D108BD9-81ED-4DB2-BD59-A6C34878D82A}">
                    <a16:rowId xmlns:a16="http://schemas.microsoft.com/office/drawing/2014/main" val="2677071180"/>
                  </a:ext>
                </a:extLst>
              </a:tr>
              <a:tr h="339095">
                <a:tc>
                  <a:txBody>
                    <a:bodyPr/>
                    <a:lstStyle/>
                    <a:p>
                      <a:r>
                        <a:rPr lang="en-NZ" sz="1400" b="1">
                          <a:solidFill>
                            <a:srgbClr val="23500B"/>
                          </a:solidFill>
                          <a:latin typeface="Aptos"/>
                        </a:rPr>
                        <a:t>Germany</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tc>
                  <a:txBody>
                    <a:bodyPr/>
                    <a:lstStyle/>
                    <a:p>
                      <a:r>
                        <a:rPr lang="en-NZ" sz="1400">
                          <a:solidFill>
                            <a:srgbClr val="3F403A"/>
                          </a:solidFill>
                          <a:latin typeface="Aptos"/>
                        </a:rPr>
                        <a:t>IFRS</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88714494"/>
                  </a:ext>
                </a:extLst>
              </a:tr>
              <a:tr h="339095">
                <a:tc>
                  <a:txBody>
                    <a:bodyPr/>
                    <a:lstStyle/>
                    <a:p>
                      <a:r>
                        <a:rPr lang="en-NZ" sz="1400" b="1">
                          <a:solidFill>
                            <a:srgbClr val="23500B"/>
                          </a:solidFill>
                          <a:latin typeface="Aptos"/>
                        </a:rPr>
                        <a:t>Thailand</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tc>
                  <a:txBody>
                    <a:bodyPr/>
                    <a:lstStyle/>
                    <a:p>
                      <a:r>
                        <a:rPr lang="en-NZ" sz="1400">
                          <a:solidFill>
                            <a:srgbClr val="3F403A"/>
                          </a:solidFill>
                          <a:latin typeface="Aptos"/>
                        </a:rPr>
                        <a:t>IFRS</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extLst>
                  <a:ext uri="{0D108BD9-81ED-4DB2-BD59-A6C34878D82A}">
                    <a16:rowId xmlns:a16="http://schemas.microsoft.com/office/drawing/2014/main" val="3159691967"/>
                  </a:ext>
                </a:extLst>
              </a:tr>
              <a:tr h="339095">
                <a:tc>
                  <a:txBody>
                    <a:bodyPr/>
                    <a:lstStyle/>
                    <a:p>
                      <a:r>
                        <a:rPr lang="en-NZ" sz="1400" b="1">
                          <a:solidFill>
                            <a:srgbClr val="23500B"/>
                          </a:solidFill>
                          <a:latin typeface="Aptos"/>
                        </a:rPr>
                        <a:t>Malaysia</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tc>
                  <a:txBody>
                    <a:bodyPr/>
                    <a:lstStyle/>
                    <a:p>
                      <a:r>
                        <a:rPr lang="en-NZ" sz="1400">
                          <a:solidFill>
                            <a:srgbClr val="3F403A"/>
                          </a:solidFill>
                          <a:latin typeface="Aptos"/>
                        </a:rPr>
                        <a:t>IFRS</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822905773"/>
                  </a:ext>
                </a:extLst>
              </a:tr>
            </a:tbl>
          </a:graphicData>
        </a:graphic>
      </p:graphicFrame>
      <p:sp>
        <p:nvSpPr>
          <p:cNvPr id="12" name="TextBox 11">
            <a:extLst>
              <a:ext uri="{FF2B5EF4-FFF2-40B4-BE49-F238E27FC236}">
                <a16:creationId xmlns:a16="http://schemas.microsoft.com/office/drawing/2014/main" id="{FEA7E37A-B25A-CBE4-3F1B-12922F85EB8B}"/>
              </a:ext>
            </a:extLst>
          </p:cNvPr>
          <p:cNvSpPr txBox="1"/>
          <p:nvPr/>
        </p:nvSpPr>
        <p:spPr>
          <a:xfrm>
            <a:off x="426678" y="5547277"/>
            <a:ext cx="11338620" cy="520000"/>
          </a:xfrm>
          <a:prstGeom prst="roundRect">
            <a:avLst>
              <a:gd name="adj" fmla="val 2109"/>
            </a:avLst>
          </a:prstGeom>
          <a:solidFill>
            <a:srgbClr val="5F8F34"/>
          </a:solidFill>
          <a:ln>
            <a:noFill/>
          </a:ln>
          <a:effectLst/>
        </p:spPr>
        <p:txBody>
          <a:bodyPr wrap="square"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FFFFFF"/>
                </a:solidFill>
                <a:effectLst/>
                <a:uLnTx/>
                <a:uFillTx/>
                <a:latin typeface="Aptos"/>
                <a:ea typeface="+mn-ea"/>
                <a:cs typeface="+mn-cs"/>
              </a:rPr>
              <a:t>Out of the top 10 trading partners</a:t>
            </a:r>
            <a:r>
              <a:rPr kumimoji="0" lang="en-US" sz="1400" b="0" i="0" u="none" strike="noStrike" kern="1200" cap="none" spc="0" normalizeH="0" baseline="0" noProof="0">
                <a:ln>
                  <a:noFill/>
                </a:ln>
                <a:solidFill>
                  <a:srgbClr val="FFFFFF"/>
                </a:solidFill>
                <a:effectLst/>
                <a:uLnTx/>
                <a:uFillTx/>
                <a:latin typeface="Aptos"/>
                <a:ea typeface="+mn-ea"/>
                <a:cs typeface="+mn-cs"/>
              </a:rPr>
              <a:t> — 7 require IFRS, 1 is substantially converged, 1 permits IFRS and only 1 has a different framework (US GAAP, considered as an alternative option below).</a:t>
            </a:r>
          </a:p>
        </p:txBody>
      </p:sp>
      <p:sp>
        <p:nvSpPr>
          <p:cNvPr id="2" name="Slide Number Placeholder 94">
            <a:extLst>
              <a:ext uri="{FF2B5EF4-FFF2-40B4-BE49-F238E27FC236}">
                <a16:creationId xmlns:a16="http://schemas.microsoft.com/office/drawing/2014/main" id="{03840099-2DA7-DAD9-E0C4-B1C73671DF8E}"/>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Tree>
    <p:extLst>
      <p:ext uri="{BB962C8B-B14F-4D97-AF65-F5344CB8AC3E}">
        <p14:creationId xmlns:p14="http://schemas.microsoft.com/office/powerpoint/2010/main" val="31725727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descr="Decorative header bann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69" name="Subtitle"/>
          <p:cNvSpPr txBox="1"/>
          <p:nvPr/>
        </p:nvSpPr>
        <p:spPr>
          <a:xfrm>
            <a:off x="426678" y="844091"/>
            <a:ext cx="11335322" cy="662903"/>
          </a:xfrm>
          <a:prstGeom prst="rect">
            <a:avLst/>
          </a:prstGeom>
          <a:noFill/>
        </p:spPr>
        <p:txBody>
          <a:bodyPr wrap="square" lIns="0" tIns="0" rIns="0" bIns="0">
            <a:normAutofit lnSpcReduction="10000"/>
          </a:bodyPr>
          <a:lstStyle/>
          <a:p>
            <a:pPr>
              <a:defRPr/>
            </a:pPr>
            <a:r>
              <a:rPr kumimoji="0" lang="en-US" sz="1460" b="0" i="1" u="none" strike="noStrike" kern="1200" cap="none" spc="0" normalizeH="0" baseline="0" noProof="0">
                <a:ln>
                  <a:noFill/>
                </a:ln>
                <a:solidFill>
                  <a:srgbClr val="192D06"/>
                </a:solidFill>
                <a:effectLst/>
                <a:uLnTx/>
                <a:uFillTx/>
                <a:latin typeface="Aptos"/>
                <a:ea typeface="+mn-ea"/>
                <a:cs typeface="+mn-cs"/>
              </a:rPr>
              <a:t>Practical implementation challenges provide context for assessing whether the current framework remains fit for purpose. </a:t>
            </a:r>
            <a:r>
              <a:rPr lang="en-US" sz="1460" i="1">
                <a:solidFill>
                  <a:srgbClr val="3F403A"/>
                </a:solidFill>
              </a:rPr>
              <a:t>Not all of these challenges can be resolved by the ASF review. </a:t>
            </a:r>
            <a:r>
              <a:rPr lang="en-US" sz="1460" i="1"/>
              <a:t>Being aware of these challenges helps us target where the framework can realistically make a difference, and to be transparent about what sits beyond its reach.</a:t>
            </a:r>
            <a:endParaRPr lang="en-NZ" sz="1460" i="1">
              <a:highlight>
                <a:srgbClr val="FFFF00"/>
              </a:highlight>
            </a:endParaRPr>
          </a:p>
          <a:p>
            <a:pPr lvl="0">
              <a:defRPr/>
            </a:pPr>
            <a:endParaRPr kumimoji="0" lang="en-US" sz="1460" b="0" i="1" u="none" strike="noStrike" kern="1200" cap="none" spc="0" normalizeH="0" baseline="0" noProof="0">
              <a:ln>
                <a:noFill/>
              </a:ln>
              <a:solidFill>
                <a:srgbClr val="192D06"/>
              </a:solidFill>
              <a:effectLst/>
              <a:uLnTx/>
              <a:uFillTx/>
              <a:latin typeface="Aptos"/>
              <a:ea typeface="+mn-ea"/>
              <a:cs typeface="+mn-cs"/>
            </a:endParaRPr>
          </a:p>
        </p:txBody>
      </p:sp>
      <p:sp>
        <p:nvSpPr>
          <p:cNvPr id="100" name="Card1"/>
          <p:cNvSpPr/>
          <p:nvPr/>
        </p:nvSpPr>
        <p:spPr>
          <a:xfrm>
            <a:off x="430000" y="1649998"/>
            <a:ext cx="5500000" cy="2100001"/>
          </a:xfrm>
          <a:prstGeom prst="roundRect">
            <a:avLst>
              <a:gd name="adj" fmla="val 4500"/>
            </a:avLst>
          </a:prstGeom>
          <a:solidFill>
            <a:srgbClr val="23500B"/>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01" name="Card1 Chip"/>
          <p:cNvSpPr/>
          <p:nvPr/>
        </p:nvSpPr>
        <p:spPr>
          <a:xfrm>
            <a:off x="690000" y="1973000"/>
            <a:ext cx="900000" cy="90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102" name="Card1 Icon"/>
          <p:cNvPicPr>
            <a:picLocks noChangeAspect="1"/>
          </p:cNvPicPr>
          <p:nvPr/>
        </p:nvPicPr>
        <p:blipFill>
          <a:blip r:embed="rId4">
            <a:biLevel thresh="25000"/>
          </a:blip>
          <a:stretch>
            <a:fillRect/>
          </a:stretch>
        </p:blipFill>
        <p:spPr>
          <a:xfrm>
            <a:off x="859371" y="2201901"/>
            <a:ext cx="557029" cy="479785"/>
          </a:xfrm>
          <a:prstGeom prst="rect">
            <a:avLst/>
          </a:prstGeom>
        </p:spPr>
      </p:pic>
      <p:sp>
        <p:nvSpPr>
          <p:cNvPr id="103" name="Card1 Text"/>
          <p:cNvSpPr txBox="1"/>
          <p:nvPr/>
        </p:nvSpPr>
        <p:spPr>
          <a:xfrm>
            <a:off x="1850000" y="1373000"/>
            <a:ext cx="3820000" cy="210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9BC16A"/>
                </a:solidFill>
                <a:effectLst/>
                <a:uLnTx/>
                <a:uFillTx/>
                <a:latin typeface="Aptos"/>
                <a:ea typeface="+mn-ea"/>
                <a:cs typeface="+mn-cs"/>
              </a:rPr>
              <a:t>01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FFFFFF"/>
                </a:solidFill>
                <a:effectLst/>
                <a:uLnTx/>
                <a:uFillTx/>
                <a:latin typeface="Aptos"/>
                <a:ea typeface="+mn-ea"/>
                <a:cs typeface="+mn-cs"/>
              </a:rPr>
              <a:t>Ongoing implementation effort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DBD8CD"/>
                </a:solidFill>
                <a:effectLst/>
                <a:uLnTx/>
                <a:uFillTx/>
                <a:latin typeface="Aptos"/>
                <a:ea typeface="+mn-ea"/>
                <a:cs typeface="+mn-cs"/>
              </a:rPr>
              <a:t>Monitoring and applying new and amended NZ IFRS requirements</a:t>
            </a:r>
          </a:p>
        </p:txBody>
      </p:sp>
      <p:sp>
        <p:nvSpPr>
          <p:cNvPr id="110" name="Card2"/>
          <p:cNvSpPr/>
          <p:nvPr/>
        </p:nvSpPr>
        <p:spPr>
          <a:xfrm>
            <a:off x="6262000" y="1649998"/>
            <a:ext cx="5500000" cy="2100002"/>
          </a:xfrm>
          <a:prstGeom prst="roundRect">
            <a:avLst>
              <a:gd name="adj" fmla="val 45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11" name="Card2 Chip"/>
          <p:cNvSpPr/>
          <p:nvPr/>
        </p:nvSpPr>
        <p:spPr>
          <a:xfrm>
            <a:off x="6522000" y="1973000"/>
            <a:ext cx="900000" cy="900000"/>
          </a:xfrm>
          <a:prstGeom prst="ellipse">
            <a:avLst/>
          </a:prstGeom>
          <a:solidFill>
            <a:srgbClr val="23500B"/>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112" name="Card2 Icon"/>
          <p:cNvPicPr>
            <a:picLocks noChangeAspect="1"/>
          </p:cNvPicPr>
          <p:nvPr/>
        </p:nvPicPr>
        <p:blipFill>
          <a:blip r:embed="rId5">
            <a:biLevel thresh="25000"/>
          </a:blip>
          <a:stretch>
            <a:fillRect/>
          </a:stretch>
        </p:blipFill>
        <p:spPr>
          <a:xfrm>
            <a:off x="6713403" y="2140873"/>
            <a:ext cx="539148" cy="540813"/>
          </a:xfrm>
          <a:prstGeom prst="rect">
            <a:avLst/>
          </a:prstGeom>
        </p:spPr>
      </p:pic>
      <p:sp>
        <p:nvSpPr>
          <p:cNvPr id="113" name="Card2 Text"/>
          <p:cNvSpPr txBox="1"/>
          <p:nvPr/>
        </p:nvSpPr>
        <p:spPr>
          <a:xfrm>
            <a:off x="7682000" y="1631686"/>
            <a:ext cx="3820000" cy="210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5F8F34"/>
                </a:solidFill>
                <a:effectLst/>
                <a:uLnTx/>
                <a:uFillTx/>
                <a:latin typeface="Aptos"/>
                <a:ea typeface="+mn-ea"/>
                <a:cs typeface="+mn-cs"/>
              </a:rPr>
              <a:t>02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23500B"/>
                </a:solidFill>
                <a:effectLst/>
                <a:uLnTx/>
                <a:uFillTx/>
                <a:latin typeface="Aptos"/>
                <a:ea typeface="+mn-ea"/>
                <a:cs typeface="+mn-cs"/>
              </a:rPr>
              <a:t>Complexity of requirements and technical judgement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3F403A"/>
                </a:solidFill>
                <a:effectLst/>
                <a:uLnTx/>
                <a:uFillTx/>
                <a:latin typeface="Aptos"/>
                <a:ea typeface="+mn-ea"/>
                <a:cs typeface="+mn-cs"/>
              </a:rPr>
              <a:t>Principles-based standards require significant professional judgement from preparers, auditors and regulators.</a:t>
            </a:r>
          </a:p>
        </p:txBody>
      </p:sp>
      <p:sp>
        <p:nvSpPr>
          <p:cNvPr id="120" name="Card3"/>
          <p:cNvSpPr/>
          <p:nvPr/>
        </p:nvSpPr>
        <p:spPr>
          <a:xfrm>
            <a:off x="430000" y="4349998"/>
            <a:ext cx="5500000" cy="2100001"/>
          </a:xfrm>
          <a:prstGeom prst="roundRect">
            <a:avLst>
              <a:gd name="adj" fmla="val 45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21" name="Card3 Chip"/>
          <p:cNvSpPr/>
          <p:nvPr/>
        </p:nvSpPr>
        <p:spPr>
          <a:xfrm>
            <a:off x="690000" y="4736500"/>
            <a:ext cx="900000" cy="900000"/>
          </a:xfrm>
          <a:prstGeom prst="ellipse">
            <a:avLst/>
          </a:prstGeom>
          <a:solidFill>
            <a:srgbClr val="23500B"/>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122" name="Card3 Icon"/>
          <p:cNvPicPr>
            <a:picLocks noChangeAspect="1"/>
          </p:cNvPicPr>
          <p:nvPr/>
        </p:nvPicPr>
        <p:blipFill>
          <a:blip r:embed="rId6">
            <a:biLevel thresh="25000"/>
          </a:blip>
          <a:stretch>
            <a:fillRect/>
          </a:stretch>
        </p:blipFill>
        <p:spPr>
          <a:xfrm>
            <a:off x="897088" y="4925188"/>
            <a:ext cx="519312" cy="519312"/>
          </a:xfrm>
          <a:prstGeom prst="rect">
            <a:avLst/>
          </a:prstGeom>
        </p:spPr>
      </p:pic>
      <p:sp>
        <p:nvSpPr>
          <p:cNvPr id="123" name="Card3 Text"/>
          <p:cNvSpPr txBox="1"/>
          <p:nvPr/>
        </p:nvSpPr>
        <p:spPr>
          <a:xfrm>
            <a:off x="1850000" y="4136500"/>
            <a:ext cx="3820000" cy="210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5F8F34"/>
                </a:solidFill>
                <a:effectLst/>
                <a:uLnTx/>
                <a:uFillTx/>
                <a:latin typeface="Aptos"/>
                <a:ea typeface="+mn-ea"/>
                <a:cs typeface="+mn-cs"/>
              </a:rPr>
              <a:t>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23500B"/>
                </a:solidFill>
                <a:effectLst/>
                <a:uLnTx/>
                <a:uFillTx/>
                <a:latin typeface="Aptos"/>
                <a:ea typeface="+mn-ea"/>
                <a:cs typeface="+mn-cs"/>
              </a:rPr>
              <a:t>Disclosure quality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3F403A"/>
                </a:solidFill>
                <a:effectLst/>
                <a:uLnTx/>
                <a:uFillTx/>
                <a:latin typeface="Aptos"/>
                <a:ea typeface="+mn-ea"/>
                <a:cs typeface="+mn-cs"/>
              </a:rPr>
              <a:t>Keeping disclosures entity-specific, material and understandable rather than lengthy or generic</a:t>
            </a:r>
          </a:p>
        </p:txBody>
      </p:sp>
      <p:sp>
        <p:nvSpPr>
          <p:cNvPr id="130" name="Card4"/>
          <p:cNvSpPr/>
          <p:nvPr/>
        </p:nvSpPr>
        <p:spPr>
          <a:xfrm>
            <a:off x="6262000" y="4349996"/>
            <a:ext cx="5500000" cy="2100003"/>
          </a:xfrm>
          <a:prstGeom prst="roundRect">
            <a:avLst>
              <a:gd name="adj" fmla="val 4500"/>
            </a:avLst>
          </a:prstGeom>
          <a:solidFill>
            <a:srgbClr val="23500B"/>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31" name="Card4 Chip"/>
          <p:cNvSpPr/>
          <p:nvPr/>
        </p:nvSpPr>
        <p:spPr>
          <a:xfrm>
            <a:off x="6522000" y="4736500"/>
            <a:ext cx="900000" cy="90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132" name="Card4 Icon" descr="A white line drawing of hands shaking"/>
          <p:cNvPicPr>
            <a:picLocks noChangeAspect="1"/>
          </p:cNvPicPr>
          <p:nvPr/>
        </p:nvPicPr>
        <p:blipFill rotWithShape="1">
          <a:blip r:embed="rId7">
            <a:duotone>
              <a:srgbClr val="FFFFFF">
                <a:shade val="45000"/>
                <a:satMod val="135000"/>
              </a:srgbClr>
              <a:prstClr val="white"/>
            </a:duotone>
          </a:blip>
          <a:srcRect r="6470" b="16425"/>
          <a:stretch/>
        </p:blipFill>
        <p:spPr>
          <a:xfrm>
            <a:off x="6534701" y="4857688"/>
            <a:ext cx="781350" cy="570928"/>
          </a:xfrm>
          <a:prstGeom prst="rect">
            <a:avLst/>
          </a:prstGeom>
        </p:spPr>
      </p:pic>
      <p:sp>
        <p:nvSpPr>
          <p:cNvPr id="133" name="Card4 Text"/>
          <p:cNvSpPr txBox="1"/>
          <p:nvPr/>
        </p:nvSpPr>
        <p:spPr>
          <a:xfrm>
            <a:off x="7682000" y="4136500"/>
            <a:ext cx="3820000" cy="210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9BC16A"/>
                </a:solidFill>
                <a:effectLst/>
                <a:uLnTx/>
                <a:uFillTx/>
                <a:latin typeface="Aptos"/>
                <a:ea typeface="+mn-ea"/>
                <a:cs typeface="+mn-cs"/>
              </a:rPr>
              <a:t>04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FFFFFF"/>
                </a:solidFill>
                <a:effectLst/>
                <a:uLnTx/>
                <a:uFillTx/>
                <a:latin typeface="Aptos"/>
                <a:ea typeface="+mn-ea"/>
                <a:cs typeface="+mn-cs"/>
              </a:rPr>
              <a:t>Limited domestic flexibility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DBD8CD"/>
                </a:solidFill>
                <a:effectLst/>
                <a:uLnTx/>
                <a:uFillTx/>
                <a:latin typeface="Aptos"/>
                <a:ea typeface="+mn-ea"/>
                <a:cs typeface="+mn-cs"/>
              </a:rPr>
              <a:t>Maintaining IFRS convergence limits New Zealand's ability to tailor or simplify requirements while retaining IFRS compliance.</a:t>
            </a:r>
          </a:p>
        </p:txBody>
      </p:sp>
      <p:sp>
        <p:nvSpPr>
          <p:cNvPr id="95" name="Slide Number Placeholder 94"/>
          <p:cNvSpPr>
            <a:spLocks noGrp="1"/>
          </p:cNvSpPr>
          <p:nvPr>
            <p:ph type="sldNum" sz="quarter" idx="10"/>
          </p:nvPr>
        </p:nvSpPr>
        <p:spPr>
          <a:xfrm>
            <a:off x="9349286" y="6415566"/>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
        <p:nvSpPr>
          <p:cNvPr id="30" name="TextBox 29">
            <a:extLst>
              <a:ext uri="{FF2B5EF4-FFF2-40B4-BE49-F238E27FC236}">
                <a16:creationId xmlns:a16="http://schemas.microsoft.com/office/drawing/2014/main" id="{F1F2B7B8-4287-2981-D238-A6146219F4BF}"/>
              </a:ext>
            </a:extLst>
          </p:cNvPr>
          <p:cNvSpPr txBox="1"/>
          <p:nvPr/>
        </p:nvSpPr>
        <p:spPr>
          <a:xfrm>
            <a:off x="462856" y="276218"/>
            <a:ext cx="7000000"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chemeClr val="accent1"/>
                </a:solidFill>
                <a:effectLst/>
                <a:uLnTx/>
                <a:uFillTx/>
                <a:latin typeface="+mj-lt"/>
                <a:ea typeface="+mn-ea"/>
                <a:cs typeface="+mn-cs"/>
              </a:rPr>
              <a:t>Practical challenges with the current Tier 1 framework</a:t>
            </a:r>
          </a:p>
        </p:txBody>
      </p:sp>
    </p:spTree>
    <p:extLst>
      <p:ext uri="{BB962C8B-B14F-4D97-AF65-F5344CB8AC3E}">
        <p14:creationId xmlns:p14="http://schemas.microsoft.com/office/powerpoint/2010/main" val="20905523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183F3-C6A4-6E17-DBB8-BE1B60AE45CB}"/>
            </a:ext>
          </a:extLst>
        </p:cNvPr>
        <p:cNvGrpSpPr/>
        <p:nvPr/>
      </p:nvGrpSpPr>
      <p:grpSpPr>
        <a:xfrm>
          <a:off x="0" y="0"/>
          <a:ext cx="0" cy="0"/>
          <a:chOff x="0" y="0"/>
          <a:chExt cx="0" cy="0"/>
        </a:xfrm>
      </p:grpSpPr>
      <p:pic>
        <p:nvPicPr>
          <p:cNvPr id="300" name="Header Graphic"/>
          <p:cNvPicPr>
            <a:picLocks noChangeAspect="1"/>
          </p:cNvPicPr>
          <p:nvPr/>
        </p:nvPicPr>
        <p:blipFill rotWithShape="1">
          <a:blip r:embed="rId3"/>
          <a:srcRect l="13100" r="3344" b="34760"/>
          <a:stretch/>
        </p:blipFill>
        <p:spPr>
          <a:xfrm>
            <a:off x="240000" y="0"/>
            <a:ext cx="11952000" cy="810492"/>
          </a:xfrm>
          <a:prstGeom prst="rect">
            <a:avLst/>
          </a:prstGeom>
        </p:spPr>
      </p:pic>
      <p:sp>
        <p:nvSpPr>
          <p:cNvPr id="20" name="TextBox 19">
            <a:extLst>
              <a:ext uri="{FF2B5EF4-FFF2-40B4-BE49-F238E27FC236}">
                <a16:creationId xmlns:a16="http://schemas.microsoft.com/office/drawing/2014/main" id="{002D5BD7-28D2-6EEC-29A4-D573EBF8D6FD}"/>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F16712AB-D310-DBB7-232E-A13E5340C271}"/>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40</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6" name="Picture 5">
            <a:extLst>
              <a:ext uri="{FF2B5EF4-FFF2-40B4-BE49-F238E27FC236}">
                <a16:creationId xmlns:a16="http://schemas.microsoft.com/office/drawing/2014/main" id="{CDE77181-E25C-FE96-96BF-9E746D06E109}"/>
              </a:ext>
            </a:extLst>
          </p:cNvPr>
          <p:cNvPicPr>
            <a:picLocks noChangeAspect="1"/>
          </p:cNvPicPr>
          <p:nvPr/>
        </p:nvPicPr>
        <p:blipFill>
          <a:blip r:embed="rId4"/>
          <a:stretch>
            <a:fillRect/>
          </a:stretch>
        </p:blipFill>
        <p:spPr>
          <a:xfrm>
            <a:off x="9177351" y="1585657"/>
            <a:ext cx="2915135" cy="4054744"/>
          </a:xfrm>
          <a:prstGeom prst="rect">
            <a:avLst/>
          </a:prstGeom>
        </p:spPr>
      </p:pic>
      <p:pic>
        <p:nvPicPr>
          <p:cNvPr id="10" name="Picture 9">
            <a:extLst>
              <a:ext uri="{FF2B5EF4-FFF2-40B4-BE49-F238E27FC236}">
                <a16:creationId xmlns:a16="http://schemas.microsoft.com/office/drawing/2014/main" id="{E4939462-7DBC-E861-5450-AD3E32000050}"/>
              </a:ext>
            </a:extLst>
          </p:cNvPr>
          <p:cNvPicPr>
            <a:picLocks noChangeAspect="1"/>
          </p:cNvPicPr>
          <p:nvPr/>
        </p:nvPicPr>
        <p:blipFill>
          <a:blip r:embed="rId5"/>
          <a:stretch>
            <a:fillRect/>
          </a:stretch>
        </p:blipFill>
        <p:spPr>
          <a:xfrm>
            <a:off x="240000" y="1522298"/>
            <a:ext cx="8855755" cy="4181461"/>
          </a:xfrm>
          <a:prstGeom prst="rect">
            <a:avLst/>
          </a:prstGeom>
        </p:spPr>
      </p:pic>
    </p:spTree>
    <p:extLst>
      <p:ext uri="{BB962C8B-B14F-4D97-AF65-F5344CB8AC3E}">
        <p14:creationId xmlns:p14="http://schemas.microsoft.com/office/powerpoint/2010/main" val="20401154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A1F8F3-C112-285F-0B46-8DBE2AA587DF}"/>
            </a:ext>
          </a:extLst>
        </p:cNvPr>
        <p:cNvGrpSpPr/>
        <p:nvPr/>
      </p:nvGrpSpPr>
      <p:grpSpPr>
        <a:xfrm>
          <a:off x="0" y="0"/>
          <a:ext cx="0" cy="0"/>
          <a:chOff x="0" y="0"/>
          <a:chExt cx="0" cy="0"/>
        </a:xfrm>
      </p:grpSpPr>
      <p:pic>
        <p:nvPicPr>
          <p:cNvPr id="300" name="Header Graphic">
            <a:extLst>
              <a:ext uri="{FF2B5EF4-FFF2-40B4-BE49-F238E27FC236}">
                <a16:creationId xmlns:a16="http://schemas.microsoft.com/office/drawing/2014/main" id="{A54B8F08-300E-C72E-A05C-1AE9DCE22E76}"/>
              </a:ext>
            </a:extLst>
          </p:cNvPr>
          <p:cNvPicPr>
            <a:picLocks noChangeAspect="1"/>
          </p:cNvPicPr>
          <p:nvPr/>
        </p:nvPicPr>
        <p:blipFill rotWithShape="1">
          <a:blip r:embed="rId3"/>
          <a:srcRect l="13100" r="3344" b="34760"/>
          <a:stretch/>
        </p:blipFill>
        <p:spPr>
          <a:xfrm>
            <a:off x="240000" y="0"/>
            <a:ext cx="11952000" cy="810492"/>
          </a:xfrm>
          <a:prstGeom prst="rect">
            <a:avLst/>
          </a:prstGeom>
        </p:spPr>
      </p:pic>
      <p:sp>
        <p:nvSpPr>
          <p:cNvPr id="20" name="TextBox 19">
            <a:extLst>
              <a:ext uri="{FF2B5EF4-FFF2-40B4-BE49-F238E27FC236}">
                <a16:creationId xmlns:a16="http://schemas.microsoft.com/office/drawing/2014/main" id="{180C2810-09B2-4148-2393-20A53A56FBBD}"/>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03F99A60-80BC-EA97-629F-1E3F27156096}"/>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41</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3" name="Picture 2">
            <a:extLst>
              <a:ext uri="{FF2B5EF4-FFF2-40B4-BE49-F238E27FC236}">
                <a16:creationId xmlns:a16="http://schemas.microsoft.com/office/drawing/2014/main" id="{2E3A56B3-7EE3-1C6E-B05F-5AEE2614C475}"/>
              </a:ext>
            </a:extLst>
          </p:cNvPr>
          <p:cNvPicPr>
            <a:picLocks noChangeAspect="1"/>
          </p:cNvPicPr>
          <p:nvPr/>
        </p:nvPicPr>
        <p:blipFill>
          <a:blip r:embed="rId4"/>
          <a:stretch>
            <a:fillRect/>
          </a:stretch>
        </p:blipFill>
        <p:spPr>
          <a:xfrm>
            <a:off x="1161616" y="1142711"/>
            <a:ext cx="9868767" cy="4821797"/>
          </a:xfrm>
          <a:prstGeom prst="rect">
            <a:avLst/>
          </a:prstGeom>
        </p:spPr>
      </p:pic>
    </p:spTree>
    <p:extLst>
      <p:ext uri="{BB962C8B-B14F-4D97-AF65-F5344CB8AC3E}">
        <p14:creationId xmlns:p14="http://schemas.microsoft.com/office/powerpoint/2010/main" val="7600002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descr="Decorative header bann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84" name="Title"/>
          <p:cNvSpPr txBox="1"/>
          <p:nvPr/>
        </p:nvSpPr>
        <p:spPr>
          <a:xfrm>
            <a:off x="462856" y="276218"/>
            <a:ext cx="6105099" cy="323165"/>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Reporting framework options considered</a:t>
            </a:r>
          </a:p>
        </p:txBody>
      </p:sp>
      <p:sp>
        <p:nvSpPr>
          <p:cNvPr id="37" name="Subtitle"/>
          <p:cNvSpPr txBox="1"/>
          <p:nvPr/>
        </p:nvSpPr>
        <p:spPr>
          <a:xfrm>
            <a:off x="426679" y="906392"/>
            <a:ext cx="9147371" cy="366176"/>
          </a:xfrm>
          <a:prstGeom prst="rect">
            <a:avLst/>
          </a:prstGeom>
          <a:noFill/>
        </p:spPr>
        <p:txBody>
          <a:bodyPr wrap="squar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7" b="0" i="1" u="none" strike="noStrike" kern="1200" cap="none" spc="0" normalizeH="0" baseline="0" noProof="0">
                <a:ln>
                  <a:noFill/>
                </a:ln>
                <a:solidFill>
                  <a:srgbClr val="192D06"/>
                </a:solidFill>
                <a:effectLst/>
                <a:uLnTx/>
                <a:uFillTx/>
                <a:latin typeface="Aptos"/>
                <a:ea typeface="+mn-ea"/>
                <a:cs typeface="+mn-cs"/>
              </a:rPr>
              <a:t>The paper considers the current Tier 1 framework alongside two alternative reporting framework options.</a:t>
            </a:r>
          </a:p>
        </p:txBody>
      </p:sp>
      <p:sp>
        <p:nvSpPr>
          <p:cNvPr id="200" name="BandA"/>
          <p:cNvSpPr/>
          <p:nvPr/>
        </p:nvSpPr>
        <p:spPr>
          <a:xfrm>
            <a:off x="430000" y="1300000"/>
            <a:ext cx="11332000" cy="1550000"/>
          </a:xfrm>
          <a:prstGeom prst="roundRect">
            <a:avLst>
              <a:gd name="adj" fmla="val 60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01" name="BandA Letter Tile"/>
          <p:cNvSpPr/>
          <p:nvPr/>
        </p:nvSpPr>
        <p:spPr>
          <a:xfrm>
            <a:off x="430000" y="1300000"/>
            <a:ext cx="1500000" cy="1550000"/>
          </a:xfrm>
          <a:prstGeom prst="roundRect">
            <a:avLst>
              <a:gd name="adj" fmla="val 6000"/>
            </a:avLst>
          </a:prstGeom>
          <a:solidFill>
            <a:srgbClr val="23500B"/>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200" normalizeH="0" baseline="0" noProof="0">
                <a:ln>
                  <a:noFill/>
                </a:ln>
                <a:solidFill>
                  <a:srgbClr val="9BC16A"/>
                </a:solidFill>
                <a:effectLst/>
                <a:uLnTx/>
                <a:uFillTx/>
                <a:latin typeface="Aptos"/>
                <a:ea typeface="+mn-ea"/>
                <a:cs typeface="+mn-cs"/>
              </a:rPr>
              <a:t>OPTION</a:t>
            </a:r>
            <a:endParaRPr kumimoji="0" lang="en-US" sz="900" b="1" i="0" u="none" strike="noStrike" kern="1200" cap="none" spc="200" normalizeH="0" baseline="0" noProof="0">
              <a:ln>
                <a:noFill/>
              </a:ln>
              <a:solidFill>
                <a:srgbClr val="9BC16A"/>
              </a:solidFill>
              <a:effectLst/>
              <a:uLnTx/>
              <a:uFillTx/>
              <a:latin typeface="Apto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a:ln>
                  <a:noFill/>
                </a:ln>
                <a:solidFill>
                  <a:srgbClr val="FFFFFF"/>
                </a:solidFill>
                <a:effectLst/>
                <a:uLnTx/>
                <a:uFillTx/>
                <a:latin typeface="Aptos"/>
                <a:ea typeface="+mn-ea"/>
                <a:cs typeface="+mn-cs"/>
              </a:rPr>
              <a:t>A</a:t>
            </a:r>
          </a:p>
        </p:txBody>
      </p:sp>
      <p:sp>
        <p:nvSpPr>
          <p:cNvPr id="202" name="BandA Chip"/>
          <p:cNvSpPr/>
          <p:nvPr/>
        </p:nvSpPr>
        <p:spPr>
          <a:xfrm>
            <a:off x="2110000" y="1695000"/>
            <a:ext cx="760000" cy="76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203" name="BandA Icon"/>
          <p:cNvPicPr>
            <a:picLocks noChangeAspect="1"/>
          </p:cNvPicPr>
          <p:nvPr/>
        </p:nvPicPr>
        <p:blipFill>
          <a:blip r:embed="rId4"/>
          <a:stretch>
            <a:fillRect/>
          </a:stretch>
        </p:blipFill>
        <p:spPr>
          <a:xfrm>
            <a:off x="2177681" y="1805406"/>
            <a:ext cx="624638" cy="539188"/>
          </a:xfrm>
          <a:prstGeom prst="rect">
            <a:avLst/>
          </a:prstGeom>
        </p:spPr>
      </p:pic>
      <p:sp>
        <p:nvSpPr>
          <p:cNvPr id="204" name="BandA Name"/>
          <p:cNvSpPr txBox="1"/>
          <p:nvPr/>
        </p:nvSpPr>
        <p:spPr>
          <a:xfrm>
            <a:off x="3070000" y="1300000"/>
            <a:ext cx="2500000" cy="155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100" normalizeH="0" baseline="0" noProof="0">
                <a:ln>
                  <a:noFill/>
                </a:ln>
                <a:solidFill>
                  <a:srgbClr val="50782C"/>
                </a:solidFill>
                <a:effectLst/>
                <a:uLnTx/>
                <a:uFillTx/>
                <a:latin typeface="Aptos"/>
                <a:ea typeface="+mn-ea"/>
                <a:cs typeface="+mn-cs"/>
              </a:rPr>
              <a:t>OPTION 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3500B"/>
                </a:solidFill>
                <a:effectLst/>
                <a:uLnTx/>
                <a:uFillTx/>
                <a:latin typeface="Aptos"/>
                <a:ea typeface="+mn-ea"/>
                <a:cs typeface="+mn-cs"/>
              </a:rPr>
              <a:t>IFRS</a:t>
            </a:r>
          </a:p>
        </p:txBody>
      </p:sp>
      <p:sp>
        <p:nvSpPr>
          <p:cNvPr id="205" name="BandA Divider"/>
          <p:cNvSpPr/>
          <p:nvPr/>
        </p:nvSpPr>
        <p:spPr>
          <a:xfrm>
            <a:off x="5720000" y="1610000"/>
            <a:ext cx="19050" cy="930000"/>
          </a:xfrm>
          <a:prstGeom prst="rect">
            <a:avLst/>
          </a:prstGeom>
          <a:solidFill>
            <a:srgbClr val="DBD8CD"/>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06" name="BandA Desc"/>
          <p:cNvSpPr txBox="1"/>
          <p:nvPr/>
        </p:nvSpPr>
        <p:spPr>
          <a:xfrm>
            <a:off x="5950000" y="1300000"/>
            <a:ext cx="5550000" cy="155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3F403A"/>
                </a:solidFill>
                <a:effectLst/>
                <a:uLnTx/>
                <a:uFillTx/>
                <a:latin typeface="Aptos"/>
                <a:ea typeface="+mn-ea"/>
                <a:cs typeface="+mn-cs"/>
              </a:rPr>
              <a:t>The current reporting framework for Tier 1 for-profit entities – based on IFRS Accounting Standards issued by the International Accounting Standards Board (</a:t>
            </a:r>
            <a:r>
              <a:rPr kumimoji="0" lang="en-US" sz="1400" b="1" i="0" u="none" strike="noStrike" kern="1200" cap="none" spc="0" normalizeH="0" baseline="0" noProof="0">
                <a:ln>
                  <a:noFill/>
                </a:ln>
                <a:solidFill>
                  <a:srgbClr val="3F403A"/>
                </a:solidFill>
                <a:effectLst/>
                <a:uLnTx/>
                <a:uFillTx/>
                <a:latin typeface="Aptos"/>
                <a:ea typeface="+mn-ea"/>
                <a:cs typeface="+mn-cs"/>
              </a:rPr>
              <a:t>IASB</a:t>
            </a:r>
            <a:r>
              <a:rPr kumimoji="0" lang="en-US" sz="1400" b="0" i="0" u="none" strike="noStrike" kern="1200" cap="none" spc="0" normalizeH="0" baseline="0" noProof="0">
                <a:ln>
                  <a:noFill/>
                </a:ln>
                <a:solidFill>
                  <a:srgbClr val="3F403A"/>
                </a:solidFill>
                <a:effectLst/>
                <a:uLnTx/>
                <a:uFillTx/>
                <a:latin typeface="Aptos"/>
                <a:ea typeface="+mn-ea"/>
                <a:cs typeface="+mn-cs"/>
              </a:rPr>
              <a:t>), with full recognition, measurement, presentation and disclosure requirements.</a:t>
            </a:r>
          </a:p>
        </p:txBody>
      </p:sp>
      <p:sp>
        <p:nvSpPr>
          <p:cNvPr id="210" name="BandB"/>
          <p:cNvSpPr/>
          <p:nvPr/>
        </p:nvSpPr>
        <p:spPr>
          <a:xfrm>
            <a:off x="430000" y="3100000"/>
            <a:ext cx="11332000" cy="1550000"/>
          </a:xfrm>
          <a:prstGeom prst="roundRect">
            <a:avLst>
              <a:gd name="adj" fmla="val 60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11" name="BandB Letter Tile"/>
          <p:cNvSpPr/>
          <p:nvPr/>
        </p:nvSpPr>
        <p:spPr>
          <a:xfrm>
            <a:off x="430000" y="3100000"/>
            <a:ext cx="1500000" cy="1550000"/>
          </a:xfrm>
          <a:prstGeom prst="roundRect">
            <a:avLst>
              <a:gd name="adj" fmla="val 6000"/>
            </a:avLst>
          </a:prstGeom>
          <a:solidFill>
            <a:srgbClr val="23500B"/>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200" normalizeH="0" baseline="0" noProof="0">
                <a:ln>
                  <a:noFill/>
                </a:ln>
                <a:solidFill>
                  <a:srgbClr val="9BC16A"/>
                </a:solidFill>
                <a:effectLst/>
                <a:uLnTx/>
                <a:uFillTx/>
                <a:latin typeface="Aptos"/>
                <a:ea typeface="+mn-ea"/>
                <a:cs typeface="+mn-cs"/>
              </a:rPr>
              <a:t>OPTION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a:ln>
                  <a:noFill/>
                </a:ln>
                <a:solidFill>
                  <a:srgbClr val="FFFFFF"/>
                </a:solidFill>
                <a:effectLst/>
                <a:uLnTx/>
                <a:uFillTx/>
                <a:latin typeface="Aptos"/>
                <a:ea typeface="+mn-ea"/>
                <a:cs typeface="+mn-cs"/>
              </a:rPr>
              <a:t>B</a:t>
            </a:r>
          </a:p>
        </p:txBody>
      </p:sp>
      <p:sp>
        <p:nvSpPr>
          <p:cNvPr id="212" name="BandB Chip"/>
          <p:cNvSpPr/>
          <p:nvPr/>
        </p:nvSpPr>
        <p:spPr>
          <a:xfrm>
            <a:off x="2110000" y="3495000"/>
            <a:ext cx="760000" cy="76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213" name="BandB Icon"/>
          <p:cNvPicPr>
            <a:picLocks noChangeAspect="1"/>
          </p:cNvPicPr>
          <p:nvPr/>
        </p:nvPicPr>
        <p:blipFill>
          <a:blip r:embed="rId5"/>
          <a:stretch>
            <a:fillRect/>
          </a:stretch>
        </p:blipFill>
        <p:spPr>
          <a:xfrm>
            <a:off x="2322240" y="3657533"/>
            <a:ext cx="335521" cy="434935"/>
          </a:xfrm>
          <a:prstGeom prst="rect">
            <a:avLst/>
          </a:prstGeom>
        </p:spPr>
      </p:pic>
      <p:sp>
        <p:nvSpPr>
          <p:cNvPr id="214" name="BandB Name"/>
          <p:cNvSpPr txBox="1"/>
          <p:nvPr/>
        </p:nvSpPr>
        <p:spPr>
          <a:xfrm>
            <a:off x="3070000" y="3100000"/>
            <a:ext cx="2500000" cy="155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100" normalizeH="0" baseline="0" noProof="0">
                <a:ln>
                  <a:noFill/>
                </a:ln>
                <a:solidFill>
                  <a:srgbClr val="50782C"/>
                </a:solidFill>
                <a:effectLst/>
                <a:uLnTx/>
                <a:uFillTx/>
                <a:latin typeface="Aptos"/>
                <a:ea typeface="+mn-ea"/>
                <a:cs typeface="+mn-cs"/>
              </a:rPr>
              <a:t>OPTION B</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3500B"/>
                </a:solidFill>
                <a:effectLst/>
                <a:uLnTx/>
                <a:uFillTx/>
                <a:latin typeface="Aptos"/>
                <a:ea typeface="+mn-ea"/>
                <a:cs typeface="+mn-cs"/>
              </a:rPr>
              <a:t>US GAAP</a:t>
            </a:r>
          </a:p>
        </p:txBody>
      </p:sp>
      <p:sp>
        <p:nvSpPr>
          <p:cNvPr id="215" name="BandB Divider"/>
          <p:cNvSpPr/>
          <p:nvPr/>
        </p:nvSpPr>
        <p:spPr>
          <a:xfrm>
            <a:off x="5720000" y="3410000"/>
            <a:ext cx="19050" cy="930000"/>
          </a:xfrm>
          <a:prstGeom prst="rect">
            <a:avLst/>
          </a:prstGeom>
          <a:solidFill>
            <a:srgbClr val="DBD8CD"/>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16" name="BandB Desc"/>
          <p:cNvSpPr txBox="1"/>
          <p:nvPr/>
        </p:nvSpPr>
        <p:spPr>
          <a:xfrm>
            <a:off x="5950000" y="3100000"/>
            <a:ext cx="5550000" cy="155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3F403A"/>
                </a:solidFill>
                <a:effectLst/>
                <a:uLnTx/>
                <a:uFillTx/>
                <a:latin typeface="Aptos"/>
                <a:ea typeface="+mn-ea"/>
                <a:cs typeface="+mn-cs"/>
              </a:rPr>
              <a:t>The reporting framework applied by public companies in the United States, issued by the Financial Accounting Standards Board (FASB).</a:t>
            </a:r>
          </a:p>
        </p:txBody>
      </p:sp>
      <p:sp>
        <p:nvSpPr>
          <p:cNvPr id="220" name="BandC"/>
          <p:cNvSpPr/>
          <p:nvPr/>
        </p:nvSpPr>
        <p:spPr>
          <a:xfrm>
            <a:off x="430000" y="4900000"/>
            <a:ext cx="11332000" cy="1550000"/>
          </a:xfrm>
          <a:prstGeom prst="roundRect">
            <a:avLst>
              <a:gd name="adj" fmla="val 60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21" name="BandC Letter Tile"/>
          <p:cNvSpPr/>
          <p:nvPr/>
        </p:nvSpPr>
        <p:spPr>
          <a:xfrm>
            <a:off x="430000" y="4900000"/>
            <a:ext cx="1500000" cy="1550000"/>
          </a:xfrm>
          <a:prstGeom prst="roundRect">
            <a:avLst>
              <a:gd name="adj" fmla="val 6000"/>
            </a:avLst>
          </a:prstGeom>
          <a:solidFill>
            <a:srgbClr val="23500B"/>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200" normalizeH="0" baseline="0" noProof="0">
                <a:ln>
                  <a:noFill/>
                </a:ln>
                <a:solidFill>
                  <a:srgbClr val="9BC16A"/>
                </a:solidFill>
                <a:effectLst/>
                <a:uLnTx/>
                <a:uFillTx/>
                <a:latin typeface="Aptos"/>
                <a:ea typeface="+mn-ea"/>
                <a:cs typeface="+mn-cs"/>
              </a:rPr>
              <a:t>OPTION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a:ln>
                  <a:noFill/>
                </a:ln>
                <a:solidFill>
                  <a:srgbClr val="FFFFFF"/>
                </a:solidFill>
                <a:effectLst/>
                <a:uLnTx/>
                <a:uFillTx/>
                <a:latin typeface="Aptos"/>
                <a:ea typeface="+mn-ea"/>
                <a:cs typeface="+mn-cs"/>
              </a:rPr>
              <a:t>C</a:t>
            </a:r>
          </a:p>
        </p:txBody>
      </p:sp>
      <p:sp>
        <p:nvSpPr>
          <p:cNvPr id="222" name="BandC Chip"/>
          <p:cNvSpPr/>
          <p:nvPr/>
        </p:nvSpPr>
        <p:spPr>
          <a:xfrm>
            <a:off x="2110000" y="5295000"/>
            <a:ext cx="760000" cy="76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223" name="BandC Icon"/>
          <p:cNvPicPr>
            <a:picLocks noChangeAspect="1"/>
          </p:cNvPicPr>
          <p:nvPr/>
        </p:nvPicPr>
        <p:blipFill>
          <a:blip r:embed="rId6"/>
          <a:stretch>
            <a:fillRect/>
          </a:stretch>
        </p:blipFill>
        <p:spPr>
          <a:xfrm>
            <a:off x="2211657" y="5447219"/>
            <a:ext cx="556687" cy="455562"/>
          </a:xfrm>
          <a:prstGeom prst="rect">
            <a:avLst/>
          </a:prstGeom>
        </p:spPr>
      </p:pic>
      <p:sp>
        <p:nvSpPr>
          <p:cNvPr id="224" name="BandC Name"/>
          <p:cNvSpPr txBox="1"/>
          <p:nvPr/>
        </p:nvSpPr>
        <p:spPr>
          <a:xfrm>
            <a:off x="3070000" y="4900000"/>
            <a:ext cx="2500000" cy="155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100" normalizeH="0" baseline="0" noProof="0">
                <a:ln>
                  <a:noFill/>
                </a:ln>
                <a:solidFill>
                  <a:srgbClr val="50782C"/>
                </a:solidFill>
                <a:effectLst/>
                <a:uLnTx/>
                <a:uFillTx/>
                <a:latin typeface="Aptos"/>
                <a:ea typeface="+mn-ea"/>
                <a:cs typeface="+mn-cs"/>
              </a:rPr>
              <a:t>OPTION 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3500B"/>
                </a:solidFill>
                <a:effectLst/>
                <a:uLnTx/>
                <a:uFillTx/>
                <a:latin typeface="Aptos"/>
                <a:ea typeface="+mn-ea"/>
                <a:cs typeface="+mn-cs"/>
              </a:rPr>
              <a:t>Locally Modified Standards</a:t>
            </a:r>
          </a:p>
        </p:txBody>
      </p:sp>
      <p:sp>
        <p:nvSpPr>
          <p:cNvPr id="225" name="BandC Divider"/>
          <p:cNvSpPr/>
          <p:nvPr/>
        </p:nvSpPr>
        <p:spPr>
          <a:xfrm>
            <a:off x="5720000" y="5210000"/>
            <a:ext cx="19050" cy="930000"/>
          </a:xfrm>
          <a:prstGeom prst="rect">
            <a:avLst/>
          </a:prstGeom>
          <a:solidFill>
            <a:srgbClr val="DBD8CD"/>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26" name="BandC Desc"/>
          <p:cNvSpPr txBox="1"/>
          <p:nvPr/>
        </p:nvSpPr>
        <p:spPr>
          <a:xfrm>
            <a:off x="5950000" y="4900000"/>
            <a:ext cx="5434280" cy="155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3F403A"/>
                </a:solidFill>
                <a:effectLst/>
                <a:uLnTx/>
                <a:uFillTx/>
                <a:latin typeface="Aptos"/>
                <a:ea typeface="+mn-ea"/>
                <a:cs typeface="+mn-cs"/>
              </a:rPr>
              <a:t>An established international framework used as a base, with targeted modifications for the New Zealand reporting context. </a:t>
            </a:r>
          </a:p>
        </p:txBody>
      </p:sp>
      <p:sp>
        <p:nvSpPr>
          <p:cNvPr id="86" name="Slide Number Placeholder 94"/>
          <p:cNvSpPr>
            <a:spLocks noGrp="1"/>
          </p:cNvSpPr>
          <p:nvPr>
            <p:ph type="sldNum" sz="quarter" idx="10"/>
          </p:nvPr>
        </p:nvSpPr>
        <p:spPr>
          <a:xfrm>
            <a:off x="9349286" y="6415566"/>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Tree>
    <p:extLst>
      <p:ext uri="{BB962C8B-B14F-4D97-AF65-F5344CB8AC3E}">
        <p14:creationId xmlns:p14="http://schemas.microsoft.com/office/powerpoint/2010/main" val="33472657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ECFD2-6BAA-4B92-BFC6-12B58EF02553}"/>
            </a:ext>
          </a:extLst>
        </p:cNvPr>
        <p:cNvGrpSpPr/>
        <p:nvPr/>
      </p:nvGrpSpPr>
      <p:grpSpPr>
        <a:xfrm>
          <a:off x="0" y="0"/>
          <a:ext cx="0" cy="0"/>
          <a:chOff x="0" y="0"/>
          <a:chExt cx="0" cy="0"/>
        </a:xfrm>
      </p:grpSpPr>
      <p:pic>
        <p:nvPicPr>
          <p:cNvPr id="300" name="Header Graphic" descr="Decorative header bann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5" name="TextBox 4">
            <a:extLst>
              <a:ext uri="{FF2B5EF4-FFF2-40B4-BE49-F238E27FC236}">
                <a16:creationId xmlns:a16="http://schemas.microsoft.com/office/drawing/2014/main" id="{3899FB28-E4FF-7C23-F38B-0D1386BFDCA8}"/>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chemeClr val="accent1"/>
                </a:solidFill>
                <a:effectLst/>
                <a:uLnTx/>
                <a:uFillTx/>
                <a:latin typeface="+mj-lt"/>
                <a:ea typeface="+mn-ea"/>
                <a:cs typeface="+mn-cs"/>
              </a:rPr>
              <a:t>Framework options – methodology and approach</a:t>
            </a:r>
          </a:p>
        </p:txBody>
      </p:sp>
      <p:sp>
        <p:nvSpPr>
          <p:cNvPr id="6" name="Slide Number Placeholder 94">
            <a:extLst>
              <a:ext uri="{FF2B5EF4-FFF2-40B4-BE49-F238E27FC236}">
                <a16:creationId xmlns:a16="http://schemas.microsoft.com/office/drawing/2014/main" id="{34E51604-D0DA-C3FB-CE89-DAF8CD8AC5E8}"/>
              </a:ext>
            </a:extLst>
          </p:cNvPr>
          <p:cNvSpPr>
            <a:spLocks noGrp="1"/>
          </p:cNvSpPr>
          <p:nvPr>
            <p:ph type="sldNum" sz="quarter" idx="10"/>
          </p:nvPr>
        </p:nvSpPr>
        <p:spPr>
          <a:xfrm>
            <a:off x="9349286" y="6415566"/>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43</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
        <p:nvSpPr>
          <p:cNvPr id="200" name="Intro"/>
          <p:cNvSpPr txBox="1"/>
          <p:nvPr/>
        </p:nvSpPr>
        <p:spPr>
          <a:xfrm>
            <a:off x="646113" y="900000"/>
            <a:ext cx="11190845" cy="340000"/>
          </a:xfrm>
          <a:prstGeom prst="rect">
            <a:avLst/>
          </a:prstGeom>
          <a:noFill/>
        </p:spPr>
        <p:txBody>
          <a:bodyPr wrap="square" lIns="0" tIns="0" rIns="0" bIns="0" anchor="t">
            <a:normAutofit/>
          </a:bodyPr>
          <a:lstStyle/>
          <a:p>
            <a:pPr algn="l">
              <a:lnSpc>
                <a:spcPct val="100000"/>
              </a:lnSpc>
              <a:buNone/>
            </a:pPr>
            <a:r>
              <a:rPr lang="en-NZ" sz="1400" b="0">
                <a:solidFill>
                  <a:srgbClr val="404040"/>
                </a:solidFill>
                <a:latin typeface="Aptos"/>
                <a:ea typeface="+mn-ea"/>
                <a:cs typeface="+mn-cs"/>
              </a:rPr>
              <a:t>A structured, evidence-based process for developing and testing framework options.</a:t>
            </a:r>
          </a:p>
        </p:txBody>
      </p:sp>
      <p:sp>
        <p:nvSpPr>
          <p:cNvPr id="2" name="Step 1 Card"/>
          <p:cNvSpPr/>
          <p:nvPr/>
        </p:nvSpPr>
        <p:spPr>
          <a:xfrm>
            <a:off x="646113" y="1450000"/>
            <a:ext cx="5445422" cy="1160000"/>
          </a:xfrm>
          <a:prstGeom prst="roundRect">
            <a:avLst>
              <a:gd name="adj" fmla="val 1625"/>
            </a:avLst>
          </a:prstGeom>
          <a:solidFill>
            <a:srgbClr val="EFF0EA"/>
          </a:solidFill>
          <a:ln>
            <a:noFill/>
          </a:ln>
        </p:spPr>
        <p:txBody>
          <a:bodyPr rtlCol="0" anchor="ctr"/>
          <a:lstStyle/>
          <a:p>
            <a:pPr algn="ctr">
              <a:buNone/>
            </a:pPr>
            <a:endParaRPr/>
          </a:p>
        </p:txBody>
      </p:sp>
      <p:sp>
        <p:nvSpPr>
          <p:cNvPr id="301" name="Step 1 Num"/>
          <p:cNvSpPr/>
          <p:nvPr/>
        </p:nvSpPr>
        <p:spPr>
          <a:xfrm>
            <a:off x="886113" y="1650000"/>
            <a:ext cx="420000" cy="420000"/>
          </a:xfrm>
          <a:prstGeom prst="ellipse">
            <a:avLst/>
          </a:prstGeom>
          <a:solidFill>
            <a:srgbClr val="50782C"/>
          </a:solidFill>
          <a:ln>
            <a:noFill/>
          </a:ln>
        </p:spPr>
        <p:txBody>
          <a:bodyPr rtlCol="0" anchor="ctr"/>
          <a:lstStyle/>
          <a:p>
            <a:pPr algn="ctr">
              <a:buNone/>
            </a:pPr>
            <a:r>
              <a:rPr lang="en-NZ" sz="1400" b="1">
                <a:solidFill>
                  <a:srgbClr val="FFFFFF"/>
                </a:solidFill>
                <a:latin typeface="Aptos"/>
                <a:ea typeface="+mn-ea"/>
                <a:cs typeface="+mn-cs"/>
              </a:rPr>
              <a:t>1</a:t>
            </a:r>
          </a:p>
        </p:txBody>
      </p:sp>
      <p:sp>
        <p:nvSpPr>
          <p:cNvPr id="302" name="Step 1 Text"/>
          <p:cNvSpPr txBox="1"/>
          <p:nvPr/>
        </p:nvSpPr>
        <p:spPr>
          <a:xfrm>
            <a:off x="1446113" y="1620000"/>
            <a:ext cx="4395422" cy="900000"/>
          </a:xfrm>
          <a:prstGeom prst="rect">
            <a:avLst/>
          </a:prstGeom>
          <a:noFill/>
        </p:spPr>
        <p:txBody>
          <a:bodyPr wrap="square" lIns="0" tIns="0" rIns="0" bIns="0" anchor="ctr">
            <a:normAutofit/>
          </a:bodyPr>
          <a:lstStyle/>
          <a:p>
            <a:pPr algn="l">
              <a:lnSpc>
                <a:spcPct val="100000"/>
              </a:lnSpc>
              <a:buNone/>
            </a:pPr>
            <a:r>
              <a:rPr lang="en-NZ" sz="1300" b="1">
                <a:solidFill>
                  <a:srgbClr val="23500B"/>
                </a:solidFill>
                <a:latin typeface="Aptos"/>
                <a:ea typeface="+mn-ea"/>
                <a:cs typeface="+mn-cs"/>
              </a:rPr>
              <a:t>Entity characteristics</a:t>
            </a:r>
          </a:p>
          <a:p>
            <a:pPr algn="l">
              <a:lnSpc>
                <a:spcPct val="100000"/>
              </a:lnSpc>
              <a:buNone/>
            </a:pPr>
            <a:r>
              <a:rPr lang="en-NZ" sz="1150" b="0">
                <a:solidFill>
                  <a:srgbClr val="262626"/>
                </a:solidFill>
                <a:latin typeface="Aptos"/>
                <a:ea typeface="+mn-ea"/>
                <a:cs typeface="+mn-cs"/>
              </a:rPr>
              <a:t>Understand the characteristics of the entities within each tier.</a:t>
            </a:r>
          </a:p>
        </p:txBody>
      </p:sp>
      <p:sp>
        <p:nvSpPr>
          <p:cNvPr id="303" name="Step 2 Card"/>
          <p:cNvSpPr/>
          <p:nvPr/>
        </p:nvSpPr>
        <p:spPr>
          <a:xfrm>
            <a:off x="6391535" y="1450000"/>
            <a:ext cx="5445422" cy="1160000"/>
          </a:xfrm>
          <a:prstGeom prst="roundRect">
            <a:avLst>
              <a:gd name="adj" fmla="val 1625"/>
            </a:avLst>
          </a:prstGeom>
          <a:solidFill>
            <a:srgbClr val="EFF0EA"/>
          </a:solidFill>
          <a:ln>
            <a:noFill/>
          </a:ln>
        </p:spPr>
        <p:txBody>
          <a:bodyPr rtlCol="0" anchor="ctr"/>
          <a:lstStyle/>
          <a:p>
            <a:pPr algn="ctr">
              <a:buNone/>
            </a:pPr>
            <a:endParaRPr/>
          </a:p>
        </p:txBody>
      </p:sp>
      <p:sp>
        <p:nvSpPr>
          <p:cNvPr id="304" name="Step 2 Num"/>
          <p:cNvSpPr/>
          <p:nvPr/>
        </p:nvSpPr>
        <p:spPr>
          <a:xfrm>
            <a:off x="6631535" y="1650000"/>
            <a:ext cx="420000" cy="420000"/>
          </a:xfrm>
          <a:prstGeom prst="ellipse">
            <a:avLst/>
          </a:prstGeom>
          <a:solidFill>
            <a:srgbClr val="50782C"/>
          </a:solidFill>
          <a:ln>
            <a:noFill/>
          </a:ln>
        </p:spPr>
        <p:txBody>
          <a:bodyPr rtlCol="0" anchor="ctr"/>
          <a:lstStyle/>
          <a:p>
            <a:pPr algn="ctr">
              <a:buNone/>
            </a:pPr>
            <a:r>
              <a:rPr lang="en-NZ" sz="1400" b="1">
                <a:solidFill>
                  <a:srgbClr val="FFFFFF"/>
                </a:solidFill>
                <a:latin typeface="Aptos"/>
                <a:ea typeface="+mn-ea"/>
                <a:cs typeface="+mn-cs"/>
              </a:rPr>
              <a:t>2</a:t>
            </a:r>
          </a:p>
        </p:txBody>
      </p:sp>
      <p:sp>
        <p:nvSpPr>
          <p:cNvPr id="305" name="Step 2 Text"/>
          <p:cNvSpPr txBox="1"/>
          <p:nvPr/>
        </p:nvSpPr>
        <p:spPr>
          <a:xfrm>
            <a:off x="7191535" y="1620000"/>
            <a:ext cx="4395422" cy="900000"/>
          </a:xfrm>
          <a:prstGeom prst="rect">
            <a:avLst/>
          </a:prstGeom>
          <a:noFill/>
        </p:spPr>
        <p:txBody>
          <a:bodyPr wrap="square" lIns="0" tIns="0" rIns="0" bIns="0" anchor="ctr">
            <a:normAutofit/>
          </a:bodyPr>
          <a:lstStyle/>
          <a:p>
            <a:pPr algn="l">
              <a:lnSpc>
                <a:spcPct val="100000"/>
              </a:lnSpc>
              <a:buNone/>
            </a:pPr>
            <a:r>
              <a:rPr lang="en-NZ" sz="1300" b="1">
                <a:solidFill>
                  <a:srgbClr val="23500B"/>
                </a:solidFill>
                <a:latin typeface="Aptos"/>
                <a:ea typeface="+mn-ea"/>
                <a:cs typeface="+mn-cs"/>
              </a:rPr>
              <a:t>Legislative context</a:t>
            </a:r>
          </a:p>
          <a:p>
            <a:pPr algn="l">
              <a:lnSpc>
                <a:spcPct val="100000"/>
              </a:lnSpc>
              <a:buNone/>
            </a:pPr>
            <a:r>
              <a:rPr lang="en-NZ" sz="1150" b="0">
                <a:solidFill>
                  <a:srgbClr val="262626"/>
                </a:solidFill>
                <a:latin typeface="Aptos"/>
                <a:ea typeface="+mn-ea"/>
                <a:cs typeface="+mn-cs"/>
              </a:rPr>
              <a:t>Consider legislative mandates, constraints and key drivers for financial reporting.</a:t>
            </a:r>
          </a:p>
        </p:txBody>
      </p:sp>
      <p:sp>
        <p:nvSpPr>
          <p:cNvPr id="306" name="Step 3 Card"/>
          <p:cNvSpPr/>
          <p:nvPr/>
        </p:nvSpPr>
        <p:spPr>
          <a:xfrm>
            <a:off x="646113" y="2810000"/>
            <a:ext cx="5445422" cy="1160000"/>
          </a:xfrm>
          <a:prstGeom prst="roundRect">
            <a:avLst>
              <a:gd name="adj" fmla="val 1625"/>
            </a:avLst>
          </a:prstGeom>
          <a:solidFill>
            <a:srgbClr val="EFF0EA"/>
          </a:solidFill>
          <a:ln>
            <a:noFill/>
          </a:ln>
        </p:spPr>
        <p:txBody>
          <a:bodyPr rtlCol="0" anchor="ctr"/>
          <a:lstStyle/>
          <a:p>
            <a:pPr algn="ctr">
              <a:buNone/>
            </a:pPr>
            <a:endParaRPr/>
          </a:p>
        </p:txBody>
      </p:sp>
      <p:sp>
        <p:nvSpPr>
          <p:cNvPr id="307" name="Step 3 Num"/>
          <p:cNvSpPr/>
          <p:nvPr/>
        </p:nvSpPr>
        <p:spPr>
          <a:xfrm>
            <a:off x="886113" y="3010000"/>
            <a:ext cx="420000" cy="420000"/>
          </a:xfrm>
          <a:prstGeom prst="ellipse">
            <a:avLst/>
          </a:prstGeom>
          <a:solidFill>
            <a:srgbClr val="50782C"/>
          </a:solidFill>
          <a:ln>
            <a:noFill/>
          </a:ln>
        </p:spPr>
        <p:txBody>
          <a:bodyPr rtlCol="0" anchor="ctr"/>
          <a:lstStyle/>
          <a:p>
            <a:pPr algn="ctr">
              <a:buNone/>
            </a:pPr>
            <a:r>
              <a:rPr lang="en-NZ" sz="1400" b="1">
                <a:solidFill>
                  <a:srgbClr val="FFFFFF"/>
                </a:solidFill>
                <a:latin typeface="Aptos"/>
                <a:ea typeface="+mn-ea"/>
                <a:cs typeface="+mn-cs"/>
              </a:rPr>
              <a:t>3</a:t>
            </a:r>
          </a:p>
        </p:txBody>
      </p:sp>
      <p:sp>
        <p:nvSpPr>
          <p:cNvPr id="308" name="Step 3 Text"/>
          <p:cNvSpPr txBox="1"/>
          <p:nvPr/>
        </p:nvSpPr>
        <p:spPr>
          <a:xfrm>
            <a:off x="1446113" y="2980000"/>
            <a:ext cx="4395422" cy="900000"/>
          </a:xfrm>
          <a:prstGeom prst="rect">
            <a:avLst/>
          </a:prstGeom>
          <a:noFill/>
        </p:spPr>
        <p:txBody>
          <a:bodyPr wrap="square" lIns="0" tIns="0" rIns="0" bIns="0" anchor="ctr">
            <a:normAutofit/>
          </a:bodyPr>
          <a:lstStyle/>
          <a:p>
            <a:pPr algn="l">
              <a:lnSpc>
                <a:spcPct val="100000"/>
              </a:lnSpc>
              <a:buNone/>
            </a:pPr>
            <a:r>
              <a:rPr lang="en-NZ" sz="1300" b="1">
                <a:solidFill>
                  <a:srgbClr val="23500B"/>
                </a:solidFill>
                <a:latin typeface="Aptos"/>
                <a:ea typeface="+mn-ea"/>
                <a:cs typeface="+mn-cs"/>
              </a:rPr>
              <a:t>User and preparer needs</a:t>
            </a:r>
          </a:p>
          <a:p>
            <a:pPr algn="l">
              <a:lnSpc>
                <a:spcPct val="100000"/>
              </a:lnSpc>
              <a:buNone/>
            </a:pPr>
            <a:r>
              <a:rPr lang="en-NZ" sz="1150" b="0">
                <a:solidFill>
                  <a:srgbClr val="262626"/>
                </a:solidFill>
                <a:latin typeface="Aptos"/>
                <a:ea typeface="+mn-ea"/>
                <a:cs typeface="+mn-cs"/>
              </a:rPr>
              <a:t>Consider the information needs of users and preparers.</a:t>
            </a:r>
          </a:p>
        </p:txBody>
      </p:sp>
      <p:sp>
        <p:nvSpPr>
          <p:cNvPr id="309" name="Step 4 Card"/>
          <p:cNvSpPr/>
          <p:nvPr/>
        </p:nvSpPr>
        <p:spPr>
          <a:xfrm>
            <a:off x="6391535" y="2810000"/>
            <a:ext cx="5445422" cy="1160000"/>
          </a:xfrm>
          <a:prstGeom prst="roundRect">
            <a:avLst>
              <a:gd name="adj" fmla="val 1625"/>
            </a:avLst>
          </a:prstGeom>
          <a:solidFill>
            <a:srgbClr val="EFF0EA"/>
          </a:solidFill>
          <a:ln>
            <a:noFill/>
          </a:ln>
        </p:spPr>
        <p:txBody>
          <a:bodyPr rtlCol="0" anchor="ctr"/>
          <a:lstStyle/>
          <a:p>
            <a:pPr algn="ctr">
              <a:buNone/>
            </a:pPr>
            <a:endParaRPr/>
          </a:p>
        </p:txBody>
      </p:sp>
      <p:sp>
        <p:nvSpPr>
          <p:cNvPr id="310" name="Step 4 Num"/>
          <p:cNvSpPr/>
          <p:nvPr/>
        </p:nvSpPr>
        <p:spPr>
          <a:xfrm>
            <a:off x="6631535" y="3010000"/>
            <a:ext cx="420000" cy="420000"/>
          </a:xfrm>
          <a:prstGeom prst="ellipse">
            <a:avLst/>
          </a:prstGeom>
          <a:solidFill>
            <a:srgbClr val="50782C"/>
          </a:solidFill>
          <a:ln>
            <a:noFill/>
          </a:ln>
        </p:spPr>
        <p:txBody>
          <a:bodyPr rtlCol="0" anchor="ctr"/>
          <a:lstStyle/>
          <a:p>
            <a:pPr algn="ctr">
              <a:buNone/>
            </a:pPr>
            <a:r>
              <a:rPr lang="en-NZ" sz="1400" b="1">
                <a:solidFill>
                  <a:srgbClr val="FFFFFF"/>
                </a:solidFill>
                <a:latin typeface="Aptos"/>
                <a:ea typeface="+mn-ea"/>
                <a:cs typeface="+mn-cs"/>
              </a:rPr>
              <a:t>4</a:t>
            </a:r>
          </a:p>
        </p:txBody>
      </p:sp>
      <p:sp>
        <p:nvSpPr>
          <p:cNvPr id="311" name="Step 4 Text"/>
          <p:cNvSpPr txBox="1"/>
          <p:nvPr/>
        </p:nvSpPr>
        <p:spPr>
          <a:xfrm>
            <a:off x="7191535" y="2980000"/>
            <a:ext cx="4395422" cy="900000"/>
          </a:xfrm>
          <a:prstGeom prst="rect">
            <a:avLst/>
          </a:prstGeom>
          <a:noFill/>
        </p:spPr>
        <p:txBody>
          <a:bodyPr wrap="square" lIns="0" tIns="0" rIns="0" bIns="0" anchor="ctr">
            <a:normAutofit/>
          </a:bodyPr>
          <a:lstStyle/>
          <a:p>
            <a:pPr algn="l">
              <a:lnSpc>
                <a:spcPct val="100000"/>
              </a:lnSpc>
              <a:buNone/>
            </a:pPr>
            <a:r>
              <a:rPr lang="en-NZ" sz="1300" b="1">
                <a:solidFill>
                  <a:srgbClr val="23500B"/>
                </a:solidFill>
                <a:latin typeface="Aptos"/>
                <a:ea typeface="+mn-ea"/>
                <a:cs typeface="+mn-cs"/>
              </a:rPr>
              <a:t>International alignment</a:t>
            </a:r>
          </a:p>
          <a:p>
            <a:pPr algn="l">
              <a:lnSpc>
                <a:spcPct val="100000"/>
              </a:lnSpc>
              <a:buNone/>
            </a:pPr>
            <a:r>
              <a:rPr lang="en-NZ" sz="1150" b="0">
                <a:solidFill>
                  <a:srgbClr val="262626"/>
                </a:solidFill>
                <a:latin typeface="Aptos"/>
                <a:ea typeface="+mn-ea"/>
                <a:cs typeface="+mn-cs"/>
              </a:rPr>
              <a:t>Consider international practice and international alignment.</a:t>
            </a:r>
          </a:p>
        </p:txBody>
      </p:sp>
      <p:sp>
        <p:nvSpPr>
          <p:cNvPr id="312" name="Step 5 Card"/>
          <p:cNvSpPr/>
          <p:nvPr/>
        </p:nvSpPr>
        <p:spPr>
          <a:xfrm>
            <a:off x="646113" y="4170000"/>
            <a:ext cx="5445422" cy="1160000"/>
          </a:xfrm>
          <a:prstGeom prst="roundRect">
            <a:avLst>
              <a:gd name="adj" fmla="val 1625"/>
            </a:avLst>
          </a:prstGeom>
          <a:solidFill>
            <a:srgbClr val="EFF0EA"/>
          </a:solidFill>
          <a:ln>
            <a:noFill/>
          </a:ln>
        </p:spPr>
        <p:txBody>
          <a:bodyPr rtlCol="0" anchor="ctr"/>
          <a:lstStyle/>
          <a:p>
            <a:pPr algn="ctr">
              <a:buNone/>
            </a:pPr>
            <a:endParaRPr/>
          </a:p>
        </p:txBody>
      </p:sp>
      <p:sp>
        <p:nvSpPr>
          <p:cNvPr id="313" name="Step 5 Num"/>
          <p:cNvSpPr/>
          <p:nvPr/>
        </p:nvSpPr>
        <p:spPr>
          <a:xfrm>
            <a:off x="886113" y="4370000"/>
            <a:ext cx="420000" cy="420000"/>
          </a:xfrm>
          <a:prstGeom prst="ellipse">
            <a:avLst/>
          </a:prstGeom>
          <a:solidFill>
            <a:srgbClr val="50782C"/>
          </a:solidFill>
          <a:ln>
            <a:noFill/>
          </a:ln>
        </p:spPr>
        <p:txBody>
          <a:bodyPr rtlCol="0" anchor="ctr"/>
          <a:lstStyle/>
          <a:p>
            <a:pPr algn="ctr">
              <a:buNone/>
            </a:pPr>
            <a:r>
              <a:rPr lang="en-NZ" sz="1400" b="1">
                <a:solidFill>
                  <a:srgbClr val="FFFFFF"/>
                </a:solidFill>
                <a:latin typeface="Aptos"/>
                <a:ea typeface="+mn-ea"/>
                <a:cs typeface="+mn-cs"/>
              </a:rPr>
              <a:t>5</a:t>
            </a:r>
          </a:p>
        </p:txBody>
      </p:sp>
      <p:sp>
        <p:nvSpPr>
          <p:cNvPr id="314" name="Step 5 Text"/>
          <p:cNvSpPr txBox="1"/>
          <p:nvPr/>
        </p:nvSpPr>
        <p:spPr>
          <a:xfrm>
            <a:off x="1446113" y="4340000"/>
            <a:ext cx="4395422" cy="900000"/>
          </a:xfrm>
          <a:prstGeom prst="rect">
            <a:avLst/>
          </a:prstGeom>
          <a:noFill/>
        </p:spPr>
        <p:txBody>
          <a:bodyPr wrap="square" lIns="0" tIns="0" rIns="0" bIns="0" anchor="ctr">
            <a:normAutofit/>
          </a:bodyPr>
          <a:lstStyle/>
          <a:p>
            <a:pPr algn="l">
              <a:lnSpc>
                <a:spcPct val="100000"/>
              </a:lnSpc>
              <a:buNone/>
            </a:pPr>
            <a:r>
              <a:rPr lang="en-NZ" sz="1300" b="1">
                <a:solidFill>
                  <a:srgbClr val="23500B"/>
                </a:solidFill>
                <a:latin typeface="Aptos"/>
                <a:ea typeface="+mn-ea"/>
                <a:cs typeface="+mn-cs"/>
              </a:rPr>
              <a:t>Current challenges</a:t>
            </a:r>
          </a:p>
          <a:p>
            <a:pPr algn="l">
              <a:lnSpc>
                <a:spcPct val="100000"/>
              </a:lnSpc>
              <a:buNone/>
            </a:pPr>
            <a:r>
              <a:rPr lang="en-NZ" sz="1150" b="0">
                <a:solidFill>
                  <a:srgbClr val="262626"/>
                </a:solidFill>
                <a:latin typeface="Aptos"/>
                <a:ea typeface="+mn-ea"/>
                <a:cs typeface="+mn-cs"/>
              </a:rPr>
              <a:t>Identify key challenges with the current standards.</a:t>
            </a:r>
          </a:p>
        </p:txBody>
      </p:sp>
      <p:sp>
        <p:nvSpPr>
          <p:cNvPr id="315" name="Step 6 Card"/>
          <p:cNvSpPr/>
          <p:nvPr/>
        </p:nvSpPr>
        <p:spPr>
          <a:xfrm>
            <a:off x="6391535" y="4170000"/>
            <a:ext cx="5445422" cy="1160000"/>
          </a:xfrm>
          <a:prstGeom prst="roundRect">
            <a:avLst>
              <a:gd name="adj" fmla="val 1625"/>
            </a:avLst>
          </a:prstGeom>
          <a:solidFill>
            <a:srgbClr val="EFF0EA"/>
          </a:solidFill>
          <a:ln>
            <a:noFill/>
          </a:ln>
        </p:spPr>
        <p:txBody>
          <a:bodyPr rtlCol="0" anchor="ctr"/>
          <a:lstStyle/>
          <a:p>
            <a:pPr algn="ctr">
              <a:buNone/>
            </a:pPr>
            <a:endParaRPr/>
          </a:p>
        </p:txBody>
      </p:sp>
      <p:sp>
        <p:nvSpPr>
          <p:cNvPr id="316" name="Step 6 Num"/>
          <p:cNvSpPr/>
          <p:nvPr/>
        </p:nvSpPr>
        <p:spPr>
          <a:xfrm>
            <a:off x="6631535" y="4370000"/>
            <a:ext cx="420000" cy="420000"/>
          </a:xfrm>
          <a:prstGeom prst="ellipse">
            <a:avLst/>
          </a:prstGeom>
          <a:solidFill>
            <a:srgbClr val="50782C"/>
          </a:solidFill>
          <a:ln>
            <a:noFill/>
          </a:ln>
        </p:spPr>
        <p:txBody>
          <a:bodyPr rtlCol="0" anchor="ctr"/>
          <a:lstStyle/>
          <a:p>
            <a:pPr algn="ctr">
              <a:buNone/>
            </a:pPr>
            <a:r>
              <a:rPr lang="en-NZ" sz="1400" b="1">
                <a:solidFill>
                  <a:srgbClr val="FFFFFF"/>
                </a:solidFill>
                <a:latin typeface="Aptos"/>
                <a:ea typeface="+mn-ea"/>
                <a:cs typeface="+mn-cs"/>
              </a:rPr>
              <a:t>6</a:t>
            </a:r>
          </a:p>
        </p:txBody>
      </p:sp>
      <p:sp>
        <p:nvSpPr>
          <p:cNvPr id="317" name="Step 6 Text"/>
          <p:cNvSpPr txBox="1"/>
          <p:nvPr/>
        </p:nvSpPr>
        <p:spPr>
          <a:xfrm>
            <a:off x="7191535" y="4340000"/>
            <a:ext cx="4395422" cy="900000"/>
          </a:xfrm>
          <a:prstGeom prst="rect">
            <a:avLst/>
          </a:prstGeom>
          <a:noFill/>
        </p:spPr>
        <p:txBody>
          <a:bodyPr wrap="square" lIns="0" tIns="0" rIns="0" bIns="0" anchor="ctr">
            <a:normAutofit/>
          </a:bodyPr>
          <a:lstStyle/>
          <a:p>
            <a:pPr algn="l">
              <a:lnSpc>
                <a:spcPct val="100000"/>
              </a:lnSpc>
              <a:buNone/>
            </a:pPr>
            <a:r>
              <a:rPr lang="en-NZ" sz="1300" b="1">
                <a:solidFill>
                  <a:srgbClr val="23500B"/>
                </a:solidFill>
                <a:latin typeface="Aptos"/>
                <a:ea typeface="+mn-ea"/>
                <a:cs typeface="+mn-cs"/>
              </a:rPr>
              <a:t>Options evaluation</a:t>
            </a:r>
          </a:p>
          <a:p>
            <a:pPr algn="l">
              <a:lnSpc>
                <a:spcPct val="100000"/>
              </a:lnSpc>
              <a:buNone/>
            </a:pPr>
            <a:r>
              <a:rPr lang="en-NZ" sz="1150" b="0">
                <a:solidFill>
                  <a:srgbClr val="262626"/>
                </a:solidFill>
                <a:latin typeface="Aptos"/>
                <a:ea typeface="+mn-ea"/>
                <a:cs typeface="+mn-cs"/>
              </a:rPr>
              <a:t>Identify and evaluate viable framework options against consistent key criteria, assessing the relative pros, cons and trade‑offs.</a:t>
            </a:r>
          </a:p>
        </p:txBody>
      </p:sp>
      <p:sp>
        <p:nvSpPr>
          <p:cNvPr id="900" name="Step 7 Card"/>
          <p:cNvSpPr/>
          <p:nvPr/>
        </p:nvSpPr>
        <p:spPr>
          <a:xfrm>
            <a:off x="646113" y="5530000"/>
            <a:ext cx="11190845" cy="760000"/>
          </a:xfrm>
          <a:prstGeom prst="roundRect">
            <a:avLst>
              <a:gd name="adj" fmla="val 1625"/>
            </a:avLst>
          </a:prstGeom>
          <a:solidFill>
            <a:srgbClr val="5F8F34"/>
          </a:solidFill>
          <a:ln>
            <a:noFill/>
          </a:ln>
        </p:spPr>
        <p:txBody>
          <a:bodyPr rtlCol="0" anchor="ctr"/>
          <a:lstStyle/>
          <a:p>
            <a:pPr algn="ctr">
              <a:buNone/>
            </a:pPr>
            <a:endParaRPr/>
          </a:p>
        </p:txBody>
      </p:sp>
      <p:sp>
        <p:nvSpPr>
          <p:cNvPr id="901" name="Step 7 Num"/>
          <p:cNvSpPr/>
          <p:nvPr/>
        </p:nvSpPr>
        <p:spPr>
          <a:xfrm>
            <a:off x="886113" y="5700000"/>
            <a:ext cx="420000" cy="420000"/>
          </a:xfrm>
          <a:prstGeom prst="ellipse">
            <a:avLst/>
          </a:prstGeom>
          <a:solidFill>
            <a:srgbClr val="FFFFFF"/>
          </a:solidFill>
          <a:ln>
            <a:noFill/>
          </a:ln>
        </p:spPr>
        <p:txBody>
          <a:bodyPr rtlCol="0" anchor="ctr"/>
          <a:lstStyle/>
          <a:p>
            <a:pPr algn="ctr">
              <a:buNone/>
            </a:pPr>
            <a:r>
              <a:rPr lang="en-NZ" sz="1400" b="1">
                <a:solidFill>
                  <a:srgbClr val="23500B"/>
                </a:solidFill>
                <a:latin typeface="Aptos"/>
                <a:ea typeface="+mn-ea"/>
                <a:cs typeface="+mn-cs"/>
              </a:rPr>
              <a:t>7</a:t>
            </a:r>
          </a:p>
        </p:txBody>
      </p:sp>
      <p:sp>
        <p:nvSpPr>
          <p:cNvPr id="902" name="Step 7 Text"/>
          <p:cNvSpPr txBox="1"/>
          <p:nvPr/>
        </p:nvSpPr>
        <p:spPr>
          <a:xfrm>
            <a:off x="1446113" y="5710000"/>
            <a:ext cx="10140845" cy="420000"/>
          </a:xfrm>
          <a:prstGeom prst="rect">
            <a:avLst/>
          </a:prstGeom>
          <a:noFill/>
        </p:spPr>
        <p:txBody>
          <a:bodyPr wrap="square" lIns="0" tIns="0" rIns="0" bIns="0" anchor="ctr">
            <a:normAutofit/>
          </a:bodyPr>
          <a:lstStyle/>
          <a:p>
            <a:pPr algn="l">
              <a:lnSpc>
                <a:spcPct val="100000"/>
              </a:lnSpc>
              <a:buNone/>
            </a:pPr>
            <a:r>
              <a:rPr lang="en-NZ" sz="1300" b="1">
                <a:solidFill>
                  <a:srgbClr val="FFFFFF"/>
                </a:solidFill>
                <a:latin typeface="Aptos"/>
                <a:ea typeface="+mn-ea"/>
                <a:cs typeface="+mn-cs"/>
              </a:rPr>
              <a:t>Recommendations</a:t>
            </a:r>
            <a:r>
              <a:rPr lang="en-NZ" sz="1250" b="0">
                <a:solidFill>
                  <a:srgbClr val="FFFFFF"/>
                </a:solidFill>
                <a:latin typeface="Aptos"/>
                <a:ea typeface="+mn-ea"/>
                <a:cs typeface="+mn-cs"/>
              </a:rPr>
              <a:t>  —  Make recommendations for inclusion in the discussion paper.</a:t>
            </a:r>
          </a:p>
        </p:txBody>
      </p:sp>
    </p:spTree>
    <p:extLst>
      <p:ext uri="{BB962C8B-B14F-4D97-AF65-F5344CB8AC3E}">
        <p14:creationId xmlns:p14="http://schemas.microsoft.com/office/powerpoint/2010/main" val="7750894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descr="Decorative header banner"/>
          <p:cNvPicPr>
            <a:picLocks noChangeAspect="1"/>
          </p:cNvPicPr>
          <p:nvPr/>
        </p:nvPicPr>
        <p:blipFill rotWithShape="1">
          <a:blip r:embed="rId3"/>
          <a:srcRect l="13100" r="3344" b="34760"/>
          <a:stretch/>
        </p:blipFill>
        <p:spPr>
          <a:xfrm>
            <a:off x="240000" y="0"/>
            <a:ext cx="11952000" cy="740000"/>
          </a:xfrm>
          <a:prstGeom prst="rect">
            <a:avLst/>
          </a:prstGeom>
        </p:spPr>
      </p:pic>
      <p:sp>
        <p:nvSpPr>
          <p:cNvPr id="4" name="Subtitle"/>
          <p:cNvSpPr txBox="1"/>
          <p:nvPr/>
        </p:nvSpPr>
        <p:spPr>
          <a:xfrm>
            <a:off x="426679" y="880000"/>
            <a:ext cx="10500000" cy="300000"/>
          </a:xfrm>
          <a:prstGeom prst="rect">
            <a:avLst/>
          </a:prstGeom>
          <a:noFill/>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57" b="0" i="1" u="none" strike="noStrike" kern="1200" cap="none" spc="0" normalizeH="0" baseline="0" noProof="0">
                <a:ln>
                  <a:noFill/>
                </a:ln>
                <a:solidFill>
                  <a:srgbClr val="192D06"/>
                </a:solidFill>
                <a:effectLst/>
                <a:uLnTx/>
                <a:uFillTx/>
                <a:latin typeface="Aptos"/>
                <a:ea typeface="+mn-ea"/>
                <a:cs typeface="+mn-cs"/>
              </a:rPr>
              <a:t>Each viable option was assessed against seven key criteria.</a:t>
            </a:r>
          </a:p>
        </p:txBody>
      </p:sp>
      <p:sp>
        <p:nvSpPr>
          <p:cNvPr id="10" name="Process label"/>
          <p:cNvSpPr txBox="1"/>
          <p:nvPr/>
        </p:nvSpPr>
        <p:spPr>
          <a:xfrm>
            <a:off x="426690" y="1180000"/>
            <a:ext cx="6000000" cy="300000"/>
          </a:xfrm>
          <a:prstGeom prst="rect">
            <a:avLst/>
          </a:prstGeom>
          <a:noFill/>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1" i="0" u="none" strike="noStrike" kern="1200" cap="none" spc="0" normalizeH="0" baseline="0" noProof="0">
                <a:ln>
                  <a:noFill/>
                </a:ln>
                <a:solidFill>
                  <a:srgbClr val="23500B"/>
                </a:solidFill>
                <a:effectLst/>
                <a:uLnTx/>
                <a:uFillTx/>
                <a:latin typeface="Aptos"/>
                <a:ea typeface="+mn-ea"/>
                <a:cs typeface="+mn-cs"/>
              </a:rPr>
              <a:t>Process followed</a:t>
            </a:r>
          </a:p>
        </p:txBody>
      </p:sp>
      <p:grpSp>
        <p:nvGrpSpPr>
          <p:cNvPr id="2" name="Group 1">
            <a:extLst>
              <a:ext uri="{FF2B5EF4-FFF2-40B4-BE49-F238E27FC236}">
                <a16:creationId xmlns:a16="http://schemas.microsoft.com/office/drawing/2014/main" id="{D3D3FD1F-8F1E-2EE7-077C-4763D7438217}"/>
              </a:ext>
            </a:extLst>
          </p:cNvPr>
          <p:cNvGrpSpPr/>
          <p:nvPr/>
        </p:nvGrpSpPr>
        <p:grpSpPr>
          <a:xfrm>
            <a:off x="2155006" y="1480000"/>
            <a:ext cx="7509078" cy="1608960"/>
            <a:chOff x="426690" y="1500000"/>
            <a:chExt cx="7509078" cy="1608960"/>
          </a:xfrm>
        </p:grpSpPr>
        <p:sp>
          <p:nvSpPr>
            <p:cNvPr id="100" name="Step card 1"/>
            <p:cNvSpPr/>
            <p:nvPr/>
          </p:nvSpPr>
          <p:spPr>
            <a:xfrm>
              <a:off x="426690" y="1500000"/>
              <a:ext cx="3679539" cy="1608960"/>
            </a:xfrm>
            <a:prstGeom prst="roundRect">
              <a:avLst>
                <a:gd name="adj" fmla="val 70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10" name="Badge 1"/>
            <p:cNvSpPr/>
            <p:nvPr/>
          </p:nvSpPr>
          <p:spPr>
            <a:xfrm>
              <a:off x="576690" y="1650000"/>
              <a:ext cx="360000" cy="36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200" b="1" i="0" u="none" strike="noStrike" kern="1200" cap="none" spc="0" normalizeH="0" baseline="0" noProof="0">
                  <a:ln>
                    <a:noFill/>
                  </a:ln>
                  <a:solidFill>
                    <a:srgbClr val="FFFFFF"/>
                  </a:solidFill>
                  <a:effectLst/>
                  <a:uLnTx/>
                  <a:uFillTx/>
                  <a:latin typeface="Aptos"/>
                  <a:ea typeface="+mn-ea"/>
                  <a:cs typeface="+mn-cs"/>
                </a:rPr>
                <a:t>1</a:t>
              </a:r>
            </a:p>
          </p:txBody>
        </p:sp>
        <p:sp>
          <p:nvSpPr>
            <p:cNvPr id="120" name="Step text 1"/>
            <p:cNvSpPr txBox="1"/>
            <p:nvPr/>
          </p:nvSpPr>
          <p:spPr>
            <a:xfrm>
              <a:off x="576690" y="2120000"/>
              <a:ext cx="3379539" cy="609038"/>
            </a:xfrm>
            <a:prstGeom prst="rect">
              <a:avLst/>
            </a:prstGeom>
            <a:noFill/>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0" i="0" u="none" strike="noStrike" kern="1200" cap="none" spc="0" normalizeH="0" baseline="0" noProof="0">
                  <a:ln>
                    <a:noFill/>
                  </a:ln>
                  <a:solidFill>
                    <a:srgbClr val="3F403A"/>
                  </a:solidFill>
                  <a:effectLst/>
                  <a:uLnTx/>
                  <a:uFillTx/>
                  <a:latin typeface="Aptos"/>
                  <a:ea typeface="+mn-ea"/>
                  <a:cs typeface="+mn-cs"/>
                </a:rPr>
                <a:t>Staff prepared the analysis of the alternative frameworks options that were considered viable to this tier.</a:t>
              </a:r>
            </a:p>
          </p:txBody>
        </p:sp>
        <p:sp>
          <p:nvSpPr>
            <p:cNvPr id="101" name="Step card 2"/>
            <p:cNvSpPr/>
            <p:nvPr/>
          </p:nvSpPr>
          <p:spPr>
            <a:xfrm>
              <a:off x="4256229" y="1500000"/>
              <a:ext cx="3679539" cy="1608960"/>
            </a:xfrm>
            <a:prstGeom prst="roundRect">
              <a:avLst>
                <a:gd name="adj" fmla="val 70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11" name="Badge 2"/>
            <p:cNvSpPr/>
            <p:nvPr/>
          </p:nvSpPr>
          <p:spPr>
            <a:xfrm>
              <a:off x="4406229" y="1650000"/>
              <a:ext cx="360000" cy="36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200" b="1" i="0" u="none" strike="noStrike" kern="1200" cap="none" spc="0" normalizeH="0" baseline="0" noProof="0">
                  <a:ln>
                    <a:noFill/>
                  </a:ln>
                  <a:solidFill>
                    <a:srgbClr val="FFFFFF"/>
                  </a:solidFill>
                  <a:effectLst/>
                  <a:uLnTx/>
                  <a:uFillTx/>
                  <a:latin typeface="Aptos"/>
                  <a:ea typeface="+mn-ea"/>
                  <a:cs typeface="+mn-cs"/>
                </a:rPr>
                <a:t>2</a:t>
              </a:r>
            </a:p>
          </p:txBody>
        </p:sp>
        <p:sp>
          <p:nvSpPr>
            <p:cNvPr id="121" name="Step text 2"/>
            <p:cNvSpPr txBox="1"/>
            <p:nvPr/>
          </p:nvSpPr>
          <p:spPr>
            <a:xfrm>
              <a:off x="4406229" y="2120000"/>
              <a:ext cx="3379539" cy="904462"/>
            </a:xfrm>
            <a:prstGeom prst="rect">
              <a:avLst/>
            </a:prstGeom>
            <a:noFill/>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0" i="0" u="none" strike="noStrike" kern="1200" cap="none" spc="0" normalizeH="0" baseline="0" noProof="0">
                  <a:ln>
                    <a:noFill/>
                  </a:ln>
                  <a:solidFill>
                    <a:srgbClr val="3F403A"/>
                  </a:solidFill>
                  <a:effectLst/>
                  <a:uLnTx/>
                  <a:uFillTx/>
                  <a:latin typeface="Aptos"/>
                  <a:ea typeface="+mn-ea"/>
                  <a:cs typeface="+mn-cs"/>
                </a:rPr>
                <a:t>Each framework option was evaluated by considering its benefits and trade-offs and assessing it against a set key criteria (outlined below).</a:t>
              </a:r>
            </a:p>
          </p:txBody>
        </p:sp>
      </p:grpSp>
      <p:sp>
        <p:nvSpPr>
          <p:cNvPr id="50" name="Criteria label"/>
          <p:cNvSpPr txBox="1"/>
          <p:nvPr/>
        </p:nvSpPr>
        <p:spPr>
          <a:xfrm>
            <a:off x="426690" y="3275646"/>
            <a:ext cx="8000000" cy="280000"/>
          </a:xfrm>
          <a:prstGeom prst="rect">
            <a:avLst/>
          </a:prstGeom>
          <a:noFill/>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1" i="0" u="none" strike="noStrike" kern="1200" cap="none" spc="0" normalizeH="0" baseline="0" noProof="0">
                <a:ln>
                  <a:noFill/>
                </a:ln>
                <a:solidFill>
                  <a:srgbClr val="23500B"/>
                </a:solidFill>
                <a:effectLst/>
                <a:uLnTx/>
                <a:uFillTx/>
                <a:latin typeface="Aptos"/>
                <a:ea typeface="+mn-ea"/>
                <a:cs typeface="+mn-cs"/>
              </a:rPr>
              <a:t>Framework-level key criteria used to evaluate each option</a:t>
            </a:r>
          </a:p>
        </p:txBody>
      </p:sp>
      <p:sp>
        <p:nvSpPr>
          <p:cNvPr id="17" name="TextBox 16">
            <a:extLst>
              <a:ext uri="{FF2B5EF4-FFF2-40B4-BE49-F238E27FC236}">
                <a16:creationId xmlns:a16="http://schemas.microsoft.com/office/drawing/2014/main" id="{2755A7B2-7F16-7E6D-B5A1-B2D822A29A2E}"/>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Framework-level analysis criteria</a:t>
            </a:r>
          </a:p>
        </p:txBody>
      </p:sp>
      <p:graphicFrame>
        <p:nvGraphicFramePr>
          <p:cNvPr id="18" name="Content Placeholder 7">
            <a:extLst>
              <a:ext uri="{FF2B5EF4-FFF2-40B4-BE49-F238E27FC236}">
                <a16:creationId xmlns:a16="http://schemas.microsoft.com/office/drawing/2014/main" id="{003DE725-3CCA-7418-75A3-764248F39CE6}"/>
              </a:ext>
            </a:extLst>
          </p:cNvPr>
          <p:cNvGraphicFramePr>
            <a:graphicFrameLocks/>
          </p:cNvGraphicFramePr>
          <p:nvPr>
            <p:extLst>
              <p:ext uri="{D42A27DB-BD31-4B8C-83A1-F6EECF244321}">
                <p14:modId xmlns:p14="http://schemas.microsoft.com/office/powerpoint/2010/main" val="4175762661"/>
              </p:ext>
            </p:extLst>
          </p:nvPr>
        </p:nvGraphicFramePr>
        <p:xfrm>
          <a:off x="426680" y="3575646"/>
          <a:ext cx="11338627" cy="2324975"/>
        </p:xfrm>
        <a:graphic>
          <a:graphicData uri="http://schemas.openxmlformats.org/drawingml/2006/table">
            <a:tbl>
              <a:tblPr firstRow="1" bandRow="1">
                <a:tableStyleId>{3C2FFA5D-87B4-456A-9821-1D502468CF0F}</a:tableStyleId>
              </a:tblPr>
              <a:tblGrid>
                <a:gridCol w="1038705">
                  <a:extLst>
                    <a:ext uri="{9D8B030D-6E8A-4147-A177-3AD203B41FA5}">
                      <a16:colId xmlns:a16="http://schemas.microsoft.com/office/drawing/2014/main" val="983296811"/>
                    </a:ext>
                  </a:extLst>
                </a:gridCol>
                <a:gridCol w="1740027">
                  <a:extLst>
                    <a:ext uri="{9D8B030D-6E8A-4147-A177-3AD203B41FA5}">
                      <a16:colId xmlns:a16="http://schemas.microsoft.com/office/drawing/2014/main" val="2433233883"/>
                    </a:ext>
                  </a:extLst>
                </a:gridCol>
                <a:gridCol w="1369951">
                  <a:extLst>
                    <a:ext uri="{9D8B030D-6E8A-4147-A177-3AD203B41FA5}">
                      <a16:colId xmlns:a16="http://schemas.microsoft.com/office/drawing/2014/main" val="699093989"/>
                    </a:ext>
                  </a:extLst>
                </a:gridCol>
                <a:gridCol w="1471178">
                  <a:extLst>
                    <a:ext uri="{9D8B030D-6E8A-4147-A177-3AD203B41FA5}">
                      <a16:colId xmlns:a16="http://schemas.microsoft.com/office/drawing/2014/main" val="3240030827"/>
                    </a:ext>
                  </a:extLst>
                </a:gridCol>
                <a:gridCol w="1423939">
                  <a:extLst>
                    <a:ext uri="{9D8B030D-6E8A-4147-A177-3AD203B41FA5}">
                      <a16:colId xmlns:a16="http://schemas.microsoft.com/office/drawing/2014/main" val="946425478"/>
                    </a:ext>
                  </a:extLst>
                </a:gridCol>
                <a:gridCol w="1337783">
                  <a:extLst>
                    <a:ext uri="{9D8B030D-6E8A-4147-A177-3AD203B41FA5}">
                      <a16:colId xmlns:a16="http://schemas.microsoft.com/office/drawing/2014/main" val="114942317"/>
                    </a:ext>
                  </a:extLst>
                </a:gridCol>
                <a:gridCol w="1478522">
                  <a:extLst>
                    <a:ext uri="{9D8B030D-6E8A-4147-A177-3AD203B41FA5}">
                      <a16:colId xmlns:a16="http://schemas.microsoft.com/office/drawing/2014/main" val="2953365103"/>
                    </a:ext>
                  </a:extLst>
                </a:gridCol>
                <a:gridCol w="1478522">
                  <a:extLst>
                    <a:ext uri="{9D8B030D-6E8A-4147-A177-3AD203B41FA5}">
                      <a16:colId xmlns:a16="http://schemas.microsoft.com/office/drawing/2014/main" val="2646985734"/>
                    </a:ext>
                  </a:extLst>
                </a:gridCol>
              </a:tblGrid>
              <a:tr h="587615">
                <a:tc>
                  <a:txBody>
                    <a:bodyPr/>
                    <a:lstStyle/>
                    <a:p>
                      <a:pPr marL="0" lvl="0" algn="l" rtl="0">
                        <a:buNone/>
                      </a:pPr>
                      <a:r>
                        <a:rPr lang="en-US" sz="1200">
                          <a:solidFill>
                            <a:srgbClr val="FFFFFF"/>
                          </a:solidFill>
                        </a:rPr>
                        <a:t>Key criteria</a:t>
                      </a:r>
                    </a:p>
                  </a:txBody>
                  <a:tcPr>
                    <a:solidFill>
                      <a:schemeClr val="bg2">
                        <a:lumMod val="40000"/>
                        <a:lumOff val="60000"/>
                      </a:schemeClr>
                    </a:solidFill>
                  </a:tcPr>
                </a:tc>
                <a:tc>
                  <a:txBody>
                    <a:bodyPr/>
                    <a:lstStyle/>
                    <a:p>
                      <a:pPr marL="0" lvl="0" algn="l" rtl="0">
                        <a:buNone/>
                      </a:pPr>
                      <a:r>
                        <a:rPr lang="en-NZ" sz="1200" kern="1200">
                          <a:solidFill>
                            <a:srgbClr val="FFFFFF"/>
                          </a:solidFill>
                        </a:rPr>
                        <a:t>Technical fitness</a:t>
                      </a:r>
                      <a:endParaRPr lang="en-US" sz="1200">
                        <a:solidFill>
                          <a:srgbClr val="FFFFFF"/>
                        </a:solidFill>
                      </a:endParaRPr>
                    </a:p>
                  </a:txBody>
                  <a:tcPr/>
                </a:tc>
                <a:tc>
                  <a:txBody>
                    <a:bodyPr/>
                    <a:lstStyle/>
                    <a:p>
                      <a:pPr marL="0" lvl="0" algn="l" rtl="0">
                        <a:buNone/>
                      </a:pPr>
                      <a:r>
                        <a:rPr lang="en-NZ" sz="1200" kern="1200">
                          <a:solidFill>
                            <a:srgbClr val="FFFFFF"/>
                          </a:solidFill>
                        </a:rPr>
                        <a:t>Simplification </a:t>
                      </a:r>
                      <a:endParaRPr lang="en-US" sz="1200">
                        <a:solidFill>
                          <a:srgbClr val="FFFFFF"/>
                        </a:solidFill>
                      </a:endParaRPr>
                    </a:p>
                  </a:txBody>
                  <a:tcPr/>
                </a:tc>
                <a:tc>
                  <a:txBody>
                    <a:bodyPr/>
                    <a:lstStyle/>
                    <a:p>
                      <a:pPr marL="0" marR="0" lvl="3" indent="0" algn="l" rtl="0">
                        <a:lnSpc>
                          <a:spcPct val="108000"/>
                        </a:lnSpc>
                        <a:spcBef>
                          <a:spcPts val="0"/>
                        </a:spcBef>
                        <a:spcAft>
                          <a:spcPts val="300"/>
                        </a:spcAft>
                        <a:buNone/>
                      </a:pPr>
                      <a:r>
                        <a:rPr lang="en-US" sz="1200" kern="1200" noProof="0">
                          <a:solidFill>
                            <a:srgbClr val="FFFFFF"/>
                          </a:solidFill>
                        </a:rPr>
                        <a:t>International alignment</a:t>
                      </a:r>
                      <a:endParaRPr lang="en-US" sz="1200">
                        <a:solidFill>
                          <a:srgbClr val="FFFFFF"/>
                        </a:solidFill>
                      </a:endParaRPr>
                    </a:p>
                  </a:txBody>
                  <a:tcPr/>
                </a:tc>
                <a:tc>
                  <a:txBody>
                    <a:bodyPr/>
                    <a:lstStyle/>
                    <a:p>
                      <a:pPr marL="0" marR="0" lvl="3" indent="0" algn="l" rtl="0">
                        <a:lnSpc>
                          <a:spcPct val="108000"/>
                        </a:lnSpc>
                        <a:spcBef>
                          <a:spcPts val="0"/>
                        </a:spcBef>
                        <a:spcAft>
                          <a:spcPts val="300"/>
                        </a:spcAft>
                        <a:buClrTx/>
                        <a:buSzTx/>
                        <a:buFontTx/>
                        <a:buNone/>
                      </a:pPr>
                      <a:r>
                        <a:rPr lang="en-NZ" sz="1200" kern="1200">
                          <a:solidFill>
                            <a:srgbClr val="FFFFFF"/>
                          </a:solidFill>
                        </a:rPr>
                        <a:t>Local relevance  </a:t>
                      </a:r>
                      <a:endParaRPr lang="en-US" sz="1200">
                        <a:solidFill>
                          <a:srgbClr val="FFFFFF"/>
                        </a:solidFill>
                      </a:endParaRPr>
                    </a:p>
                  </a:txBody>
                  <a:tcPr/>
                </a:tc>
                <a:tc>
                  <a:txBody>
                    <a:bodyPr/>
                    <a:lstStyle/>
                    <a:p>
                      <a:pPr marL="0" marR="0" lvl="3" indent="0" algn="l" rtl="0">
                        <a:lnSpc>
                          <a:spcPct val="108000"/>
                        </a:lnSpc>
                        <a:spcBef>
                          <a:spcPts val="0"/>
                        </a:spcBef>
                        <a:spcAft>
                          <a:spcPts val="300"/>
                        </a:spcAft>
                        <a:buNone/>
                      </a:pPr>
                      <a:r>
                        <a:rPr lang="en-NZ" sz="1200" kern="1200" noProof="0">
                          <a:solidFill>
                            <a:schemeClr val="bg1"/>
                          </a:solidFill>
                        </a:rPr>
                        <a:t>Ecosystem</a:t>
                      </a:r>
                      <a:endParaRPr lang="en-US" sz="1200">
                        <a:solidFill>
                          <a:schemeClr val="bg1"/>
                        </a:solidFill>
                      </a:endParaRPr>
                    </a:p>
                  </a:txBody>
                  <a:tcPr/>
                </a:tc>
                <a:tc>
                  <a:txBody>
                    <a:bodyPr/>
                    <a:lstStyle/>
                    <a:p>
                      <a:pPr marL="0" marR="0" lvl="3" indent="0" algn="l" rtl="0">
                        <a:lnSpc>
                          <a:spcPct val="108000"/>
                        </a:lnSpc>
                        <a:spcBef>
                          <a:spcPts val="0"/>
                        </a:spcBef>
                        <a:spcAft>
                          <a:spcPts val="300"/>
                        </a:spcAft>
                        <a:buNone/>
                      </a:pPr>
                      <a:r>
                        <a:rPr lang="en-US" sz="1200" kern="1200" noProof="0">
                          <a:solidFill>
                            <a:srgbClr val="FFFFFF"/>
                          </a:solidFill>
                        </a:rPr>
                        <a:t>Transition costs</a:t>
                      </a:r>
                      <a:endParaRPr lang="en-US" sz="1200">
                        <a:solidFill>
                          <a:srgbClr val="FFFFFF"/>
                        </a:solidFill>
                      </a:endParaRPr>
                    </a:p>
                  </a:txBody>
                  <a:tcPr/>
                </a:tc>
                <a:tc>
                  <a:txBody>
                    <a:bodyPr/>
                    <a:lstStyle/>
                    <a:p>
                      <a:pPr marL="0" marR="0" lvl="0" indent="0" algn="l" rtl="0">
                        <a:lnSpc>
                          <a:spcPct val="100000"/>
                        </a:lnSpc>
                        <a:spcBef>
                          <a:spcPts val="0"/>
                        </a:spcBef>
                        <a:spcAft>
                          <a:spcPts val="0"/>
                        </a:spcAft>
                        <a:buClrTx/>
                        <a:buSzTx/>
                        <a:buFontTx/>
                        <a:buNone/>
                      </a:pPr>
                      <a:r>
                        <a:rPr lang="en-NZ" sz="1200" kern="1200">
                          <a:solidFill>
                            <a:srgbClr val="FFFFFF"/>
                          </a:solidFill>
                        </a:rPr>
                        <a:t>Ongoing costs </a:t>
                      </a:r>
                      <a:endParaRPr lang="en-US" sz="1200">
                        <a:solidFill>
                          <a:srgbClr val="FFFFFF"/>
                        </a:solidFill>
                      </a:endParaRPr>
                    </a:p>
                  </a:txBody>
                  <a:tcPr/>
                </a:tc>
                <a:extLst>
                  <a:ext uri="{0D108BD9-81ED-4DB2-BD59-A6C34878D82A}">
                    <a16:rowId xmlns:a16="http://schemas.microsoft.com/office/drawing/2014/main" val="3087547167"/>
                  </a:ext>
                </a:extLst>
              </a:tr>
              <a:tr h="1690899">
                <a:tc>
                  <a:txBody>
                    <a:bodyPr/>
                    <a:lstStyle/>
                    <a:p>
                      <a:pPr marL="0" lvl="0" algn="l">
                        <a:buNone/>
                      </a:pPr>
                      <a:r>
                        <a:rPr lang="en-NZ" sz="1200" b="1">
                          <a:solidFill>
                            <a:srgbClr val="FFFFFF"/>
                          </a:solidFill>
                        </a:rPr>
                        <a:t>This means:</a:t>
                      </a:r>
                    </a:p>
                  </a:txBody>
                  <a:tcPr>
                    <a:solidFill>
                      <a:schemeClr val="bg2">
                        <a:lumMod val="40000"/>
                        <a:lumOff val="60000"/>
                      </a:schemeClr>
                    </a:solidFill>
                  </a:tcPr>
                </a:tc>
                <a:tc>
                  <a:txBody>
                    <a:bodyPr/>
                    <a:lstStyle/>
                    <a:p>
                      <a:pPr marL="0" lvl="0" algn="l">
                        <a:buNone/>
                      </a:pPr>
                      <a:r>
                        <a:rPr lang="en-NZ" sz="1200" u="none" strike="noStrike" kern="1200" noProof="0">
                          <a:solidFill>
                            <a:srgbClr val="FFFFFF"/>
                          </a:solidFill>
                        </a:rPr>
                        <a:t>Technical fitness; coherent suite capable of handling complex transactions developed with user needs in mind</a:t>
                      </a:r>
                      <a:endParaRPr lang="en-US" sz="1200" u="none" strike="noStrike" kern="1200" noProof="0">
                        <a:solidFill>
                          <a:srgbClr val="FFFFFF"/>
                        </a:solidFill>
                      </a:endParaRPr>
                    </a:p>
                    <a:p>
                      <a:pPr marL="0" lvl="0" algn="l">
                        <a:buNone/>
                      </a:pPr>
                      <a:r>
                        <a:rPr lang="en-NZ" sz="1200" u="none" strike="noStrike" kern="1200" noProof="0">
                          <a:solidFill>
                            <a:srgbClr val="FFFFFF"/>
                          </a:solidFill>
                        </a:rPr>
                        <a:t>(preparer and user focus)</a:t>
                      </a:r>
                      <a:endParaRPr lang="en-NZ" sz="1200">
                        <a:solidFill>
                          <a:srgbClr val="FFFFFF"/>
                        </a:solidFill>
                      </a:endParaRPr>
                    </a:p>
                  </a:txBody>
                  <a:tcPr>
                    <a:solidFill>
                      <a:schemeClr val="accent1">
                        <a:lumMod val="90000"/>
                        <a:lumOff val="10000"/>
                        <a:alpha val="40000"/>
                      </a:schemeClr>
                    </a:solidFill>
                  </a:tcPr>
                </a:tc>
                <a:tc>
                  <a:txBody>
                    <a:bodyPr/>
                    <a:lstStyle/>
                    <a:p>
                      <a:pPr marL="0" lvl="0" algn="l" rtl="0">
                        <a:buNone/>
                      </a:pPr>
                      <a:r>
                        <a:rPr lang="en-NZ" sz="1200" kern="1200">
                          <a:solidFill>
                            <a:srgbClr val="FFFFFF"/>
                          </a:solidFill>
                        </a:rPr>
                        <a:t>Simplification options</a:t>
                      </a:r>
                      <a:endParaRPr lang="en-US" sz="1200">
                        <a:solidFill>
                          <a:srgbClr val="FFFFFF"/>
                        </a:solidFill>
                      </a:endParaRPr>
                    </a:p>
                    <a:p>
                      <a:pPr marL="0" lvl="0" algn="l" rtl="0">
                        <a:buNone/>
                      </a:pPr>
                      <a:r>
                        <a:rPr lang="en-NZ" sz="1200" kern="1200">
                          <a:solidFill>
                            <a:srgbClr val="FFFFFF"/>
                          </a:solidFill>
                        </a:rPr>
                        <a:t>(addressing preparers’ concern about complexity)</a:t>
                      </a:r>
                      <a:endParaRPr lang="en-NZ" sz="1200">
                        <a:solidFill>
                          <a:srgbClr val="FFFFFF"/>
                        </a:solidFill>
                      </a:endParaRPr>
                    </a:p>
                  </a:txBody>
                  <a:tcPr>
                    <a:solidFill>
                      <a:schemeClr val="accent1">
                        <a:lumMod val="90000"/>
                        <a:lumOff val="10000"/>
                        <a:alpha val="40000"/>
                      </a:schemeClr>
                    </a:solidFill>
                  </a:tcPr>
                </a:tc>
                <a:tc>
                  <a:txBody>
                    <a:bodyPr/>
                    <a:lstStyle/>
                    <a:p>
                      <a:pPr marL="0" marR="0" lvl="3" indent="0" algn="l" rtl="0">
                        <a:lnSpc>
                          <a:spcPct val="108000"/>
                        </a:lnSpc>
                        <a:spcBef>
                          <a:spcPts val="0"/>
                        </a:spcBef>
                        <a:spcAft>
                          <a:spcPts val="300"/>
                        </a:spcAft>
                        <a:buNone/>
                      </a:pPr>
                      <a:r>
                        <a:rPr lang="en-US" sz="1200" kern="1200" noProof="0">
                          <a:solidFill>
                            <a:srgbClr val="FFFFFF"/>
                          </a:solidFill>
                        </a:rPr>
                        <a:t>Internationally aligned</a:t>
                      </a:r>
                      <a:endParaRPr lang="en-US" sz="1200">
                        <a:solidFill>
                          <a:srgbClr val="FFFFFF"/>
                        </a:solidFill>
                      </a:endParaRPr>
                    </a:p>
                    <a:p>
                      <a:pPr marL="0" marR="0" lvl="3" indent="0" algn="l" rtl="0">
                        <a:lnSpc>
                          <a:spcPct val="108000"/>
                        </a:lnSpc>
                        <a:spcBef>
                          <a:spcPts val="0"/>
                        </a:spcBef>
                        <a:spcAft>
                          <a:spcPts val="300"/>
                        </a:spcAft>
                        <a:buSzTx/>
                        <a:buFontTx/>
                        <a:buNone/>
                      </a:pPr>
                      <a:r>
                        <a:rPr lang="en-US" sz="1200" kern="1200" noProof="0">
                          <a:solidFill>
                            <a:srgbClr val="FFFFFF"/>
                          </a:solidFill>
                        </a:rPr>
                        <a:t>Internationally recognised and comparable - including Australia</a:t>
                      </a:r>
                      <a:endParaRPr lang="en-US" sz="1200">
                        <a:solidFill>
                          <a:srgbClr val="FFFFFF"/>
                        </a:solidFill>
                      </a:endParaRPr>
                    </a:p>
                  </a:txBody>
                  <a:tcPr>
                    <a:solidFill>
                      <a:schemeClr val="accent1">
                        <a:lumMod val="90000"/>
                        <a:lumOff val="10000"/>
                        <a:alpha val="40000"/>
                      </a:schemeClr>
                    </a:solidFill>
                  </a:tcPr>
                </a:tc>
                <a:tc>
                  <a:txBody>
                    <a:bodyPr/>
                    <a:lstStyle/>
                    <a:p>
                      <a:pPr marL="0" marR="0" lvl="3" indent="0" algn="l" rtl="0">
                        <a:lnSpc>
                          <a:spcPct val="108000"/>
                        </a:lnSpc>
                        <a:spcBef>
                          <a:spcPts val="0"/>
                        </a:spcBef>
                        <a:spcAft>
                          <a:spcPts val="300"/>
                        </a:spcAft>
                        <a:buClrTx/>
                        <a:buSzTx/>
                        <a:buFontTx/>
                        <a:buNone/>
                      </a:pPr>
                      <a:r>
                        <a:rPr lang="en-NZ" sz="1200" kern="1200">
                          <a:solidFill>
                            <a:schemeClr val="bg1"/>
                          </a:solidFill>
                        </a:rPr>
                        <a:t>Ability to make local modifications and/or influence internationally to enable local relevance </a:t>
                      </a:r>
                      <a:endParaRPr lang="en-US" sz="1200">
                        <a:solidFill>
                          <a:schemeClr val="bg1"/>
                        </a:solidFill>
                      </a:endParaRPr>
                    </a:p>
                  </a:txBody>
                  <a:tcPr>
                    <a:solidFill>
                      <a:schemeClr val="accent1">
                        <a:lumMod val="90000"/>
                        <a:lumOff val="10000"/>
                        <a:alpha val="40000"/>
                      </a:schemeClr>
                    </a:solidFill>
                  </a:tcPr>
                </a:tc>
                <a:tc>
                  <a:txBody>
                    <a:bodyPr/>
                    <a:lstStyle/>
                    <a:p>
                      <a:pPr marL="0" marR="0" lvl="3" indent="0" algn="l" rtl="0">
                        <a:lnSpc>
                          <a:spcPct val="108000"/>
                        </a:lnSpc>
                        <a:spcBef>
                          <a:spcPts val="0"/>
                        </a:spcBef>
                        <a:spcAft>
                          <a:spcPts val="300"/>
                        </a:spcAft>
                        <a:buNone/>
                      </a:pPr>
                      <a:r>
                        <a:rPr lang="en-NZ" sz="1200" kern="1200" noProof="0">
                          <a:solidFill>
                            <a:srgbClr val="FFFFFF"/>
                          </a:solidFill>
                        </a:rPr>
                        <a:t>Ecosystem and workforce considerations (the market)</a:t>
                      </a:r>
                      <a:endParaRPr lang="en-NZ" sz="1200">
                        <a:solidFill>
                          <a:srgbClr val="FFFFFF"/>
                        </a:solidFill>
                      </a:endParaRPr>
                    </a:p>
                  </a:txBody>
                  <a:tcPr>
                    <a:solidFill>
                      <a:schemeClr val="accent1">
                        <a:lumMod val="90000"/>
                        <a:lumOff val="10000"/>
                        <a:alpha val="40000"/>
                      </a:schemeClr>
                    </a:solidFill>
                  </a:tcPr>
                </a:tc>
                <a:tc>
                  <a:txBody>
                    <a:bodyPr/>
                    <a:lstStyle/>
                    <a:p>
                      <a:pPr marL="0" marR="0" lvl="3" indent="0" algn="l" rtl="0">
                        <a:lnSpc>
                          <a:spcPct val="108000"/>
                        </a:lnSpc>
                        <a:spcBef>
                          <a:spcPts val="0"/>
                        </a:spcBef>
                        <a:spcAft>
                          <a:spcPts val="300"/>
                        </a:spcAft>
                        <a:buNone/>
                      </a:pPr>
                      <a:r>
                        <a:rPr lang="en-US" sz="1200" kern="1200" noProof="0">
                          <a:solidFill>
                            <a:srgbClr val="FFFFFF"/>
                          </a:solidFill>
                        </a:rPr>
                        <a:t>Cost of change </a:t>
                      </a:r>
                      <a:endParaRPr lang="en-US" sz="1200">
                        <a:solidFill>
                          <a:srgbClr val="FFFFFF"/>
                        </a:solidFill>
                      </a:endParaRPr>
                    </a:p>
                    <a:p>
                      <a:pPr marL="0" marR="0" lvl="3" indent="0" algn="l" rtl="0">
                        <a:lnSpc>
                          <a:spcPct val="108000"/>
                        </a:lnSpc>
                        <a:spcBef>
                          <a:spcPts val="0"/>
                        </a:spcBef>
                        <a:spcAft>
                          <a:spcPts val="300"/>
                        </a:spcAft>
                        <a:buNone/>
                      </a:pPr>
                      <a:r>
                        <a:rPr lang="en-US" sz="1200" kern="1200" noProof="0">
                          <a:solidFill>
                            <a:srgbClr val="FFFFFF"/>
                          </a:solidFill>
                        </a:rPr>
                        <a:t>(transition costs for preparer and ecosystem)</a:t>
                      </a:r>
                      <a:endParaRPr lang="en-US" sz="1200">
                        <a:solidFill>
                          <a:srgbClr val="FFFFFF"/>
                        </a:solidFill>
                      </a:endParaRPr>
                    </a:p>
                  </a:txBody>
                  <a:tcPr>
                    <a:solidFill>
                      <a:schemeClr val="accent1">
                        <a:lumMod val="90000"/>
                        <a:lumOff val="10000"/>
                        <a:alpha val="40000"/>
                      </a:schemeClr>
                    </a:solidFill>
                  </a:tcPr>
                </a:tc>
                <a:tc>
                  <a:txBody>
                    <a:bodyPr/>
                    <a:lstStyle/>
                    <a:p>
                      <a:pPr marL="0" marR="0" lvl="0" indent="0" algn="l" rtl="0">
                        <a:lnSpc>
                          <a:spcPct val="100000"/>
                        </a:lnSpc>
                        <a:spcBef>
                          <a:spcPts val="0"/>
                        </a:spcBef>
                        <a:spcAft>
                          <a:spcPts val="0"/>
                        </a:spcAft>
                        <a:buClrTx/>
                        <a:buSzTx/>
                        <a:buFontTx/>
                        <a:buNone/>
                      </a:pPr>
                      <a:r>
                        <a:rPr lang="en-US" sz="1200" kern="1200">
                          <a:solidFill>
                            <a:srgbClr val="FFFFFF"/>
                          </a:solidFill>
                        </a:rPr>
                        <a:t>Ongoing costs of applying and maintaining the standards (i.e. how often are changes expected), including AI-related costs</a:t>
                      </a:r>
                      <a:endParaRPr lang="en-US" sz="1200">
                        <a:solidFill>
                          <a:srgbClr val="FFFFFF"/>
                        </a:solidFill>
                      </a:endParaRPr>
                    </a:p>
                    <a:p>
                      <a:pPr marL="0" marR="0" lvl="0" indent="0" algn="l" rtl="0">
                        <a:lnSpc>
                          <a:spcPct val="100000"/>
                        </a:lnSpc>
                        <a:spcBef>
                          <a:spcPts val="0"/>
                        </a:spcBef>
                        <a:spcAft>
                          <a:spcPts val="0"/>
                        </a:spcAft>
                        <a:buClrTx/>
                        <a:buSzTx/>
                        <a:buFontTx/>
                        <a:buNone/>
                      </a:pPr>
                      <a:r>
                        <a:rPr lang="en-NZ" sz="1200" kern="1200">
                          <a:solidFill>
                            <a:srgbClr val="FFFFFF"/>
                          </a:solidFill>
                        </a:rPr>
                        <a:t>(preparer focus)</a:t>
                      </a:r>
                      <a:endParaRPr lang="en-US" sz="1200">
                        <a:solidFill>
                          <a:srgbClr val="FFFFFF"/>
                        </a:solidFill>
                      </a:endParaRPr>
                    </a:p>
                  </a:txBody>
                  <a:tcPr>
                    <a:solidFill>
                      <a:schemeClr val="accent1">
                        <a:lumMod val="90000"/>
                        <a:lumOff val="10000"/>
                        <a:alpha val="40000"/>
                      </a:schemeClr>
                    </a:solidFill>
                  </a:tcPr>
                </a:tc>
                <a:extLst>
                  <a:ext uri="{0D108BD9-81ED-4DB2-BD59-A6C34878D82A}">
                    <a16:rowId xmlns:a16="http://schemas.microsoft.com/office/drawing/2014/main" val="3890868095"/>
                  </a:ext>
                </a:extLst>
              </a:tr>
            </a:tbl>
          </a:graphicData>
        </a:graphic>
      </p:graphicFrame>
      <p:sp>
        <p:nvSpPr>
          <p:cNvPr id="19" name="Slide Number Placeholder 94">
            <a:extLst>
              <a:ext uri="{FF2B5EF4-FFF2-40B4-BE49-F238E27FC236}">
                <a16:creationId xmlns:a16="http://schemas.microsoft.com/office/drawing/2014/main" id="{10CFF83E-38CF-7D4D-E15D-88EC6A9396CA}"/>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B11CA-874D-4D4D-4481-D2FF88CE104C}"/>
            </a:ext>
          </a:extLst>
        </p:cNvPr>
        <p:cNvGrpSpPr/>
        <p:nvPr/>
      </p:nvGrpSpPr>
      <p:grpSpPr>
        <a:xfrm>
          <a:off x="0" y="0"/>
          <a:ext cx="0" cy="0"/>
          <a:chOff x="0" y="0"/>
          <a:chExt cx="0" cy="0"/>
        </a:xfrm>
      </p:grpSpPr>
      <p:pic>
        <p:nvPicPr>
          <p:cNvPr id="300" name="Header Graphic" descr="Decorative header band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4" name="Subtitle">
            <a:extLst>
              <a:ext uri="{FF2B5EF4-FFF2-40B4-BE49-F238E27FC236}">
                <a16:creationId xmlns:a16="http://schemas.microsoft.com/office/drawing/2014/main" id="{D75AA77A-2BA2-3CBB-4750-74683A0B698E}"/>
              </a:ext>
            </a:extLst>
          </p:cNvPr>
          <p:cNvSpPr txBox="1"/>
          <p:nvPr/>
        </p:nvSpPr>
        <p:spPr>
          <a:xfrm>
            <a:off x="426679" y="914071"/>
            <a:ext cx="11338618" cy="695161"/>
          </a:xfrm>
          <a:prstGeom prst="rect">
            <a:avLst/>
          </a:prstGeom>
          <a:noFill/>
        </p:spPr>
        <p:txBody>
          <a:bodyPr wrap="square" lIns="0" tIns="0" rIns="0" bIns="0" rtlCol="0" anchor="t"/>
          <a:lstStyle/>
          <a:p>
            <a:pPr>
              <a:defRPr/>
            </a:pPr>
            <a:r>
              <a:rPr kumimoji="0" lang="en-NZ" sz="1400" b="0" i="1" u="none" strike="noStrike" kern="1200" cap="none" spc="0" normalizeH="0" baseline="0" noProof="0">
                <a:ln>
                  <a:noFill/>
                </a:ln>
                <a:solidFill>
                  <a:schemeClr val="bg2"/>
                </a:solidFill>
                <a:effectLst/>
                <a:uLnTx/>
                <a:uFillTx/>
                <a:ea typeface="+mn-ea"/>
                <a:cs typeface="+mn-cs"/>
              </a:rPr>
              <a:t>Each viable option was assessed against seven key criteria. </a:t>
            </a:r>
            <a:r>
              <a:rPr lang="en-NZ" sz="1400" i="1">
                <a:solidFill>
                  <a:schemeClr val="bg2"/>
                </a:solidFill>
              </a:rPr>
              <a:t>Drawing on the detailed options analysis (refer to our </a:t>
            </a:r>
            <a:r>
              <a:rPr lang="en-NZ" sz="1400" i="1">
                <a:solidFill>
                  <a:srgbClr val="23500B"/>
                </a:solidFill>
                <a:hlinkClick r:id="rId4">
                  <a:extLst>
                    <a:ext uri="{A12FA001-AC4F-418D-AE19-62706E023703}">
                      <ahyp:hlinkClr xmlns:ahyp="http://schemas.microsoft.com/office/drawing/2018/hyperlinkcolor" val="tx"/>
                    </a:ext>
                  </a:extLst>
                </a:hlinkClick>
              </a:rPr>
              <a:t>ASF webpage </a:t>
            </a:r>
            <a:r>
              <a:rPr lang="en-NZ" sz="1400" i="1">
                <a:solidFill>
                  <a:schemeClr val="bg2"/>
                </a:solidFill>
              </a:rPr>
              <a:t>for more info), the table below outlines the key drivers for each option. This assessment is preliminary and is presented to prompt discussion — the ratings are staff judgements.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457" b="0" i="1" u="none" strike="noStrike" kern="1200" cap="none" spc="0" normalizeH="0" baseline="0" noProof="0">
              <a:ln>
                <a:noFill/>
              </a:ln>
              <a:solidFill>
                <a:srgbClr val="192D06"/>
              </a:solidFill>
              <a:effectLst/>
              <a:uLnTx/>
              <a:uFillTx/>
              <a:latin typeface="Aptos"/>
              <a:ea typeface="+mn-ea"/>
              <a:cs typeface="+mn-cs"/>
            </a:endParaRPr>
          </a:p>
        </p:txBody>
      </p:sp>
      <p:sp>
        <p:nvSpPr>
          <p:cNvPr id="17" name="TextBox 16">
            <a:extLst>
              <a:ext uri="{FF2B5EF4-FFF2-40B4-BE49-F238E27FC236}">
                <a16:creationId xmlns:a16="http://schemas.microsoft.com/office/drawing/2014/main" id="{603C9767-77B8-5586-071E-CDDC7B92B2AE}"/>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chemeClr val="accent1"/>
                </a:solidFill>
                <a:effectLst/>
                <a:uLnTx/>
                <a:uFillTx/>
                <a:latin typeface="+mj-lt"/>
                <a:ea typeface="+mn-ea"/>
                <a:cs typeface="+mn-cs"/>
              </a:rPr>
              <a:t>Framework-level analysis – summary of assessment</a:t>
            </a:r>
          </a:p>
        </p:txBody>
      </p:sp>
      <p:graphicFrame>
        <p:nvGraphicFramePr>
          <p:cNvPr id="2" name="Content Placeholder 7">
            <a:extLst>
              <a:ext uri="{FF2B5EF4-FFF2-40B4-BE49-F238E27FC236}">
                <a16:creationId xmlns:a16="http://schemas.microsoft.com/office/drawing/2014/main" id="{B13E9739-B37B-7C09-8264-BC582ED235E6}"/>
              </a:ext>
            </a:extLst>
          </p:cNvPr>
          <p:cNvGraphicFramePr>
            <a:graphicFrameLocks/>
          </p:cNvGraphicFramePr>
          <p:nvPr>
            <p:extLst>
              <p:ext uri="{D42A27DB-BD31-4B8C-83A1-F6EECF244321}">
                <p14:modId xmlns:p14="http://schemas.microsoft.com/office/powerpoint/2010/main" val="1755432972"/>
              </p:ext>
            </p:extLst>
          </p:nvPr>
        </p:nvGraphicFramePr>
        <p:xfrm>
          <a:off x="426679" y="1674703"/>
          <a:ext cx="11338618" cy="1946085"/>
        </p:xfrm>
        <a:graphic>
          <a:graphicData uri="http://schemas.openxmlformats.org/drawingml/2006/table">
            <a:tbl>
              <a:tblPr firstRow="1" bandRow="1">
                <a:tableStyleId>{5C22544A-7EE6-4342-B048-85BDC9FD1C3A}</a:tableStyleId>
              </a:tblPr>
              <a:tblGrid>
                <a:gridCol w="1747561">
                  <a:extLst>
                    <a:ext uri="{9D8B030D-6E8A-4147-A177-3AD203B41FA5}">
                      <a16:colId xmlns:a16="http://schemas.microsoft.com/office/drawing/2014/main" val="3227956496"/>
                    </a:ext>
                  </a:extLst>
                </a:gridCol>
                <a:gridCol w="1179203">
                  <a:extLst>
                    <a:ext uri="{9D8B030D-6E8A-4147-A177-3AD203B41FA5}">
                      <a16:colId xmlns:a16="http://schemas.microsoft.com/office/drawing/2014/main" val="1243431817"/>
                    </a:ext>
                  </a:extLst>
                </a:gridCol>
                <a:gridCol w="1325219">
                  <a:extLst>
                    <a:ext uri="{9D8B030D-6E8A-4147-A177-3AD203B41FA5}">
                      <a16:colId xmlns:a16="http://schemas.microsoft.com/office/drawing/2014/main" val="699093989"/>
                    </a:ext>
                  </a:extLst>
                </a:gridCol>
                <a:gridCol w="1417327">
                  <a:extLst>
                    <a:ext uri="{9D8B030D-6E8A-4147-A177-3AD203B41FA5}">
                      <a16:colId xmlns:a16="http://schemas.microsoft.com/office/drawing/2014/main" val="3240030827"/>
                    </a:ext>
                  </a:extLst>
                </a:gridCol>
                <a:gridCol w="1417327">
                  <a:extLst>
                    <a:ext uri="{9D8B030D-6E8A-4147-A177-3AD203B41FA5}">
                      <a16:colId xmlns:a16="http://schemas.microsoft.com/office/drawing/2014/main" val="946425478"/>
                    </a:ext>
                  </a:extLst>
                </a:gridCol>
                <a:gridCol w="1417327">
                  <a:extLst>
                    <a:ext uri="{9D8B030D-6E8A-4147-A177-3AD203B41FA5}">
                      <a16:colId xmlns:a16="http://schemas.microsoft.com/office/drawing/2014/main" val="114942317"/>
                    </a:ext>
                  </a:extLst>
                </a:gridCol>
                <a:gridCol w="1417327">
                  <a:extLst>
                    <a:ext uri="{9D8B030D-6E8A-4147-A177-3AD203B41FA5}">
                      <a16:colId xmlns:a16="http://schemas.microsoft.com/office/drawing/2014/main" val="2953365103"/>
                    </a:ext>
                  </a:extLst>
                </a:gridCol>
                <a:gridCol w="1417327">
                  <a:extLst>
                    <a:ext uri="{9D8B030D-6E8A-4147-A177-3AD203B41FA5}">
                      <a16:colId xmlns:a16="http://schemas.microsoft.com/office/drawing/2014/main" val="2646985734"/>
                    </a:ext>
                  </a:extLst>
                </a:gridCol>
              </a:tblGrid>
              <a:tr h="452395">
                <a:tc>
                  <a:txBody>
                    <a:bodyPr/>
                    <a:lstStyle/>
                    <a:p>
                      <a:pPr marL="0" indent="0" algn="l">
                        <a:buNone/>
                      </a:pPr>
                      <a:r>
                        <a:rPr lang="en-US" sz="1400" b="1">
                          <a:solidFill>
                            <a:srgbClr val="FFFFFF"/>
                          </a:solidFill>
                          <a:latin typeface="Aptos" panose="020B0004020202020204" pitchFamily="34" charset="0"/>
                          <a:ea typeface="Aptos" pitchFamily="34" charset="-122"/>
                          <a:cs typeface="Aptos" pitchFamily="34" charset="-120"/>
                        </a:rPr>
                        <a:t>Tier 1 Options</a:t>
                      </a:r>
                      <a:endParaRPr lang="en-US" sz="1400">
                        <a:latin typeface="Aptos" panose="020B0004020202020204" pitchFamily="34" charset="0"/>
                        <a:ea typeface="Aptos" charset="0"/>
                        <a:cs typeface="Aptos" charset="0"/>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lvl="0" algn="ctr" rtl="0">
                        <a:buNone/>
                      </a:pPr>
                      <a:r>
                        <a:rPr lang="en-NZ" sz="1400" kern="1200">
                          <a:solidFill>
                            <a:srgbClr val="FFFFFF"/>
                          </a:solidFill>
                          <a:latin typeface="Aptos" panose="020B0004020202020204" pitchFamily="34" charset="0"/>
                        </a:rPr>
                        <a:t>Technical fitness</a:t>
                      </a:r>
                      <a:endParaRPr lang="en-US" sz="3200">
                        <a:solidFill>
                          <a:srgbClr val="FFFFFF"/>
                        </a:solidFill>
                        <a:latin typeface="Aptos" panose="020B0004020202020204"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lvl="0" algn="ctr" rtl="0">
                        <a:buNone/>
                      </a:pPr>
                      <a:r>
                        <a:rPr lang="en-NZ" sz="1400" kern="1200">
                          <a:solidFill>
                            <a:srgbClr val="FFFFFF"/>
                          </a:solidFill>
                          <a:latin typeface="Aptos" panose="020B0004020202020204" pitchFamily="34" charset="0"/>
                        </a:rPr>
                        <a:t>Simplification </a:t>
                      </a:r>
                      <a:endParaRPr lang="en-US" sz="3200">
                        <a:solidFill>
                          <a:srgbClr val="FFFFFF"/>
                        </a:solidFill>
                        <a:latin typeface="Aptos" panose="020B0004020202020204"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3" indent="0" algn="ctr" rtl="0">
                        <a:lnSpc>
                          <a:spcPct val="108000"/>
                        </a:lnSpc>
                        <a:spcBef>
                          <a:spcPts val="0"/>
                        </a:spcBef>
                        <a:spcAft>
                          <a:spcPts val="300"/>
                        </a:spcAft>
                        <a:buNone/>
                      </a:pPr>
                      <a:r>
                        <a:rPr lang="en-US" sz="1400" kern="1200" noProof="0">
                          <a:solidFill>
                            <a:srgbClr val="FFFFFF"/>
                          </a:solidFill>
                          <a:latin typeface="Aptos" panose="020B0004020202020204" pitchFamily="34" charset="0"/>
                        </a:rPr>
                        <a:t>International alignment</a:t>
                      </a:r>
                      <a:endParaRPr lang="en-US" sz="3200">
                        <a:solidFill>
                          <a:srgbClr val="FFFFFF"/>
                        </a:solidFill>
                        <a:latin typeface="Aptos" panose="020B0004020202020204"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3" indent="0" algn="ctr" rtl="0">
                        <a:lnSpc>
                          <a:spcPct val="108000"/>
                        </a:lnSpc>
                        <a:spcBef>
                          <a:spcPts val="0"/>
                        </a:spcBef>
                        <a:spcAft>
                          <a:spcPts val="300"/>
                        </a:spcAft>
                        <a:buClrTx/>
                        <a:buSzTx/>
                        <a:buFontTx/>
                        <a:buNone/>
                      </a:pPr>
                      <a:r>
                        <a:rPr lang="en-NZ" sz="1400" kern="1200">
                          <a:solidFill>
                            <a:srgbClr val="FFFFFF"/>
                          </a:solidFill>
                          <a:latin typeface="Aptos" panose="020B0004020202020204" pitchFamily="34" charset="0"/>
                        </a:rPr>
                        <a:t>Local relevance  </a:t>
                      </a:r>
                      <a:endParaRPr lang="en-US" sz="3200">
                        <a:solidFill>
                          <a:srgbClr val="FFFFFF"/>
                        </a:solidFill>
                        <a:latin typeface="Aptos" panose="020B0004020202020204"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3" indent="0" algn="ctr" rtl="0">
                        <a:lnSpc>
                          <a:spcPct val="108000"/>
                        </a:lnSpc>
                        <a:spcBef>
                          <a:spcPts val="0"/>
                        </a:spcBef>
                        <a:spcAft>
                          <a:spcPts val="300"/>
                        </a:spcAft>
                        <a:buNone/>
                      </a:pPr>
                      <a:r>
                        <a:rPr lang="en-NZ" sz="1400" kern="1200" noProof="0">
                          <a:solidFill>
                            <a:srgbClr val="FFFFFF"/>
                          </a:solidFill>
                          <a:latin typeface="Aptos" panose="020B0004020202020204" pitchFamily="34" charset="0"/>
                        </a:rPr>
                        <a:t>Ecosystem</a:t>
                      </a:r>
                      <a:endParaRPr lang="en-US" sz="3200">
                        <a:solidFill>
                          <a:srgbClr val="FFFFFF"/>
                        </a:solidFill>
                        <a:latin typeface="Aptos" panose="020B0004020202020204"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3" indent="0" algn="ctr" rtl="0">
                        <a:lnSpc>
                          <a:spcPct val="108000"/>
                        </a:lnSpc>
                        <a:spcBef>
                          <a:spcPts val="0"/>
                        </a:spcBef>
                        <a:spcAft>
                          <a:spcPts val="300"/>
                        </a:spcAft>
                        <a:buNone/>
                      </a:pPr>
                      <a:r>
                        <a:rPr lang="en-US" sz="1400" kern="1200" noProof="0">
                          <a:solidFill>
                            <a:srgbClr val="FFFFFF"/>
                          </a:solidFill>
                          <a:latin typeface="Aptos" panose="020B0004020202020204" pitchFamily="34" charset="0"/>
                        </a:rPr>
                        <a:t>Transition costs</a:t>
                      </a:r>
                      <a:endParaRPr lang="en-US" sz="3200">
                        <a:solidFill>
                          <a:srgbClr val="FFFFFF"/>
                        </a:solidFill>
                        <a:latin typeface="Aptos" panose="020B0004020202020204"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rtl="0">
                        <a:lnSpc>
                          <a:spcPct val="100000"/>
                        </a:lnSpc>
                        <a:spcBef>
                          <a:spcPts val="0"/>
                        </a:spcBef>
                        <a:spcAft>
                          <a:spcPts val="0"/>
                        </a:spcAft>
                        <a:buClrTx/>
                        <a:buSzTx/>
                        <a:buFontTx/>
                        <a:buNone/>
                      </a:pPr>
                      <a:r>
                        <a:rPr lang="en-NZ" sz="1400" kern="1200">
                          <a:solidFill>
                            <a:srgbClr val="FFFFFF"/>
                          </a:solidFill>
                          <a:latin typeface="Aptos" panose="020B0004020202020204" pitchFamily="34" charset="0"/>
                        </a:rPr>
                        <a:t>Ongoing costs </a:t>
                      </a:r>
                      <a:endParaRPr lang="en-US" sz="3200">
                        <a:solidFill>
                          <a:srgbClr val="FFFFFF"/>
                        </a:solidFill>
                        <a:latin typeface="Aptos" panose="020B0004020202020204"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87547167"/>
                  </a:ext>
                </a:extLst>
              </a:tr>
              <a:tr h="4315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b="1">
                          <a:solidFill>
                            <a:schemeClr val="accent1">
                              <a:lumMod val="90000"/>
                              <a:lumOff val="10000"/>
                            </a:schemeClr>
                          </a:solidFill>
                          <a:latin typeface="+mn-lt"/>
                          <a:ea typeface="Aptos" pitchFamily="34" charset="-122"/>
                          <a:cs typeface="Aptos" pitchFamily="34" charset="-120"/>
                        </a:rPr>
                        <a:t>A. IFRS </a:t>
                      </a:r>
                      <a:endParaRPr lang="en-US" sz="1300" b="1">
                        <a:solidFill>
                          <a:schemeClr val="accent1">
                            <a:lumMod val="90000"/>
                            <a:lumOff val="10000"/>
                          </a:schemeClr>
                        </a:solidFill>
                        <a:latin typeface="+mn-lt"/>
                        <a:ea typeface="Aptos" charset="0"/>
                        <a:cs typeface="Aptos"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indent="0" algn="ctr">
                        <a:buNone/>
                      </a:pPr>
                      <a:r>
                        <a:rPr lang="en-US" sz="2400">
                          <a:solidFill>
                            <a:srgbClr val="00A650"/>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indent="0" algn="ctr">
                        <a:buNone/>
                      </a:pPr>
                      <a:r>
                        <a:rPr lang="en-US" sz="2400">
                          <a:solidFill>
                            <a:srgbClr val="D0021B"/>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indent="0" algn="ctr">
                        <a:buNone/>
                      </a:pPr>
                      <a:r>
                        <a:rPr lang="en-US" sz="2400">
                          <a:solidFill>
                            <a:srgbClr val="00A650"/>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rgbClr val="F5A623"/>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indent="0" algn="ctr">
                        <a:buNone/>
                      </a:pPr>
                      <a:r>
                        <a:rPr lang="en-US" sz="2400">
                          <a:solidFill>
                            <a:srgbClr val="00A650"/>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indent="0" algn="ctr">
                        <a:buNone/>
                      </a:pPr>
                      <a:r>
                        <a:rPr lang="en-US" sz="2400">
                          <a:solidFill>
                            <a:srgbClr val="00A650"/>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rgbClr val="F5A623"/>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4124333901"/>
                  </a:ext>
                </a:extLst>
              </a:tr>
              <a:tr h="4315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b="1">
                          <a:solidFill>
                            <a:schemeClr val="accent1">
                              <a:lumMod val="90000"/>
                              <a:lumOff val="10000"/>
                            </a:schemeClr>
                          </a:solidFill>
                          <a:latin typeface="+mn-lt"/>
                          <a:ea typeface="Aptos" pitchFamily="34" charset="-122"/>
                          <a:cs typeface="Aptos" pitchFamily="34" charset="-120"/>
                        </a:rPr>
                        <a:t>B. US GAAP</a:t>
                      </a:r>
                      <a:endParaRPr lang="en-US" sz="1300" b="1">
                        <a:solidFill>
                          <a:schemeClr val="accent1">
                            <a:lumMod val="90000"/>
                            <a:lumOff val="10000"/>
                          </a:schemeClr>
                        </a:solidFill>
                        <a:latin typeface="+mn-lt"/>
                        <a:ea typeface="Aptos" charset="0"/>
                        <a:cs typeface="Aptos"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rgbClr val="F5A623"/>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indent="0" algn="ctr">
                        <a:buNone/>
                      </a:pPr>
                      <a:r>
                        <a:rPr lang="en-US" sz="2400">
                          <a:solidFill>
                            <a:srgbClr val="D0021B"/>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rgbClr val="F5A623"/>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indent="0" algn="ctr">
                        <a:buNone/>
                      </a:pPr>
                      <a:r>
                        <a:rPr lang="en-US" sz="2400">
                          <a:solidFill>
                            <a:srgbClr val="D0021B"/>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indent="0" algn="ctr">
                        <a:buNone/>
                      </a:pPr>
                      <a:r>
                        <a:rPr lang="en-US" sz="2400">
                          <a:solidFill>
                            <a:srgbClr val="D0021B"/>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indent="0" algn="ctr">
                        <a:buNone/>
                      </a:pPr>
                      <a:r>
                        <a:rPr lang="en-US" sz="2400">
                          <a:solidFill>
                            <a:srgbClr val="D0021B"/>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rgbClr val="F5A623"/>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extLst>
                  <a:ext uri="{0D108BD9-81ED-4DB2-BD59-A6C34878D82A}">
                    <a16:rowId xmlns:a16="http://schemas.microsoft.com/office/drawing/2014/main" val="3519763381"/>
                  </a:ext>
                </a:extLst>
              </a:tr>
              <a:tr h="3967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b="1">
                          <a:solidFill>
                            <a:schemeClr val="accent1">
                              <a:lumMod val="90000"/>
                              <a:lumOff val="10000"/>
                            </a:schemeClr>
                          </a:solidFill>
                          <a:latin typeface="+mn-lt"/>
                          <a:ea typeface="Aptos" pitchFamily="34" charset="-122"/>
                          <a:cs typeface="Aptos" pitchFamily="34" charset="-120"/>
                        </a:rPr>
                        <a:t>C. Locally Modified Standards</a:t>
                      </a:r>
                      <a:endParaRPr lang="en-US" sz="1300" b="1">
                        <a:solidFill>
                          <a:schemeClr val="accent1">
                            <a:lumMod val="90000"/>
                            <a:lumOff val="10000"/>
                          </a:schemeClr>
                        </a:solidFill>
                        <a:latin typeface="+mn-lt"/>
                        <a:ea typeface="Aptos" charset="0"/>
                        <a:cs typeface="Aptos"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rgbClr val="F5A623"/>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indent="0" algn="ctr">
                        <a:buNone/>
                      </a:pPr>
                      <a:r>
                        <a:rPr lang="en-US" sz="2400">
                          <a:solidFill>
                            <a:srgbClr val="00A650"/>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indent="0" algn="ctr">
                        <a:buNone/>
                      </a:pPr>
                      <a:r>
                        <a:rPr lang="en-US" sz="2400">
                          <a:solidFill>
                            <a:srgbClr val="D0021B"/>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indent="0" algn="ctr">
                        <a:buNone/>
                      </a:pPr>
                      <a:r>
                        <a:rPr lang="en-US" sz="2400">
                          <a:solidFill>
                            <a:srgbClr val="00A650"/>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indent="0" algn="ctr">
                        <a:buNone/>
                      </a:pPr>
                      <a:r>
                        <a:rPr lang="en-US" sz="2400">
                          <a:solidFill>
                            <a:srgbClr val="D0021B"/>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indent="0" algn="ctr">
                        <a:buNone/>
                      </a:pPr>
                      <a:r>
                        <a:rPr lang="en-US" sz="2400">
                          <a:solidFill>
                            <a:srgbClr val="D0021B"/>
                          </a:solidFill>
                          <a:latin typeface="+mn-lt"/>
                          <a:ea typeface="Aptos" pitchFamily="34" charset="-122"/>
                          <a:cs typeface="Aptos" pitchFamily="34" charset="-120"/>
                        </a:rPr>
                        <a:t>●</a:t>
                      </a:r>
                      <a:endParaRPr lang="en-US" sz="24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rgbClr val="F5A623"/>
                          </a:solidFill>
                          <a:latin typeface="+mn-lt"/>
                          <a:ea typeface="Aptos" pitchFamily="34" charset="-122"/>
                          <a:cs typeface="Aptos" pitchFamily="34" charset="-120"/>
                        </a:rPr>
                        <a:t>●</a:t>
                      </a:r>
                      <a:endParaRPr lang="en-US" sz="2400">
                        <a:solidFill>
                          <a:srgbClr val="F5A623"/>
                        </a:solidFill>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36521515"/>
                  </a:ext>
                </a:extLst>
              </a:tr>
            </a:tbl>
          </a:graphicData>
        </a:graphic>
      </p:graphicFrame>
      <p:sp>
        <p:nvSpPr>
          <p:cNvPr id="5" name="Text 2">
            <a:extLst>
              <a:ext uri="{FF2B5EF4-FFF2-40B4-BE49-F238E27FC236}">
                <a16:creationId xmlns:a16="http://schemas.microsoft.com/office/drawing/2014/main" id="{5C39D16B-2CFC-43F2-4F4D-FBF9F9BED953}"/>
              </a:ext>
            </a:extLst>
          </p:cNvPr>
          <p:cNvSpPr/>
          <p:nvPr/>
        </p:nvSpPr>
        <p:spPr>
          <a:xfrm>
            <a:off x="9581225" y="3774930"/>
            <a:ext cx="2387601" cy="508063"/>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150"/>
              </a:spcAft>
              <a:buClrTx/>
              <a:buSzTx/>
              <a:buFontTx/>
              <a:buNone/>
              <a:tabLst/>
              <a:defRPr/>
            </a:pPr>
            <a:r>
              <a:rPr kumimoji="0" lang="en-US" sz="1000" b="0" i="0" u="none" strike="noStrike" kern="1200" cap="none" spc="0" normalizeH="0" baseline="0" noProof="0">
                <a:ln>
                  <a:noFill/>
                </a:ln>
                <a:solidFill>
                  <a:srgbClr val="00A650"/>
                </a:solidFill>
                <a:effectLst/>
                <a:uLnTx/>
                <a:uFillTx/>
                <a:latin typeface="Aptos" pitchFamily="34" charset="0"/>
                <a:ea typeface="Aptos" pitchFamily="34" charset="-122"/>
                <a:cs typeface="Aptos" pitchFamily="34" charset="-120"/>
              </a:rPr>
              <a:t>●</a:t>
            </a:r>
            <a:r>
              <a:rPr kumimoji="0" lang="en-US" sz="1600" b="0" i="0" u="none" strike="noStrike" kern="1200" cap="none" spc="0" normalizeH="0" baseline="0" noProof="0">
                <a:ln>
                  <a:noFill/>
                </a:ln>
                <a:solidFill>
                  <a:srgbClr val="00A650"/>
                </a:solidFill>
                <a:effectLst/>
                <a:uLnTx/>
                <a:uFillTx/>
                <a:latin typeface="Aptos" pitchFamily="34" charset="0"/>
                <a:ea typeface="Aptos" pitchFamily="34" charset="-122"/>
                <a:cs typeface="Aptos" pitchFamily="34" charset="-120"/>
              </a:rPr>
              <a:t> </a:t>
            </a:r>
            <a:r>
              <a:rPr kumimoji="0" lang="en-US" sz="1000" b="0" i="0" u="none" strike="noStrike" kern="1200" cap="none" spc="0" normalizeH="0" baseline="0" noProof="0">
                <a:ln>
                  <a:noFill/>
                </a:ln>
                <a:solidFill>
                  <a:srgbClr val="3F403A"/>
                </a:solidFill>
                <a:effectLst/>
                <a:uLnTx/>
                <a:uFillTx/>
                <a:latin typeface="Aptos" pitchFamily="34" charset="0"/>
                <a:ea typeface="Aptos" pitchFamily="34" charset="-122"/>
                <a:cs typeface="Aptos" pitchFamily="34" charset="-120"/>
              </a:rPr>
              <a:t>Strong fit / low concern    </a:t>
            </a:r>
          </a:p>
          <a:p>
            <a:pPr marL="0" marR="0" lvl="0" indent="0" algn="l" defTabSz="914400" rtl="0" eaLnBrk="1" fontAlgn="auto" latinLnBrk="0" hangingPunct="1">
              <a:lnSpc>
                <a:spcPct val="100000"/>
              </a:lnSpc>
              <a:spcBef>
                <a:spcPts val="0"/>
              </a:spcBef>
              <a:spcAft>
                <a:spcPts val="150"/>
              </a:spcAft>
              <a:buClrTx/>
              <a:buSzTx/>
              <a:buFontTx/>
              <a:buNone/>
              <a:tabLst/>
              <a:defRPr/>
            </a:pPr>
            <a:r>
              <a:rPr kumimoji="0" lang="en-US" sz="1050" b="0" i="0" u="none" strike="noStrike" kern="1200" cap="none" spc="0" normalizeH="0" baseline="0" noProof="0">
                <a:ln>
                  <a:noFill/>
                </a:ln>
                <a:solidFill>
                  <a:srgbClr val="F5A623"/>
                </a:solidFill>
                <a:effectLst/>
                <a:uLnTx/>
                <a:uFillTx/>
                <a:latin typeface="Aptos" pitchFamily="34" charset="0"/>
                <a:ea typeface="Aptos" pitchFamily="34" charset="-122"/>
                <a:cs typeface="Aptos" pitchFamily="34" charset="-120"/>
              </a:rPr>
              <a:t>● </a:t>
            </a:r>
            <a:r>
              <a:rPr kumimoji="0" lang="en-US" sz="1000" b="0" i="0" u="none" strike="noStrike" kern="1200" cap="none" spc="0" normalizeH="0" baseline="0" noProof="0">
                <a:ln>
                  <a:noFill/>
                </a:ln>
                <a:solidFill>
                  <a:srgbClr val="3F403A"/>
                </a:solidFill>
                <a:effectLst/>
                <a:uLnTx/>
                <a:uFillTx/>
                <a:latin typeface="Aptos" pitchFamily="34" charset="0"/>
                <a:ea typeface="Aptos" pitchFamily="34" charset="-122"/>
                <a:cs typeface="Aptos" pitchFamily="34" charset="-120"/>
              </a:rPr>
              <a:t>Mixed fit / medium trade-off concerns    </a:t>
            </a:r>
          </a:p>
          <a:p>
            <a:pPr marL="0" marR="0" lvl="0" indent="0" algn="l" defTabSz="914400" rtl="0" eaLnBrk="1" fontAlgn="auto" latinLnBrk="0" hangingPunct="1">
              <a:lnSpc>
                <a:spcPct val="100000"/>
              </a:lnSpc>
              <a:spcBef>
                <a:spcPts val="0"/>
              </a:spcBef>
              <a:spcAft>
                <a:spcPts val="150"/>
              </a:spcAft>
              <a:buClrTx/>
              <a:buSzTx/>
              <a:buFontTx/>
              <a:buNone/>
              <a:tabLst/>
              <a:defRPr/>
            </a:pPr>
            <a:r>
              <a:rPr kumimoji="0" lang="en-US" sz="1050" b="0" i="0" u="none" strike="noStrike" kern="1200" cap="none" spc="0" normalizeH="0" baseline="0" noProof="0">
                <a:ln>
                  <a:noFill/>
                </a:ln>
                <a:solidFill>
                  <a:srgbClr val="D0021B"/>
                </a:solidFill>
                <a:effectLst/>
                <a:uLnTx/>
                <a:uFillTx/>
                <a:latin typeface="Aptos" pitchFamily="34" charset="0"/>
                <a:ea typeface="Aptos" pitchFamily="34" charset="-122"/>
                <a:cs typeface="Aptos" pitchFamily="34" charset="-120"/>
              </a:rPr>
              <a:t>● </a:t>
            </a:r>
            <a:r>
              <a:rPr kumimoji="0" lang="en-US" sz="1000" b="0" i="0" u="none" strike="noStrike" kern="1200" cap="none" spc="0" normalizeH="0" baseline="0" noProof="0">
                <a:ln>
                  <a:noFill/>
                </a:ln>
                <a:solidFill>
                  <a:srgbClr val="3F403A"/>
                </a:solidFill>
                <a:effectLst/>
                <a:uLnTx/>
                <a:uFillTx/>
                <a:latin typeface="Aptos" pitchFamily="34" charset="0"/>
                <a:ea typeface="Aptos" pitchFamily="34" charset="-122"/>
                <a:cs typeface="Aptos" pitchFamily="34" charset="-120"/>
              </a:rPr>
              <a:t>Significant trade-off concerns</a:t>
            </a:r>
            <a:endParaRPr kumimoji="0" lang="en-US" sz="1000" b="0" i="0" u="none" strike="noStrike" kern="1200" cap="none" spc="0" normalizeH="0" baseline="0" noProof="0">
              <a:ln>
                <a:noFill/>
              </a:ln>
              <a:solidFill>
                <a:srgbClr val="000000"/>
              </a:solidFill>
              <a:effectLst/>
              <a:uLnTx/>
              <a:uFillTx/>
              <a:latin typeface="Aptos"/>
              <a:ea typeface="+mn-ea"/>
              <a:cs typeface="+mn-cs"/>
            </a:endParaRPr>
          </a:p>
        </p:txBody>
      </p:sp>
      <p:graphicFrame>
        <p:nvGraphicFramePr>
          <p:cNvPr id="6" name="Table 5">
            <a:extLst>
              <a:ext uri="{FF2B5EF4-FFF2-40B4-BE49-F238E27FC236}">
                <a16:creationId xmlns:a16="http://schemas.microsoft.com/office/drawing/2014/main" id="{9F3A7111-44F5-9C8E-042F-3E6523CFF72E}"/>
              </a:ext>
            </a:extLst>
          </p:cNvPr>
          <p:cNvGraphicFramePr>
            <a:graphicFrameLocks noGrp="1"/>
          </p:cNvGraphicFramePr>
          <p:nvPr>
            <p:extLst>
              <p:ext uri="{D42A27DB-BD31-4B8C-83A1-F6EECF244321}">
                <p14:modId xmlns:p14="http://schemas.microsoft.com/office/powerpoint/2010/main" val="3895611759"/>
              </p:ext>
            </p:extLst>
          </p:nvPr>
        </p:nvGraphicFramePr>
        <p:xfrm>
          <a:off x="426679" y="4524614"/>
          <a:ext cx="11338618" cy="1833880"/>
        </p:xfrm>
        <a:graphic>
          <a:graphicData uri="http://schemas.openxmlformats.org/drawingml/2006/table">
            <a:tbl>
              <a:tblPr firstRow="1" bandRow="1">
                <a:tableStyleId>{073A0DAA-6AF3-43AB-8588-CEC1D06C72B9}</a:tableStyleId>
              </a:tblPr>
              <a:tblGrid>
                <a:gridCol w="1859321">
                  <a:extLst>
                    <a:ext uri="{9D8B030D-6E8A-4147-A177-3AD203B41FA5}">
                      <a16:colId xmlns:a16="http://schemas.microsoft.com/office/drawing/2014/main" val="1308996263"/>
                    </a:ext>
                  </a:extLst>
                </a:gridCol>
                <a:gridCol w="1677992">
                  <a:extLst>
                    <a:ext uri="{9D8B030D-6E8A-4147-A177-3AD203B41FA5}">
                      <a16:colId xmlns:a16="http://schemas.microsoft.com/office/drawing/2014/main" val="2910505258"/>
                    </a:ext>
                  </a:extLst>
                </a:gridCol>
                <a:gridCol w="2443095">
                  <a:extLst>
                    <a:ext uri="{9D8B030D-6E8A-4147-A177-3AD203B41FA5}">
                      <a16:colId xmlns:a16="http://schemas.microsoft.com/office/drawing/2014/main" val="1522479635"/>
                    </a:ext>
                  </a:extLst>
                </a:gridCol>
                <a:gridCol w="2684985">
                  <a:extLst>
                    <a:ext uri="{9D8B030D-6E8A-4147-A177-3AD203B41FA5}">
                      <a16:colId xmlns:a16="http://schemas.microsoft.com/office/drawing/2014/main" val="3518582988"/>
                    </a:ext>
                  </a:extLst>
                </a:gridCol>
                <a:gridCol w="2673225">
                  <a:extLst>
                    <a:ext uri="{9D8B030D-6E8A-4147-A177-3AD203B41FA5}">
                      <a16:colId xmlns:a16="http://schemas.microsoft.com/office/drawing/2014/main" val="2414762991"/>
                    </a:ext>
                  </a:extLst>
                </a:gridCol>
              </a:tblGrid>
              <a:tr h="370840">
                <a:tc>
                  <a:txBody>
                    <a:bodyPr/>
                    <a:lstStyle/>
                    <a:p>
                      <a:r>
                        <a:rPr lang="en-NZ" sz="1400" b="1">
                          <a:solidFill>
                            <a:schemeClr val="bg1"/>
                          </a:solidFill>
                        </a:rPr>
                        <a:t>Tier 1 Option</a:t>
                      </a:r>
                    </a:p>
                  </a:txBody>
                  <a:tcPr>
                    <a:solidFill>
                      <a:srgbClr val="5F8F34"/>
                    </a:solidFill>
                  </a:tcPr>
                </a:tc>
                <a:tc>
                  <a:txBody>
                    <a:bodyPr/>
                    <a:lstStyle/>
                    <a:p>
                      <a:r>
                        <a:rPr lang="en-NZ" sz="1400" b="1">
                          <a:solidFill>
                            <a:schemeClr val="bg1"/>
                          </a:solidFill>
                        </a:rPr>
                        <a:t>Recommendation</a:t>
                      </a:r>
                    </a:p>
                  </a:txBody>
                  <a:tcPr>
                    <a:solidFill>
                      <a:srgbClr val="5F8F34"/>
                    </a:solidFill>
                  </a:tcPr>
                </a:tc>
                <a:tc gridSpan="3">
                  <a:txBody>
                    <a:bodyPr/>
                    <a:lstStyle/>
                    <a:p>
                      <a:pPr algn="ctr"/>
                      <a:r>
                        <a:rPr lang="en-NZ" sz="1400" b="1">
                          <a:solidFill>
                            <a:schemeClr val="bg1"/>
                          </a:solidFill>
                        </a:rPr>
                        <a:t>Key drivers of the assessment</a:t>
                      </a:r>
                    </a:p>
                  </a:txBody>
                  <a:tcPr>
                    <a:solidFill>
                      <a:srgbClr val="5F8F34"/>
                    </a:solidFill>
                  </a:tcPr>
                </a:tc>
                <a:tc hMerge="1">
                  <a:txBody>
                    <a:bodyPr/>
                    <a:lstStyle/>
                    <a:p>
                      <a:endParaRPr lang="en-NZ" sz="1300" b="1">
                        <a:solidFill>
                          <a:srgbClr val="D0021B"/>
                        </a:solidFill>
                      </a:endParaRPr>
                    </a:p>
                  </a:txBody>
                  <a:tcPr/>
                </a:tc>
                <a:tc hMerge="1">
                  <a:txBody>
                    <a:bodyPr/>
                    <a:lstStyle/>
                    <a:p>
                      <a:endParaRPr lang="en-NZ" sz="1300" b="1">
                        <a:solidFill>
                          <a:srgbClr val="D0021B"/>
                        </a:solidFill>
                      </a:endParaRPr>
                    </a:p>
                  </a:txBody>
                  <a:tcPr/>
                </a:tc>
                <a:extLst>
                  <a:ext uri="{0D108BD9-81ED-4DB2-BD59-A6C34878D82A}">
                    <a16:rowId xmlns:a16="http://schemas.microsoft.com/office/drawing/2014/main" val="47213422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b="1">
                          <a:solidFill>
                            <a:schemeClr val="accent1">
                              <a:lumMod val="90000"/>
                              <a:lumOff val="10000"/>
                            </a:schemeClr>
                          </a:solidFill>
                          <a:latin typeface="+mn-lt"/>
                          <a:ea typeface="Aptos" pitchFamily="34" charset="-122"/>
                          <a:cs typeface="Aptos" pitchFamily="34" charset="-120"/>
                        </a:rPr>
                        <a:t>A. IFRS </a:t>
                      </a:r>
                      <a:endParaRPr lang="en-US" sz="1300" b="1">
                        <a:solidFill>
                          <a:schemeClr val="accent1">
                            <a:lumMod val="90000"/>
                            <a:lumOff val="10000"/>
                          </a:schemeClr>
                        </a:solidFill>
                        <a:latin typeface="+mn-lt"/>
                        <a:ea typeface="Aptos" charset="0"/>
                        <a:cs typeface="Aptos" charset="0"/>
                      </a:endParaRPr>
                    </a:p>
                  </a:txBody>
                  <a:tcP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300" b="0" i="0">
                          <a:solidFill>
                            <a:schemeClr val="tx1"/>
                          </a:solidFill>
                        </a:rPr>
                        <a:t>Recommended</a:t>
                      </a:r>
                    </a:p>
                    <a:p>
                      <a:endParaRPr lang="en-NZ" sz="1300" b="0" i="0">
                        <a:solidFill>
                          <a:schemeClr val="tx1"/>
                        </a:solidFill>
                      </a:endParaRPr>
                    </a:p>
                  </a:txBody>
                  <a:tcPr>
                    <a:solidFill>
                      <a:srgbClr val="DCEFD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300" b="0" i="0">
                          <a:solidFill>
                            <a:schemeClr val="accent2">
                              <a:lumMod val="90000"/>
                              <a:lumOff val="10000"/>
                            </a:schemeClr>
                          </a:solidFill>
                        </a:rPr>
                        <a:t>1. Internationally credible</a:t>
                      </a:r>
                    </a:p>
                  </a:txBody>
                  <a:tcP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300" b="0" i="0">
                          <a:solidFill>
                            <a:schemeClr val="accent2">
                              <a:lumMod val="90000"/>
                              <a:lumOff val="10000"/>
                            </a:schemeClr>
                          </a:solidFill>
                        </a:rPr>
                        <a:t>2. Harmonised with Aus</a:t>
                      </a:r>
                    </a:p>
                  </a:txBody>
                  <a:tcP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300" b="0" i="0">
                          <a:solidFill>
                            <a:srgbClr val="C00000"/>
                          </a:solidFill>
                        </a:rPr>
                        <a:t>3. Licence agreements limits simplification</a:t>
                      </a:r>
                    </a:p>
                  </a:txBody>
                  <a:tcPr>
                    <a:solidFill>
                      <a:srgbClr val="FFFFFF"/>
                    </a:solidFill>
                  </a:tcPr>
                </a:tc>
                <a:extLst>
                  <a:ext uri="{0D108BD9-81ED-4DB2-BD59-A6C34878D82A}">
                    <a16:rowId xmlns:a16="http://schemas.microsoft.com/office/drawing/2014/main" val="92518685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b="1">
                          <a:solidFill>
                            <a:schemeClr val="accent1">
                              <a:lumMod val="90000"/>
                              <a:lumOff val="10000"/>
                            </a:schemeClr>
                          </a:solidFill>
                          <a:latin typeface="+mn-lt"/>
                          <a:ea typeface="Aptos" pitchFamily="34" charset="-122"/>
                          <a:cs typeface="Aptos" pitchFamily="34" charset="-120"/>
                        </a:rPr>
                        <a:t>B. US GAAP</a:t>
                      </a:r>
                      <a:endParaRPr lang="en-US" sz="1300" b="1">
                        <a:solidFill>
                          <a:schemeClr val="accent1">
                            <a:lumMod val="90000"/>
                            <a:lumOff val="10000"/>
                          </a:schemeClr>
                        </a:solidFill>
                        <a:latin typeface="+mn-lt"/>
                        <a:ea typeface="Aptos" charset="0"/>
                        <a:cs typeface="Aptos" charset="0"/>
                      </a:endParaRPr>
                    </a:p>
                  </a:txBody>
                  <a:tcP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300" b="0" i="0">
                          <a:solidFill>
                            <a:schemeClr val="tx1"/>
                          </a:solidFill>
                        </a:rPr>
                        <a:t>Not recommended</a:t>
                      </a:r>
                    </a:p>
                  </a:txBody>
                  <a:tcPr>
                    <a:solidFill>
                      <a:srgbClr val="F7D5D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300" b="0" i="0">
                          <a:solidFill>
                            <a:srgbClr val="C00000"/>
                          </a:solidFill>
                        </a:rPr>
                        <a:t>1. Only used primarily in one jurisdiction</a:t>
                      </a:r>
                    </a:p>
                  </a:txBody>
                  <a:tcP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300" b="0" i="0">
                          <a:solidFill>
                            <a:srgbClr val="C00000"/>
                          </a:solidFill>
                        </a:rPr>
                        <a:t>2. High transition costs</a:t>
                      </a:r>
                    </a:p>
                    <a:p>
                      <a:endParaRPr lang="en-NZ" sz="1300" b="0" i="0">
                        <a:solidFill>
                          <a:srgbClr val="C00000"/>
                        </a:solidFill>
                      </a:endParaRPr>
                    </a:p>
                  </a:txBody>
                  <a:tcP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300" b="0" i="0">
                          <a:solidFill>
                            <a:srgbClr val="C00000"/>
                          </a:solidFill>
                        </a:rPr>
                        <a:t>3. Loss of Aus harmonisation</a:t>
                      </a:r>
                    </a:p>
                  </a:txBody>
                  <a:tcPr>
                    <a:solidFill>
                      <a:srgbClr val="EFF0EA"/>
                    </a:solidFill>
                  </a:tcPr>
                </a:tc>
                <a:extLst>
                  <a:ext uri="{0D108BD9-81ED-4DB2-BD59-A6C34878D82A}">
                    <a16:rowId xmlns:a16="http://schemas.microsoft.com/office/drawing/2014/main" val="24676110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b="1">
                          <a:solidFill>
                            <a:schemeClr val="accent1">
                              <a:lumMod val="90000"/>
                              <a:lumOff val="10000"/>
                            </a:schemeClr>
                          </a:solidFill>
                          <a:latin typeface="+mn-lt"/>
                          <a:ea typeface="Aptos" pitchFamily="34" charset="-122"/>
                          <a:cs typeface="Aptos" pitchFamily="34" charset="-120"/>
                        </a:rPr>
                        <a:t>C. Locally Modified Standards</a:t>
                      </a:r>
                      <a:endParaRPr lang="en-US" sz="1300" b="1">
                        <a:solidFill>
                          <a:schemeClr val="accent1">
                            <a:lumMod val="90000"/>
                            <a:lumOff val="10000"/>
                          </a:schemeClr>
                        </a:solidFill>
                        <a:latin typeface="+mn-lt"/>
                        <a:ea typeface="Aptos" charset="0"/>
                        <a:cs typeface="Aptos" charset="0"/>
                      </a:endParaRPr>
                    </a:p>
                  </a:txBody>
                  <a:tcP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300" b="0" i="0">
                          <a:solidFill>
                            <a:schemeClr val="tx1"/>
                          </a:solidFill>
                        </a:rPr>
                        <a:t>Not recommended</a:t>
                      </a:r>
                    </a:p>
                  </a:txBody>
                  <a:tcPr>
                    <a:solidFill>
                      <a:srgbClr val="FCEBD1"/>
                    </a:solidFill>
                  </a:tcPr>
                </a:tc>
                <a:tc>
                  <a:txBody>
                    <a:bodyPr/>
                    <a:lstStyle/>
                    <a:p>
                      <a:r>
                        <a:rPr lang="en-NZ" sz="1300" b="0" i="0">
                          <a:solidFill>
                            <a:srgbClr val="23500B"/>
                          </a:solidFill>
                        </a:rPr>
                        <a:t>1. Simplification possible</a:t>
                      </a:r>
                    </a:p>
                  </a:txBody>
                  <a:tcP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300" b="0" i="0">
                          <a:solidFill>
                            <a:srgbClr val="C00000"/>
                          </a:solidFill>
                        </a:rPr>
                        <a:t>2. Loss of international credibility</a:t>
                      </a:r>
                    </a:p>
                  </a:txBody>
                  <a:tcP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300" b="0" i="0">
                          <a:solidFill>
                            <a:srgbClr val="C00000"/>
                          </a:solidFill>
                        </a:rPr>
                        <a:t>3. High transition and maintenance costs</a:t>
                      </a:r>
                    </a:p>
                  </a:txBody>
                  <a:tcPr>
                    <a:solidFill>
                      <a:srgbClr val="FFFFFF"/>
                    </a:solidFill>
                  </a:tcPr>
                </a:tc>
                <a:extLst>
                  <a:ext uri="{0D108BD9-81ED-4DB2-BD59-A6C34878D82A}">
                    <a16:rowId xmlns:a16="http://schemas.microsoft.com/office/drawing/2014/main" val="2408634249"/>
                  </a:ext>
                </a:extLst>
              </a:tr>
            </a:tbl>
          </a:graphicData>
        </a:graphic>
      </p:graphicFrame>
      <p:sp>
        <p:nvSpPr>
          <p:cNvPr id="7" name="Arrow: Down 6">
            <a:extLst>
              <a:ext uri="{FF2B5EF4-FFF2-40B4-BE49-F238E27FC236}">
                <a16:creationId xmlns:a16="http://schemas.microsoft.com/office/drawing/2014/main" id="{D09398CA-5188-DE4F-190B-85712E38EFD2}"/>
              </a:ext>
            </a:extLst>
          </p:cNvPr>
          <p:cNvSpPr/>
          <p:nvPr/>
        </p:nvSpPr>
        <p:spPr>
          <a:xfrm>
            <a:off x="5944870" y="3741312"/>
            <a:ext cx="960120" cy="703178"/>
          </a:xfrm>
          <a:prstGeom prst="downArrow">
            <a:avLst/>
          </a:prstGeom>
          <a:solidFill>
            <a:srgbClr val="5F8F3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8" name="Slide Number Placeholder 94">
            <a:extLst>
              <a:ext uri="{FF2B5EF4-FFF2-40B4-BE49-F238E27FC236}">
                <a16:creationId xmlns:a16="http://schemas.microsoft.com/office/drawing/2014/main" id="{5B9F88EB-2F27-0EDE-483C-C3773B85843E}"/>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Tree>
    <p:extLst>
      <p:ext uri="{BB962C8B-B14F-4D97-AF65-F5344CB8AC3E}">
        <p14:creationId xmlns:p14="http://schemas.microsoft.com/office/powerpoint/2010/main" val="28896362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9D373E-C691-2910-442B-8D7C206D10AA}"/>
            </a:ext>
          </a:extLst>
        </p:cNvPr>
        <p:cNvGrpSpPr/>
        <p:nvPr/>
      </p:nvGrpSpPr>
      <p:grpSpPr>
        <a:xfrm>
          <a:off x="0" y="0"/>
          <a:ext cx="0" cy="0"/>
          <a:chOff x="0" y="0"/>
          <a:chExt cx="0" cy="0"/>
        </a:xfrm>
      </p:grpSpPr>
      <p:pic>
        <p:nvPicPr>
          <p:cNvPr id="300" name="Header Graphic"/>
          <p:cNvPicPr>
            <a:picLocks noChangeAspect="1"/>
          </p:cNvPicPr>
          <p:nvPr/>
        </p:nvPicPr>
        <p:blipFill rotWithShape="1">
          <a:blip r:embed="rId3"/>
          <a:srcRect l="13100" r="3344" b="34760"/>
          <a:stretch/>
        </p:blipFill>
        <p:spPr>
          <a:xfrm>
            <a:off x="240000" y="-1"/>
            <a:ext cx="11952000" cy="914399"/>
          </a:xfrm>
          <a:prstGeom prst="rect">
            <a:avLst/>
          </a:prstGeom>
        </p:spPr>
      </p:pic>
      <p:sp>
        <p:nvSpPr>
          <p:cNvPr id="20" name="TextBox 19">
            <a:extLst>
              <a:ext uri="{FF2B5EF4-FFF2-40B4-BE49-F238E27FC236}">
                <a16:creationId xmlns:a16="http://schemas.microsoft.com/office/drawing/2014/main" id="{0718C21D-F081-A18C-9C69-F2BCDFDDA78F}"/>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B43E5F63-00B5-504F-1542-6F9EB210B2FF}"/>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46</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8" name="Picture 7">
            <a:extLst>
              <a:ext uri="{FF2B5EF4-FFF2-40B4-BE49-F238E27FC236}">
                <a16:creationId xmlns:a16="http://schemas.microsoft.com/office/drawing/2014/main" id="{0D2A211A-AB61-1D78-EBF8-AE5B07B929FD}"/>
              </a:ext>
            </a:extLst>
          </p:cNvPr>
          <p:cNvPicPr>
            <a:picLocks noChangeAspect="1"/>
          </p:cNvPicPr>
          <p:nvPr/>
        </p:nvPicPr>
        <p:blipFill>
          <a:blip r:embed="rId4"/>
          <a:stretch>
            <a:fillRect/>
          </a:stretch>
        </p:blipFill>
        <p:spPr>
          <a:xfrm>
            <a:off x="226443" y="1455174"/>
            <a:ext cx="9463215" cy="4503240"/>
          </a:xfrm>
          <a:prstGeom prst="rect">
            <a:avLst/>
          </a:prstGeom>
        </p:spPr>
      </p:pic>
      <p:pic>
        <p:nvPicPr>
          <p:cNvPr id="3" name="Picture 2">
            <a:extLst>
              <a:ext uri="{FF2B5EF4-FFF2-40B4-BE49-F238E27FC236}">
                <a16:creationId xmlns:a16="http://schemas.microsoft.com/office/drawing/2014/main" id="{2A1F169E-575B-60DD-C683-6654C9E272EB}"/>
              </a:ext>
            </a:extLst>
          </p:cNvPr>
          <p:cNvPicPr>
            <a:picLocks noChangeAspect="1"/>
          </p:cNvPicPr>
          <p:nvPr/>
        </p:nvPicPr>
        <p:blipFill>
          <a:blip r:embed="rId5"/>
          <a:stretch>
            <a:fillRect/>
          </a:stretch>
        </p:blipFill>
        <p:spPr>
          <a:xfrm>
            <a:off x="9353011" y="1455174"/>
            <a:ext cx="2616271" cy="3639046"/>
          </a:xfrm>
          <a:prstGeom prst="rect">
            <a:avLst/>
          </a:prstGeom>
        </p:spPr>
      </p:pic>
    </p:spTree>
    <p:extLst>
      <p:ext uri="{BB962C8B-B14F-4D97-AF65-F5344CB8AC3E}">
        <p14:creationId xmlns:p14="http://schemas.microsoft.com/office/powerpoint/2010/main" val="141996445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71503-774B-8B6E-3526-B4D1C48F5DF4}"/>
            </a:ext>
          </a:extLst>
        </p:cNvPr>
        <p:cNvGrpSpPr/>
        <p:nvPr/>
      </p:nvGrpSpPr>
      <p:grpSpPr>
        <a:xfrm>
          <a:off x="0" y="0"/>
          <a:ext cx="0" cy="0"/>
          <a:chOff x="0" y="0"/>
          <a:chExt cx="0" cy="0"/>
        </a:xfrm>
      </p:grpSpPr>
      <p:pic>
        <p:nvPicPr>
          <p:cNvPr id="300" name="Header Graphic">
            <a:extLst>
              <a:ext uri="{FF2B5EF4-FFF2-40B4-BE49-F238E27FC236}">
                <a16:creationId xmlns:a16="http://schemas.microsoft.com/office/drawing/2014/main" id="{26CAA21E-B284-170C-D48F-037664D478CB}"/>
              </a:ext>
            </a:extLst>
          </p:cNvPr>
          <p:cNvPicPr>
            <a:picLocks noChangeAspect="1"/>
          </p:cNvPicPr>
          <p:nvPr/>
        </p:nvPicPr>
        <p:blipFill rotWithShape="1">
          <a:blip r:embed="rId3"/>
          <a:srcRect l="13100" r="3344" b="34760"/>
          <a:stretch/>
        </p:blipFill>
        <p:spPr>
          <a:xfrm>
            <a:off x="240000" y="-1"/>
            <a:ext cx="11952000" cy="914399"/>
          </a:xfrm>
          <a:prstGeom prst="rect">
            <a:avLst/>
          </a:prstGeom>
        </p:spPr>
      </p:pic>
      <p:sp>
        <p:nvSpPr>
          <p:cNvPr id="20" name="TextBox 19">
            <a:extLst>
              <a:ext uri="{FF2B5EF4-FFF2-40B4-BE49-F238E27FC236}">
                <a16:creationId xmlns:a16="http://schemas.microsoft.com/office/drawing/2014/main" id="{C0668124-2A6B-A89A-5BBE-CB6A4EC6C169}"/>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457552BC-24BB-DC28-5D11-9727DA489D29}"/>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47</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4" name="Picture 3">
            <a:extLst>
              <a:ext uri="{FF2B5EF4-FFF2-40B4-BE49-F238E27FC236}">
                <a16:creationId xmlns:a16="http://schemas.microsoft.com/office/drawing/2014/main" id="{D050ED8B-1F4F-EDE1-DF7C-7ECB34FC2842}"/>
              </a:ext>
            </a:extLst>
          </p:cNvPr>
          <p:cNvPicPr>
            <a:picLocks noChangeAspect="1"/>
          </p:cNvPicPr>
          <p:nvPr/>
        </p:nvPicPr>
        <p:blipFill>
          <a:blip r:embed="rId4"/>
          <a:stretch>
            <a:fillRect/>
          </a:stretch>
        </p:blipFill>
        <p:spPr>
          <a:xfrm>
            <a:off x="861667" y="1170982"/>
            <a:ext cx="10207256" cy="4987999"/>
          </a:xfrm>
          <a:prstGeom prst="rect">
            <a:avLst/>
          </a:prstGeom>
        </p:spPr>
      </p:pic>
    </p:spTree>
    <p:extLst>
      <p:ext uri="{BB962C8B-B14F-4D97-AF65-F5344CB8AC3E}">
        <p14:creationId xmlns:p14="http://schemas.microsoft.com/office/powerpoint/2010/main" val="7303910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A2E8A-6A8E-AE63-6323-D2EC568F1416}"/>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89BD480C-24E5-B779-124B-D5682A7E4814}"/>
              </a:ext>
            </a:extLst>
          </p:cNvPr>
          <p:cNvSpPr>
            <a:spLocks noGrp="1"/>
          </p:cNvSpPr>
          <p:nvPr>
            <p:ph type="body" sz="quarter" idx="13"/>
          </p:nvPr>
        </p:nvSpPr>
        <p:spPr>
          <a:xfrm>
            <a:off x="532527" y="1826359"/>
            <a:ext cx="7787815" cy="1768419"/>
          </a:xfrm>
        </p:spPr>
        <p:txBody>
          <a:bodyPr>
            <a:normAutofit fontScale="47500" lnSpcReduction="20000"/>
          </a:bodyPr>
          <a:lstStyle/>
          <a:p>
            <a:r>
              <a:rPr lang="en-NZ" sz="5800"/>
              <a:t>Tier 2 for-profit alternative framework key criteria analysis</a:t>
            </a:r>
          </a:p>
          <a:p>
            <a:r>
              <a:rPr lang="en-NZ" sz="2900"/>
              <a:t>Tier 2 for-profit framework detailed analysis papers, video and survey are published on our website:</a:t>
            </a:r>
          </a:p>
          <a:p>
            <a:r>
              <a:rPr lang="en-NZ" sz="2500" i="1">
                <a:hlinkClick r:id="rId3"/>
              </a:rPr>
              <a:t>2027 Review of the Accounting Standards Framework</a:t>
            </a:r>
            <a:endParaRPr lang="en-NZ" sz="2500" i="1"/>
          </a:p>
          <a:p>
            <a:endParaRPr lang="en-NZ"/>
          </a:p>
          <a:p>
            <a:endParaRPr lang="en-NZ"/>
          </a:p>
        </p:txBody>
      </p:sp>
    </p:spTree>
    <p:extLst>
      <p:ext uri="{BB962C8B-B14F-4D97-AF65-F5344CB8AC3E}">
        <p14:creationId xmlns:p14="http://schemas.microsoft.com/office/powerpoint/2010/main" val="6771295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descr="Decorative header bann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3" name="Slide Number Placeholder 94">
            <a:extLst>
              <a:ext uri="{FF2B5EF4-FFF2-40B4-BE49-F238E27FC236}">
                <a16:creationId xmlns:a16="http://schemas.microsoft.com/office/drawing/2014/main" id="{77608F8A-B4D2-66A7-8F93-937FAA6568F4}"/>
              </a:ext>
            </a:extLst>
          </p:cNvPr>
          <p:cNvSpPr>
            <a:spLocks noGrp="1"/>
          </p:cNvSpPr>
          <p:nvPr>
            <p:ph type="sldNum" sz="quarter" idx="10"/>
          </p:nvPr>
        </p:nvSpPr>
        <p:spPr>
          <a:xfrm>
            <a:off x="9349286" y="6415566"/>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
        <p:nvSpPr>
          <p:cNvPr id="6" name="TextBox 5">
            <a:extLst>
              <a:ext uri="{FF2B5EF4-FFF2-40B4-BE49-F238E27FC236}">
                <a16:creationId xmlns:a16="http://schemas.microsoft.com/office/drawing/2014/main" id="{E0C47D13-EDE5-365E-12E0-C246DDA12A50}"/>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For-profit sector</a:t>
            </a:r>
          </a:p>
        </p:txBody>
      </p:sp>
      <p:pic>
        <p:nvPicPr>
          <p:cNvPr id="7" name="Picture 6">
            <a:extLst>
              <a:ext uri="{FF2B5EF4-FFF2-40B4-BE49-F238E27FC236}">
                <a16:creationId xmlns:a16="http://schemas.microsoft.com/office/drawing/2014/main" id="{0237E2F6-C167-1A47-36A2-59972BFE71ED}"/>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678435" y="883658"/>
            <a:ext cx="8835127" cy="5884333"/>
          </a:xfrm>
          <a:prstGeom prst="rect">
            <a:avLst/>
          </a:prstGeom>
        </p:spPr>
      </p:pic>
    </p:spTree>
    <p:extLst>
      <p:ext uri="{BB962C8B-B14F-4D97-AF65-F5344CB8AC3E}">
        <p14:creationId xmlns:p14="http://schemas.microsoft.com/office/powerpoint/2010/main" val="38522570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descr="Decorative header bann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7" name="Rounded Rectangle 2">
            <a:extLst>
              <a:ext uri="{FF2B5EF4-FFF2-40B4-BE49-F238E27FC236}">
                <a16:creationId xmlns:a16="http://schemas.microsoft.com/office/drawing/2014/main" id="{9B284730-827B-3789-8EE3-18796B51D012}"/>
              </a:ext>
            </a:extLst>
          </p:cNvPr>
          <p:cNvSpPr/>
          <p:nvPr/>
        </p:nvSpPr>
        <p:spPr>
          <a:xfrm>
            <a:off x="4338339" y="1254174"/>
            <a:ext cx="3515469" cy="5239791"/>
          </a:xfrm>
          <a:prstGeom prst="roundRect">
            <a:avLst>
              <a:gd name="adj" fmla="val 1625"/>
            </a:avLst>
          </a:prstGeom>
          <a:solidFill>
            <a:srgbClr val="EFF0E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9" name="Oval 8">
            <a:extLst>
              <a:ext uri="{FF2B5EF4-FFF2-40B4-BE49-F238E27FC236}">
                <a16:creationId xmlns:a16="http://schemas.microsoft.com/office/drawing/2014/main" id="{A0EE4149-C6F8-D1CF-E5C7-925159AE8EBE}"/>
              </a:ext>
            </a:extLst>
          </p:cNvPr>
          <p:cNvSpPr/>
          <p:nvPr/>
        </p:nvSpPr>
        <p:spPr>
          <a:xfrm>
            <a:off x="4536429" y="1492299"/>
            <a:ext cx="556688" cy="556688"/>
          </a:xfrm>
          <a:prstGeom prst="ellipse">
            <a:avLst/>
          </a:prstGeom>
          <a:solidFill>
            <a:srgbClr val="5078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3" name="Rectangle 12">
            <a:extLst>
              <a:ext uri="{FF2B5EF4-FFF2-40B4-BE49-F238E27FC236}">
                <a16:creationId xmlns:a16="http://schemas.microsoft.com/office/drawing/2014/main" id="{2B5D005D-80A0-2612-A81A-DC5AD74C3AEE}"/>
              </a:ext>
            </a:extLst>
          </p:cNvPr>
          <p:cNvSpPr/>
          <p:nvPr/>
        </p:nvSpPr>
        <p:spPr>
          <a:xfrm>
            <a:off x="4115395" y="1254174"/>
            <a:ext cx="19050" cy="2482750"/>
          </a:xfrm>
          <a:prstGeom prst="rect">
            <a:avLst/>
          </a:prstGeom>
          <a:solidFill>
            <a:srgbClr val="DBD8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5" name="Rectangle 14">
            <a:extLst>
              <a:ext uri="{FF2B5EF4-FFF2-40B4-BE49-F238E27FC236}">
                <a16:creationId xmlns:a16="http://schemas.microsoft.com/office/drawing/2014/main" id="{77EE83D3-42B8-19F6-ED56-3E7A10CA809C}"/>
              </a:ext>
            </a:extLst>
          </p:cNvPr>
          <p:cNvSpPr/>
          <p:nvPr/>
        </p:nvSpPr>
        <p:spPr>
          <a:xfrm>
            <a:off x="4115395" y="4011215"/>
            <a:ext cx="19050" cy="2482750"/>
          </a:xfrm>
          <a:prstGeom prst="rect">
            <a:avLst/>
          </a:prstGeom>
          <a:solidFill>
            <a:srgbClr val="DBD8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7" name="Rounded Rectangle 7">
            <a:extLst>
              <a:ext uri="{FF2B5EF4-FFF2-40B4-BE49-F238E27FC236}">
                <a16:creationId xmlns:a16="http://schemas.microsoft.com/office/drawing/2014/main" id="{E7194EEF-4047-4547-70CE-E3698C89D4D6}"/>
              </a:ext>
            </a:extLst>
          </p:cNvPr>
          <p:cNvSpPr/>
          <p:nvPr/>
        </p:nvSpPr>
        <p:spPr>
          <a:xfrm>
            <a:off x="8280499" y="1254174"/>
            <a:ext cx="3515469" cy="5239791"/>
          </a:xfrm>
          <a:prstGeom prst="roundRect">
            <a:avLst>
              <a:gd name="adj" fmla="val 1625"/>
            </a:avLst>
          </a:prstGeom>
          <a:solidFill>
            <a:srgbClr val="EFF0E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9" name="Oval 18">
            <a:extLst>
              <a:ext uri="{FF2B5EF4-FFF2-40B4-BE49-F238E27FC236}">
                <a16:creationId xmlns:a16="http://schemas.microsoft.com/office/drawing/2014/main" id="{CF2BECF1-2789-BC85-9DBF-053C8C112D95}"/>
              </a:ext>
            </a:extLst>
          </p:cNvPr>
          <p:cNvSpPr/>
          <p:nvPr/>
        </p:nvSpPr>
        <p:spPr>
          <a:xfrm>
            <a:off x="8478590" y="1492299"/>
            <a:ext cx="556688" cy="556688"/>
          </a:xfrm>
          <a:prstGeom prst="ellipse">
            <a:avLst/>
          </a:prstGeom>
          <a:solidFill>
            <a:srgbClr val="5078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3" name="Rectangle 22">
            <a:extLst>
              <a:ext uri="{FF2B5EF4-FFF2-40B4-BE49-F238E27FC236}">
                <a16:creationId xmlns:a16="http://schemas.microsoft.com/office/drawing/2014/main" id="{F524BFBA-FB96-BBFE-BF9C-5401CFF94DF0}"/>
              </a:ext>
            </a:extLst>
          </p:cNvPr>
          <p:cNvSpPr/>
          <p:nvPr/>
        </p:nvSpPr>
        <p:spPr>
          <a:xfrm>
            <a:off x="8057554" y="1254174"/>
            <a:ext cx="19050" cy="2482750"/>
          </a:xfrm>
          <a:prstGeom prst="rect">
            <a:avLst/>
          </a:prstGeom>
          <a:solidFill>
            <a:srgbClr val="DBD8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5" name="Rectangle 24">
            <a:extLst>
              <a:ext uri="{FF2B5EF4-FFF2-40B4-BE49-F238E27FC236}">
                <a16:creationId xmlns:a16="http://schemas.microsoft.com/office/drawing/2014/main" id="{9D3D6993-5913-7FC0-1929-B28E23F7CDB9}"/>
              </a:ext>
            </a:extLst>
          </p:cNvPr>
          <p:cNvSpPr/>
          <p:nvPr/>
        </p:nvSpPr>
        <p:spPr>
          <a:xfrm>
            <a:off x="8057554" y="4011215"/>
            <a:ext cx="19050" cy="2482750"/>
          </a:xfrm>
          <a:prstGeom prst="rect">
            <a:avLst/>
          </a:prstGeom>
          <a:solidFill>
            <a:srgbClr val="DBD8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7" name="Rounded Rectangle 12">
            <a:extLst>
              <a:ext uri="{FF2B5EF4-FFF2-40B4-BE49-F238E27FC236}">
                <a16:creationId xmlns:a16="http://schemas.microsoft.com/office/drawing/2014/main" id="{D1C94307-637F-75F9-263B-AC73B9B577BE}"/>
              </a:ext>
            </a:extLst>
          </p:cNvPr>
          <p:cNvSpPr/>
          <p:nvPr/>
        </p:nvSpPr>
        <p:spPr>
          <a:xfrm>
            <a:off x="396180" y="1254174"/>
            <a:ext cx="3515469" cy="5239791"/>
          </a:xfrm>
          <a:prstGeom prst="roundRect">
            <a:avLst>
              <a:gd name="adj" fmla="val 1625"/>
            </a:avLst>
          </a:prstGeom>
          <a:solidFill>
            <a:srgbClr val="EFF0E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9" name="Oval 28">
            <a:extLst>
              <a:ext uri="{FF2B5EF4-FFF2-40B4-BE49-F238E27FC236}">
                <a16:creationId xmlns:a16="http://schemas.microsoft.com/office/drawing/2014/main" id="{1790C8CE-DB85-5739-E77D-72E056CF8BE0}"/>
              </a:ext>
            </a:extLst>
          </p:cNvPr>
          <p:cNvSpPr/>
          <p:nvPr/>
        </p:nvSpPr>
        <p:spPr>
          <a:xfrm>
            <a:off x="594270" y="1492299"/>
            <a:ext cx="556688" cy="556688"/>
          </a:xfrm>
          <a:prstGeom prst="ellipse">
            <a:avLst/>
          </a:prstGeom>
          <a:solidFill>
            <a:srgbClr val="23500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37" name="TextBox 36">
            <a:extLst>
              <a:ext uri="{FF2B5EF4-FFF2-40B4-BE49-F238E27FC236}">
                <a16:creationId xmlns:a16="http://schemas.microsoft.com/office/drawing/2014/main" id="{D8EA1687-F2B8-74CA-0971-79DE85AE85F4}"/>
              </a:ext>
            </a:extLst>
          </p:cNvPr>
          <p:cNvSpPr txBox="1"/>
          <p:nvPr/>
        </p:nvSpPr>
        <p:spPr>
          <a:xfrm>
            <a:off x="194693" y="875950"/>
            <a:ext cx="7694255" cy="448056"/>
          </a:xfrm>
          <a:prstGeom prst="rect">
            <a:avLst/>
          </a:prstGeom>
          <a:noFill/>
        </p:spPr>
        <p:txBody>
          <a:bodyPr wrap="none" lIns="167635"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57" i="1">
                <a:solidFill>
                  <a:srgbClr val="192D06"/>
                </a:solidFill>
                <a:latin typeface="Aptos"/>
              </a:rPr>
              <a:t>F</a:t>
            </a:r>
            <a:r>
              <a:rPr kumimoji="0" lang="en-US" sz="1457" b="0" i="1" u="none" strike="noStrike" kern="1200" cap="none" spc="0" normalizeH="0" baseline="0" noProof="0">
                <a:ln>
                  <a:noFill/>
                </a:ln>
                <a:solidFill>
                  <a:srgbClr val="192D06"/>
                </a:solidFill>
                <a:effectLst/>
                <a:uLnTx/>
                <a:uFillTx/>
                <a:latin typeface="Aptos"/>
                <a:ea typeface="+mn-ea"/>
                <a:cs typeface="+mn-cs"/>
              </a:rPr>
              <a:t>or-profit entities may elect to apply Tier 2 requirements if they do not have public accountability and are not large for-profit public-sector entities.</a:t>
            </a:r>
            <a:endParaRPr kumimoji="0" sz="1457" b="0" i="1" u="none" strike="noStrike" kern="1200" cap="none" spc="0" normalizeH="0" baseline="0" noProof="0">
              <a:ln>
                <a:noFill/>
              </a:ln>
              <a:solidFill>
                <a:srgbClr val="192D06"/>
              </a:solidFill>
              <a:effectLst/>
              <a:uLnTx/>
              <a:uFillTx/>
              <a:latin typeface="Aptos"/>
              <a:ea typeface="+mn-ea"/>
              <a:cs typeface="+mn-cs"/>
            </a:endParaRPr>
          </a:p>
        </p:txBody>
      </p:sp>
      <p:sp>
        <p:nvSpPr>
          <p:cNvPr id="39" name="TextBox 38">
            <a:extLst>
              <a:ext uri="{FF2B5EF4-FFF2-40B4-BE49-F238E27FC236}">
                <a16:creationId xmlns:a16="http://schemas.microsoft.com/office/drawing/2014/main" id="{9E01431C-5540-BD69-D6BA-7136424180F7}"/>
              </a:ext>
            </a:extLst>
          </p:cNvPr>
          <p:cNvSpPr txBox="1"/>
          <p:nvPr/>
        </p:nvSpPr>
        <p:spPr>
          <a:xfrm>
            <a:off x="5183031" y="1672447"/>
            <a:ext cx="1195455" cy="215444"/>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50782C"/>
                </a:solidFill>
                <a:effectLst/>
                <a:uLnTx/>
                <a:uFillTx/>
                <a:latin typeface="Aptos"/>
                <a:ea typeface="+mn-ea"/>
                <a:cs typeface="+mn-cs"/>
              </a:rPr>
              <a:t>Requirement 2</a:t>
            </a:r>
            <a:endParaRPr kumimoji="0" sz="1400" b="1" i="0" u="none" strike="noStrike" kern="1200" cap="none" spc="0" normalizeH="0" baseline="0" noProof="0">
              <a:ln>
                <a:noFill/>
              </a:ln>
              <a:solidFill>
                <a:srgbClr val="50782C"/>
              </a:solidFill>
              <a:effectLst/>
              <a:uLnTx/>
              <a:uFillTx/>
              <a:latin typeface="Aptos"/>
              <a:ea typeface="+mn-ea"/>
              <a:cs typeface="+mn-cs"/>
            </a:endParaRPr>
          </a:p>
        </p:txBody>
      </p:sp>
      <p:sp>
        <p:nvSpPr>
          <p:cNvPr id="41" name="TextBox 40">
            <a:extLst>
              <a:ext uri="{FF2B5EF4-FFF2-40B4-BE49-F238E27FC236}">
                <a16:creationId xmlns:a16="http://schemas.microsoft.com/office/drawing/2014/main" id="{BEA4DC35-8084-4D3C-C81A-21AF3A1AAA90}"/>
              </a:ext>
            </a:extLst>
          </p:cNvPr>
          <p:cNvSpPr txBox="1"/>
          <p:nvPr/>
        </p:nvSpPr>
        <p:spPr>
          <a:xfrm>
            <a:off x="4536414" y="2287730"/>
            <a:ext cx="2567691" cy="294773"/>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3500B"/>
                </a:solidFill>
                <a:effectLst/>
                <a:uLnTx/>
                <a:uFillTx/>
                <a:latin typeface="Aptos"/>
                <a:ea typeface="+mn-ea"/>
                <a:cs typeface="+mn-cs"/>
              </a:rPr>
              <a:t>No public accountability</a:t>
            </a:r>
            <a:endParaRPr kumimoji="0" sz="1800" b="1" i="0" u="none" strike="noStrike" kern="1200" cap="none" spc="0" normalizeH="0" baseline="0" noProof="0">
              <a:ln>
                <a:noFill/>
              </a:ln>
              <a:solidFill>
                <a:srgbClr val="23500B"/>
              </a:solidFill>
              <a:effectLst/>
              <a:uLnTx/>
              <a:uFillTx/>
              <a:latin typeface="Aptos"/>
              <a:ea typeface="+mn-ea"/>
              <a:cs typeface="+mn-cs"/>
            </a:endParaRPr>
          </a:p>
        </p:txBody>
      </p:sp>
      <p:sp>
        <p:nvSpPr>
          <p:cNvPr id="43" name="TextBox 42">
            <a:extLst>
              <a:ext uri="{FF2B5EF4-FFF2-40B4-BE49-F238E27FC236}">
                <a16:creationId xmlns:a16="http://schemas.microsoft.com/office/drawing/2014/main" id="{28FCD279-F085-55CB-B099-593BF78F63CF}"/>
              </a:ext>
            </a:extLst>
          </p:cNvPr>
          <p:cNvSpPr txBox="1"/>
          <p:nvPr/>
        </p:nvSpPr>
        <p:spPr>
          <a:xfrm>
            <a:off x="4536414" y="2609935"/>
            <a:ext cx="3033785" cy="430887"/>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a:ea typeface="+mn-ea"/>
                <a:cs typeface="+mn-cs"/>
              </a:rPr>
              <a:t>Does not meets the XRB A1 public accountability definition.</a:t>
            </a:r>
            <a:endParaRPr kumimoji="0" sz="1400" b="0" i="0" u="none" strike="noStrike" kern="1200" cap="none" spc="0" normalizeH="0" baseline="0" noProof="0">
              <a:ln>
                <a:noFill/>
              </a:ln>
              <a:effectLst/>
              <a:uLnTx/>
              <a:uFillTx/>
              <a:latin typeface="Aptos"/>
              <a:ea typeface="+mn-ea"/>
              <a:cs typeface="+mn-cs"/>
            </a:endParaRPr>
          </a:p>
        </p:txBody>
      </p:sp>
      <p:sp>
        <p:nvSpPr>
          <p:cNvPr id="45" name="TextBox 44">
            <a:extLst>
              <a:ext uri="{FF2B5EF4-FFF2-40B4-BE49-F238E27FC236}">
                <a16:creationId xmlns:a16="http://schemas.microsoft.com/office/drawing/2014/main" id="{7EF14BCD-7746-9023-70D1-4C4906A83112}"/>
              </a:ext>
            </a:extLst>
          </p:cNvPr>
          <p:cNvSpPr txBox="1"/>
          <p:nvPr/>
        </p:nvSpPr>
        <p:spPr>
          <a:xfrm>
            <a:off x="4536413" y="3175867"/>
            <a:ext cx="3202365" cy="861774"/>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a:ea typeface="+mn-ea"/>
                <a:cs typeface="+mn-cs"/>
              </a:rPr>
              <a:t>No publicly traded instruments; does not hold assets in a fiduciary capacity as a primary business for a broad group of outsiders.</a:t>
            </a:r>
            <a:endParaRPr kumimoji="0" sz="1400" b="0" i="0" u="none" strike="noStrike" kern="1200" cap="none" spc="0" normalizeH="0" baseline="0" noProof="0">
              <a:ln>
                <a:noFill/>
              </a:ln>
              <a:effectLst/>
              <a:uLnTx/>
              <a:uFillTx/>
              <a:latin typeface="Aptos"/>
              <a:ea typeface="+mn-ea"/>
              <a:cs typeface="+mn-cs"/>
            </a:endParaRPr>
          </a:p>
        </p:txBody>
      </p:sp>
      <p:sp>
        <p:nvSpPr>
          <p:cNvPr id="47" name="TextBox 46">
            <a:extLst>
              <a:ext uri="{FF2B5EF4-FFF2-40B4-BE49-F238E27FC236}">
                <a16:creationId xmlns:a16="http://schemas.microsoft.com/office/drawing/2014/main" id="{0E4E8B06-C76F-CA5E-755E-7EF06B6FA321}"/>
              </a:ext>
            </a:extLst>
          </p:cNvPr>
          <p:cNvSpPr txBox="1"/>
          <p:nvPr/>
        </p:nvSpPr>
        <p:spPr>
          <a:xfrm>
            <a:off x="3827294" y="3718445"/>
            <a:ext cx="525785" cy="307777"/>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effectLst/>
                <a:highlight>
                  <a:srgbClr val="EFF0EA"/>
                </a:highlight>
                <a:uLnTx/>
                <a:uFillTx/>
                <a:latin typeface="Aptos"/>
                <a:ea typeface="+mn-ea"/>
                <a:cs typeface="+mn-cs"/>
              </a:rPr>
              <a:t>AND</a:t>
            </a:r>
            <a:endParaRPr kumimoji="0" sz="2000" b="1" i="0" u="none" strike="noStrike" kern="1200" cap="none" spc="0" normalizeH="0" baseline="0" noProof="0">
              <a:ln>
                <a:noFill/>
              </a:ln>
              <a:effectLst/>
              <a:highlight>
                <a:srgbClr val="EFF0EA"/>
              </a:highlight>
              <a:uLnTx/>
              <a:uFillTx/>
              <a:latin typeface="Aptos"/>
              <a:ea typeface="+mn-ea"/>
              <a:cs typeface="+mn-cs"/>
            </a:endParaRPr>
          </a:p>
        </p:txBody>
      </p:sp>
      <p:sp>
        <p:nvSpPr>
          <p:cNvPr id="49" name="TextBox 48">
            <a:extLst>
              <a:ext uri="{FF2B5EF4-FFF2-40B4-BE49-F238E27FC236}">
                <a16:creationId xmlns:a16="http://schemas.microsoft.com/office/drawing/2014/main" id="{4A27010C-EF49-D6A0-9D5D-9249059F0467}"/>
              </a:ext>
            </a:extLst>
          </p:cNvPr>
          <p:cNvSpPr txBox="1"/>
          <p:nvPr/>
        </p:nvSpPr>
        <p:spPr>
          <a:xfrm>
            <a:off x="9125192" y="1662921"/>
            <a:ext cx="1195455" cy="215444"/>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50782C"/>
                </a:solidFill>
                <a:effectLst/>
                <a:uLnTx/>
                <a:uFillTx/>
                <a:latin typeface="Aptos"/>
                <a:ea typeface="+mn-ea"/>
                <a:cs typeface="+mn-cs"/>
              </a:rPr>
              <a:t>Requirement 3</a:t>
            </a:r>
            <a:endParaRPr kumimoji="0" sz="1400" b="1" i="0" u="none" strike="noStrike" kern="1200" cap="none" spc="0" normalizeH="0" baseline="0" noProof="0">
              <a:ln>
                <a:noFill/>
              </a:ln>
              <a:solidFill>
                <a:srgbClr val="50782C"/>
              </a:solidFill>
              <a:effectLst/>
              <a:uLnTx/>
              <a:uFillTx/>
              <a:latin typeface="Aptos"/>
              <a:ea typeface="+mn-ea"/>
              <a:cs typeface="+mn-cs"/>
            </a:endParaRPr>
          </a:p>
        </p:txBody>
      </p:sp>
      <p:sp>
        <p:nvSpPr>
          <p:cNvPr id="51" name="TextBox 50">
            <a:extLst>
              <a:ext uri="{FF2B5EF4-FFF2-40B4-BE49-F238E27FC236}">
                <a16:creationId xmlns:a16="http://schemas.microsoft.com/office/drawing/2014/main" id="{27FEB828-DE78-C79A-F01B-4100E88D0AE5}"/>
              </a:ext>
            </a:extLst>
          </p:cNvPr>
          <p:cNvSpPr txBox="1"/>
          <p:nvPr/>
        </p:nvSpPr>
        <p:spPr>
          <a:xfrm>
            <a:off x="8478476" y="2287730"/>
            <a:ext cx="3069340" cy="553998"/>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3500B"/>
                </a:solidFill>
                <a:effectLst/>
                <a:uLnTx/>
                <a:uFillTx/>
                <a:latin typeface="Aptos"/>
                <a:ea typeface="+mn-ea"/>
                <a:cs typeface="+mn-cs"/>
              </a:rPr>
              <a:t>Not large for-profit public sector</a:t>
            </a:r>
            <a:endParaRPr kumimoji="0" sz="1800" b="1" i="0" u="none" strike="noStrike" kern="1200" cap="none" spc="0" normalizeH="0" baseline="0" noProof="0">
              <a:ln>
                <a:noFill/>
              </a:ln>
              <a:solidFill>
                <a:srgbClr val="23500B"/>
              </a:solidFill>
              <a:effectLst/>
              <a:uLnTx/>
              <a:uFillTx/>
              <a:latin typeface="Aptos"/>
              <a:ea typeface="+mn-ea"/>
              <a:cs typeface="+mn-cs"/>
            </a:endParaRPr>
          </a:p>
        </p:txBody>
      </p:sp>
      <p:sp>
        <p:nvSpPr>
          <p:cNvPr id="53" name="TextBox 52">
            <a:extLst>
              <a:ext uri="{FF2B5EF4-FFF2-40B4-BE49-F238E27FC236}">
                <a16:creationId xmlns:a16="http://schemas.microsoft.com/office/drawing/2014/main" id="{260AEFD6-686A-C342-4D4F-41DE9A228133}"/>
              </a:ext>
            </a:extLst>
          </p:cNvPr>
          <p:cNvSpPr txBox="1"/>
          <p:nvPr/>
        </p:nvSpPr>
        <p:spPr>
          <a:xfrm>
            <a:off x="8478476" y="2960455"/>
            <a:ext cx="2791648" cy="646331"/>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a:ea typeface="+mn-ea"/>
                <a:cs typeface="+mn-cs"/>
              </a:rPr>
              <a:t>Not a large for-profit public-sector entity required to report in Tier 1 on size grounds.</a:t>
            </a:r>
            <a:endParaRPr kumimoji="0" sz="1400" b="0" i="0" u="none" strike="noStrike" kern="1200" cap="none" spc="0" normalizeH="0" baseline="0" noProof="0">
              <a:ln>
                <a:noFill/>
              </a:ln>
              <a:effectLst/>
              <a:uLnTx/>
              <a:uFillTx/>
              <a:latin typeface="Aptos"/>
              <a:ea typeface="+mn-ea"/>
              <a:cs typeface="+mn-cs"/>
            </a:endParaRPr>
          </a:p>
        </p:txBody>
      </p:sp>
      <p:sp>
        <p:nvSpPr>
          <p:cNvPr id="55" name="TextBox 54">
            <a:extLst>
              <a:ext uri="{FF2B5EF4-FFF2-40B4-BE49-F238E27FC236}">
                <a16:creationId xmlns:a16="http://schemas.microsoft.com/office/drawing/2014/main" id="{80E8E33B-F360-9634-22F3-39E8D724D63D}"/>
              </a:ext>
            </a:extLst>
          </p:cNvPr>
          <p:cNvSpPr txBox="1"/>
          <p:nvPr/>
        </p:nvSpPr>
        <p:spPr>
          <a:xfrm>
            <a:off x="8478476" y="3765893"/>
            <a:ext cx="3069340" cy="430887"/>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effectLst/>
                <a:uLnTx/>
                <a:uFillTx/>
                <a:latin typeface="Aptos"/>
                <a:ea typeface="+mn-ea"/>
                <a:cs typeface="+mn-cs"/>
              </a:rPr>
              <a:t>Total expenses of $33 million or less for a for-profit public-sector entity.</a:t>
            </a:r>
            <a:endParaRPr kumimoji="0" sz="1400" b="0" i="0" u="none" strike="noStrike" kern="1200" cap="none" spc="0" normalizeH="0" baseline="0" noProof="0">
              <a:ln>
                <a:noFill/>
              </a:ln>
              <a:effectLst/>
              <a:uLnTx/>
              <a:uFillTx/>
              <a:latin typeface="Aptos"/>
              <a:ea typeface="+mn-ea"/>
              <a:cs typeface="+mn-cs"/>
            </a:endParaRPr>
          </a:p>
        </p:txBody>
      </p:sp>
      <p:sp>
        <p:nvSpPr>
          <p:cNvPr id="59" name="TextBox 58">
            <a:extLst>
              <a:ext uri="{FF2B5EF4-FFF2-40B4-BE49-F238E27FC236}">
                <a16:creationId xmlns:a16="http://schemas.microsoft.com/office/drawing/2014/main" id="{B83072C9-CA35-16CF-59E2-A8D52F61A70E}"/>
              </a:ext>
            </a:extLst>
          </p:cNvPr>
          <p:cNvSpPr txBox="1"/>
          <p:nvPr/>
        </p:nvSpPr>
        <p:spPr>
          <a:xfrm>
            <a:off x="1242128" y="1652173"/>
            <a:ext cx="1195455" cy="215444"/>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1" i="0" u="none" strike="noStrike" kern="1200" cap="none" spc="0" normalizeH="0" baseline="0" noProof="0">
                <a:ln>
                  <a:noFill/>
                </a:ln>
                <a:solidFill>
                  <a:srgbClr val="23500B"/>
                </a:solidFill>
                <a:effectLst/>
                <a:uLnTx/>
                <a:uFillTx/>
                <a:latin typeface="Aptos"/>
                <a:ea typeface="+mn-ea"/>
                <a:cs typeface="+mn-cs"/>
              </a:rPr>
              <a:t>Requirement 1</a:t>
            </a:r>
            <a:endParaRPr kumimoji="0" sz="1400" b="1" i="0" u="none" strike="noStrike" kern="1200" cap="none" spc="0" normalizeH="0" baseline="0" noProof="0">
              <a:ln>
                <a:noFill/>
              </a:ln>
              <a:solidFill>
                <a:srgbClr val="23500B"/>
              </a:solidFill>
              <a:effectLst/>
              <a:uLnTx/>
              <a:uFillTx/>
              <a:latin typeface="Aptos"/>
              <a:ea typeface="+mn-ea"/>
              <a:cs typeface="+mn-cs"/>
            </a:endParaRPr>
          </a:p>
        </p:txBody>
      </p:sp>
      <p:sp>
        <p:nvSpPr>
          <p:cNvPr id="61" name="TextBox 60">
            <a:extLst>
              <a:ext uri="{FF2B5EF4-FFF2-40B4-BE49-F238E27FC236}">
                <a16:creationId xmlns:a16="http://schemas.microsoft.com/office/drawing/2014/main" id="{6A21D8C9-D896-A72F-0A35-794AB433AB28}"/>
              </a:ext>
            </a:extLst>
          </p:cNvPr>
          <p:cNvSpPr txBox="1"/>
          <p:nvPr/>
        </p:nvSpPr>
        <p:spPr>
          <a:xfrm>
            <a:off x="594058" y="2287730"/>
            <a:ext cx="1902893" cy="294773"/>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3500B"/>
                </a:solidFill>
                <a:effectLst/>
                <a:uLnTx/>
                <a:uFillTx/>
                <a:latin typeface="Aptos"/>
                <a:ea typeface="+mn-ea"/>
                <a:cs typeface="+mn-cs"/>
              </a:rPr>
              <a:t>Required to report</a:t>
            </a:r>
            <a:endParaRPr kumimoji="0" sz="1800" b="1" i="0" u="none" strike="noStrike" kern="1200" cap="none" spc="0" normalizeH="0" baseline="0" noProof="0">
              <a:ln>
                <a:noFill/>
              </a:ln>
              <a:solidFill>
                <a:srgbClr val="23500B"/>
              </a:solidFill>
              <a:effectLst/>
              <a:uLnTx/>
              <a:uFillTx/>
              <a:latin typeface="Aptos"/>
              <a:ea typeface="+mn-ea"/>
              <a:cs typeface="+mn-cs"/>
            </a:endParaRPr>
          </a:p>
        </p:txBody>
      </p:sp>
      <p:sp>
        <p:nvSpPr>
          <p:cNvPr id="63" name="TextBox 62">
            <a:extLst>
              <a:ext uri="{FF2B5EF4-FFF2-40B4-BE49-F238E27FC236}">
                <a16:creationId xmlns:a16="http://schemas.microsoft.com/office/drawing/2014/main" id="{7731393D-0293-560B-4B1C-28AEE0DAEE00}"/>
              </a:ext>
            </a:extLst>
          </p:cNvPr>
          <p:cNvSpPr txBox="1"/>
          <p:nvPr/>
        </p:nvSpPr>
        <p:spPr>
          <a:xfrm>
            <a:off x="594058" y="2609935"/>
            <a:ext cx="3176890" cy="2585323"/>
          </a:xfrm>
          <a:prstGeom prst="rect">
            <a:avLst/>
          </a:prstGeom>
          <a:noFill/>
        </p:spPr>
        <p:txBody>
          <a:bodyPr wrap="square" lIns="0" tIns="0" rIns="0" bIns="0">
            <a:spAutoFit/>
          </a:bodyPr>
          <a:lstStyle/>
          <a:p>
            <a:pPr marL="179387" indent="0">
              <a:buNone/>
            </a:pPr>
            <a:r>
              <a:rPr lang="en-US" sz="1400"/>
              <a:t>The minimum legislative threshold as per the Financial Reporting Act 2013 and Companies Act 1993 (other legislation may also impose financial reporting obligations):</a:t>
            </a:r>
          </a:p>
          <a:p>
            <a:pPr marL="465137" indent="-285750">
              <a:buFont typeface="Arial" panose="020B0604020202020204" pitchFamily="34" charset="0"/>
              <a:buChar char="•"/>
            </a:pPr>
            <a:r>
              <a:rPr lang="en-US" sz="1400"/>
              <a:t>companies with over </a:t>
            </a:r>
            <a:r>
              <a:rPr lang="en-US" sz="1400" b="1"/>
              <a:t>$66m in assets or $33m in revenue;</a:t>
            </a:r>
            <a:endParaRPr lang="en-US" sz="1400"/>
          </a:p>
          <a:p>
            <a:pPr marL="465137" indent="-285750">
              <a:buFont typeface="Arial" panose="020B0604020202020204" pitchFamily="34" charset="0"/>
              <a:buChar char="•"/>
            </a:pPr>
            <a:r>
              <a:rPr lang="en-US" sz="1400"/>
              <a:t>overseas companies with over </a:t>
            </a:r>
            <a:r>
              <a:rPr lang="en-US" sz="1400" b="1"/>
              <a:t>$22m in assets or $11m in revenue;</a:t>
            </a:r>
            <a:r>
              <a:rPr lang="en-US" sz="1400"/>
              <a:t> and</a:t>
            </a:r>
          </a:p>
          <a:p>
            <a:pPr marL="465137" indent="-285750">
              <a:buFont typeface="Arial" panose="020B0604020202020204" pitchFamily="34" charset="0"/>
              <a:buChar char="•"/>
            </a:pPr>
            <a:r>
              <a:rPr lang="en-US" sz="1400"/>
              <a:t>companies with </a:t>
            </a:r>
            <a:r>
              <a:rPr lang="en-US" sz="1400" b="1"/>
              <a:t>more than 10 shareholders.</a:t>
            </a:r>
            <a:endParaRPr lang="en-US" sz="1400"/>
          </a:p>
        </p:txBody>
      </p:sp>
      <p:grpSp>
        <p:nvGrpSpPr>
          <p:cNvPr id="2" name="Group 1">
            <a:extLst>
              <a:ext uri="{FF2B5EF4-FFF2-40B4-BE49-F238E27FC236}">
                <a16:creationId xmlns:a16="http://schemas.microsoft.com/office/drawing/2014/main" id="{90054E83-A1A7-FC82-B677-0B233C779126}"/>
              </a:ext>
            </a:extLst>
          </p:cNvPr>
          <p:cNvGrpSpPr/>
          <p:nvPr/>
        </p:nvGrpSpPr>
        <p:grpSpPr>
          <a:xfrm>
            <a:off x="535178" y="5422734"/>
            <a:ext cx="3151582" cy="992832"/>
            <a:chOff x="561976" y="4380695"/>
            <a:chExt cx="3151582" cy="992832"/>
          </a:xfrm>
        </p:grpSpPr>
        <p:sp>
          <p:nvSpPr>
            <p:cNvPr id="33" name="Rounded Rectangle 15">
              <a:extLst>
                <a:ext uri="{FF2B5EF4-FFF2-40B4-BE49-F238E27FC236}">
                  <a16:creationId xmlns:a16="http://schemas.microsoft.com/office/drawing/2014/main" id="{1FDA8822-C067-D36F-F0CE-5612D4EF3592}"/>
                </a:ext>
              </a:extLst>
            </p:cNvPr>
            <p:cNvSpPr/>
            <p:nvPr/>
          </p:nvSpPr>
          <p:spPr>
            <a:xfrm>
              <a:off x="594270" y="4380695"/>
              <a:ext cx="3119288" cy="992832"/>
            </a:xfrm>
            <a:prstGeom prst="roundRect">
              <a:avLst>
                <a:gd name="adj" fmla="val 2878"/>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35" name="Rectangle 34">
              <a:extLst>
                <a:ext uri="{FF2B5EF4-FFF2-40B4-BE49-F238E27FC236}">
                  <a16:creationId xmlns:a16="http://schemas.microsoft.com/office/drawing/2014/main" id="{C392DA81-1B37-FBA8-C6FB-20F41665D590}"/>
                </a:ext>
              </a:extLst>
            </p:cNvPr>
            <p:cNvSpPr/>
            <p:nvPr/>
          </p:nvSpPr>
          <p:spPr>
            <a:xfrm>
              <a:off x="561976" y="4380695"/>
              <a:ext cx="45719" cy="992832"/>
            </a:xfrm>
            <a:prstGeom prst="rect">
              <a:avLst/>
            </a:prstGeom>
            <a:solidFill>
              <a:srgbClr val="23500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65" name="TextBox 64">
              <a:extLst>
                <a:ext uri="{FF2B5EF4-FFF2-40B4-BE49-F238E27FC236}">
                  <a16:creationId xmlns:a16="http://schemas.microsoft.com/office/drawing/2014/main" id="{6FC98E90-5D5E-7D80-61D5-51527D51CEB5}"/>
                </a:ext>
              </a:extLst>
            </p:cNvPr>
            <p:cNvSpPr txBox="1"/>
            <p:nvPr/>
          </p:nvSpPr>
          <p:spPr>
            <a:xfrm>
              <a:off x="712226" y="4442236"/>
              <a:ext cx="395045" cy="215444"/>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400" b="1" i="0" u="none" strike="noStrike" kern="1200" cap="none" spc="0" normalizeH="0" baseline="0" noProof="0">
                  <a:ln>
                    <a:noFill/>
                  </a:ln>
                  <a:solidFill>
                    <a:srgbClr val="23500B"/>
                  </a:solidFill>
                  <a:effectLst/>
                  <a:uLnTx/>
                  <a:uFillTx/>
                  <a:latin typeface="Aptos"/>
                  <a:ea typeface="+mn-ea"/>
                  <a:cs typeface="+mn-cs"/>
                </a:rPr>
                <a:t>Note</a:t>
              </a:r>
            </a:p>
          </p:txBody>
        </p:sp>
        <p:sp>
          <p:nvSpPr>
            <p:cNvPr id="67" name="TextBox 66">
              <a:extLst>
                <a:ext uri="{FF2B5EF4-FFF2-40B4-BE49-F238E27FC236}">
                  <a16:creationId xmlns:a16="http://schemas.microsoft.com/office/drawing/2014/main" id="{215A2ADD-F2F1-02B9-FD22-1973EB3B4E64}"/>
                </a:ext>
              </a:extLst>
            </p:cNvPr>
            <p:cNvSpPr txBox="1"/>
            <p:nvPr/>
          </p:nvSpPr>
          <p:spPr>
            <a:xfrm>
              <a:off x="712226" y="4649757"/>
              <a:ext cx="2715152" cy="430887"/>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3F403A"/>
                  </a:solidFill>
                  <a:effectLst/>
                  <a:uLnTx/>
                  <a:uFillTx/>
                  <a:latin typeface="Aptos"/>
                  <a:ea typeface="+mn-ea"/>
                  <a:cs typeface="+mn-cs"/>
                </a:rPr>
                <a:t>Tier 1 is the default tier allocation per </a:t>
              </a:r>
              <a:r>
                <a:rPr kumimoji="0" lang="en-US" sz="1400" b="0" i="0" u="none" strike="noStrike" kern="1200" cap="none" spc="0" normalizeH="0" baseline="0" noProof="0">
                  <a:ln>
                    <a:noFill/>
                  </a:ln>
                  <a:solidFill>
                    <a:srgbClr val="3F403A"/>
                  </a:solidFill>
                  <a:effectLst/>
                  <a:uLnTx/>
                  <a:uFillTx/>
                  <a:latin typeface="Aptos"/>
                  <a:ea typeface="+mn-ea"/>
                  <a:cs typeface="+mn-cs"/>
                  <a:hlinkClick r:id="rId4"/>
                </a:rPr>
                <a:t>XRB A1 BC8</a:t>
              </a:r>
              <a:r>
                <a:rPr kumimoji="0" lang="en-US" sz="1400" b="0" i="0" u="none" strike="noStrike" kern="1200" cap="none" spc="0" normalizeH="0" baseline="0" noProof="0">
                  <a:ln>
                    <a:noFill/>
                  </a:ln>
                  <a:solidFill>
                    <a:srgbClr val="3F403A"/>
                  </a:solidFill>
                  <a:effectLst/>
                  <a:uLnTx/>
                  <a:uFillTx/>
                  <a:latin typeface="Aptos"/>
                  <a:ea typeface="+mn-ea"/>
                  <a:cs typeface="+mn-cs"/>
                </a:rPr>
                <a:t>.</a:t>
              </a:r>
            </a:p>
          </p:txBody>
        </p:sp>
      </p:grpSp>
      <p:pic>
        <p:nvPicPr>
          <p:cNvPr id="78" name="Picture 77" descr="Icon  Description automatically generated">
            <a:extLst>
              <a:ext uri="{FF2B5EF4-FFF2-40B4-BE49-F238E27FC236}">
                <a16:creationId xmlns:a16="http://schemas.microsoft.com/office/drawing/2014/main" id="{F29EE08C-2539-78AC-C922-BF6DCB9A0636}"/>
              </a:ext>
            </a:extLst>
          </p:cNvPr>
          <p:cNvPicPr>
            <a:picLocks noChangeAspect="1"/>
          </p:cNvPicPr>
          <p:nvPr/>
        </p:nvPicPr>
        <p:blipFill>
          <a:blip r:embed="rId5"/>
          <a:stretch>
            <a:fillRect/>
          </a:stretch>
        </p:blipFill>
        <p:spPr>
          <a:xfrm>
            <a:off x="4477981" y="1499817"/>
            <a:ext cx="624638" cy="539188"/>
          </a:xfrm>
          <a:prstGeom prst="rect">
            <a:avLst/>
          </a:prstGeom>
        </p:spPr>
      </p:pic>
      <p:pic>
        <p:nvPicPr>
          <p:cNvPr id="79" name="Picture 78" descr="Icon  Description automatically generated">
            <a:extLst>
              <a:ext uri="{FF2B5EF4-FFF2-40B4-BE49-F238E27FC236}">
                <a16:creationId xmlns:a16="http://schemas.microsoft.com/office/drawing/2014/main" id="{D4CA1784-ED81-5638-BB07-05F3429F4072}"/>
              </a:ext>
            </a:extLst>
          </p:cNvPr>
          <p:cNvPicPr>
            <a:picLocks noChangeAspect="1"/>
          </p:cNvPicPr>
          <p:nvPr/>
        </p:nvPicPr>
        <p:blipFill>
          <a:blip r:embed="rId6"/>
          <a:stretch>
            <a:fillRect/>
          </a:stretch>
        </p:blipFill>
        <p:spPr>
          <a:xfrm>
            <a:off x="594058" y="1550892"/>
            <a:ext cx="556687" cy="455562"/>
          </a:xfrm>
          <a:prstGeom prst="rect">
            <a:avLst/>
          </a:prstGeom>
        </p:spPr>
      </p:pic>
      <p:pic>
        <p:nvPicPr>
          <p:cNvPr id="80" name="Picture 79" descr="Icon  Description automatically generated">
            <a:extLst>
              <a:ext uri="{FF2B5EF4-FFF2-40B4-BE49-F238E27FC236}">
                <a16:creationId xmlns:a16="http://schemas.microsoft.com/office/drawing/2014/main" id="{28445B71-C2C9-E27E-8A19-D4B85F68BFD5}"/>
              </a:ext>
            </a:extLst>
          </p:cNvPr>
          <p:cNvPicPr>
            <a:picLocks noChangeAspect="1"/>
          </p:cNvPicPr>
          <p:nvPr/>
        </p:nvPicPr>
        <p:blipFill>
          <a:blip r:embed="rId7"/>
          <a:stretch>
            <a:fillRect/>
          </a:stretch>
        </p:blipFill>
        <p:spPr>
          <a:xfrm>
            <a:off x="8585776" y="1549522"/>
            <a:ext cx="335521" cy="434935"/>
          </a:xfrm>
          <a:prstGeom prst="rect">
            <a:avLst/>
          </a:prstGeom>
        </p:spPr>
      </p:pic>
      <p:sp>
        <p:nvSpPr>
          <p:cNvPr id="84" name="TextBox 83">
            <a:extLst>
              <a:ext uri="{FF2B5EF4-FFF2-40B4-BE49-F238E27FC236}">
                <a16:creationId xmlns:a16="http://schemas.microsoft.com/office/drawing/2014/main" id="{83222C81-3067-08BF-B1E4-20449018EC7C}"/>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chemeClr val="accent1"/>
                </a:solidFill>
                <a:effectLst/>
                <a:uLnTx/>
                <a:uFillTx/>
                <a:latin typeface="+mj-lt"/>
                <a:ea typeface="+mn-ea"/>
                <a:cs typeface="+mn-cs"/>
              </a:rPr>
              <a:t>The route into Tier 2</a:t>
            </a:r>
          </a:p>
        </p:txBody>
      </p:sp>
      <p:sp>
        <p:nvSpPr>
          <p:cNvPr id="86" name="Slide Number Placeholder 94">
            <a:extLst>
              <a:ext uri="{FF2B5EF4-FFF2-40B4-BE49-F238E27FC236}">
                <a16:creationId xmlns:a16="http://schemas.microsoft.com/office/drawing/2014/main" id="{7DCD226C-1994-1140-C028-D87064CFC836}"/>
              </a:ext>
            </a:extLst>
          </p:cNvPr>
          <p:cNvSpPr>
            <a:spLocks noGrp="1"/>
          </p:cNvSpPr>
          <p:nvPr>
            <p:ph type="sldNum" sz="quarter" idx="10"/>
          </p:nvPr>
        </p:nvSpPr>
        <p:spPr>
          <a:xfrm>
            <a:off x="9349286" y="6415566"/>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
        <p:nvSpPr>
          <p:cNvPr id="5" name="TextBox 4">
            <a:extLst>
              <a:ext uri="{FF2B5EF4-FFF2-40B4-BE49-F238E27FC236}">
                <a16:creationId xmlns:a16="http://schemas.microsoft.com/office/drawing/2014/main" id="{11AE6761-5E80-30BB-F8C7-BA124CE002F2}"/>
              </a:ext>
            </a:extLst>
          </p:cNvPr>
          <p:cNvSpPr txBox="1"/>
          <p:nvPr/>
        </p:nvSpPr>
        <p:spPr>
          <a:xfrm>
            <a:off x="7795124" y="3718445"/>
            <a:ext cx="525785" cy="307777"/>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effectLst/>
                <a:highlight>
                  <a:srgbClr val="EFF0EA"/>
                </a:highlight>
                <a:uLnTx/>
                <a:uFillTx/>
                <a:latin typeface="Aptos"/>
                <a:ea typeface="+mn-ea"/>
                <a:cs typeface="+mn-cs"/>
              </a:rPr>
              <a:t>AND</a:t>
            </a:r>
            <a:endParaRPr kumimoji="0" sz="2000" b="1" i="0" u="none" strike="noStrike" kern="1200" cap="none" spc="0" normalizeH="0" baseline="0" noProof="0">
              <a:ln>
                <a:noFill/>
              </a:ln>
              <a:effectLst/>
              <a:highlight>
                <a:srgbClr val="EFF0EA"/>
              </a:highlight>
              <a:uLnTx/>
              <a:uFillTx/>
              <a:latin typeface="Aptos"/>
              <a:ea typeface="+mn-ea"/>
              <a:cs typeface="+mn-cs"/>
            </a:endParaRPr>
          </a:p>
        </p:txBody>
      </p:sp>
    </p:spTree>
    <p:extLst>
      <p:ext uri="{BB962C8B-B14F-4D97-AF65-F5344CB8AC3E}">
        <p14:creationId xmlns:p14="http://schemas.microsoft.com/office/powerpoint/2010/main" val="221116693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descr="Decorative header band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5" name="Tier 1 Card"/>
          <p:cNvSpPr/>
          <p:nvPr/>
        </p:nvSpPr>
        <p:spPr>
          <a:xfrm>
            <a:off x="431800" y="1607640"/>
            <a:ext cx="5514200" cy="2080000"/>
          </a:xfrm>
          <a:prstGeom prst="roundRect">
            <a:avLst>
              <a:gd name="adj" fmla="val 4200"/>
            </a:avLst>
          </a:prstGeom>
          <a:solidFill>
            <a:srgbClr val="EFF0EA"/>
          </a:solidFill>
          <a:ln w="19050">
            <a:solidFill>
              <a:srgbClr val="5F8F34"/>
            </a:solid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9" name="Tier 2 Card"/>
          <p:cNvSpPr/>
          <p:nvPr/>
        </p:nvSpPr>
        <p:spPr>
          <a:xfrm>
            <a:off x="6246000" y="1607640"/>
            <a:ext cx="5514200" cy="2080000"/>
          </a:xfrm>
          <a:prstGeom prst="roundRect">
            <a:avLst>
              <a:gd name="adj" fmla="val 4200"/>
            </a:avLst>
          </a:prstGeom>
          <a:solidFill>
            <a:srgbClr val="23500B"/>
          </a:solidFill>
          <a:ln w="19050">
            <a:solidFill>
              <a:srgbClr val="5F8F34"/>
            </a:solid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2" name="Why Card 1"/>
          <p:cNvSpPr/>
          <p:nvPr/>
        </p:nvSpPr>
        <p:spPr>
          <a:xfrm>
            <a:off x="431800" y="4167640"/>
            <a:ext cx="3576000" cy="2340000"/>
          </a:xfrm>
          <a:prstGeom prst="roundRect">
            <a:avLst>
              <a:gd name="adj" fmla="val 6000"/>
            </a:avLst>
          </a:prstGeom>
          <a:solidFill>
            <a:srgbClr val="EFF0EA"/>
          </a:solidFill>
          <a:ln>
            <a:noFill/>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5" name="Why Card 2"/>
          <p:cNvSpPr/>
          <p:nvPr/>
        </p:nvSpPr>
        <p:spPr>
          <a:xfrm>
            <a:off x="4307800" y="4167640"/>
            <a:ext cx="3576000" cy="2340000"/>
          </a:xfrm>
          <a:prstGeom prst="roundRect">
            <a:avLst>
              <a:gd name="adj" fmla="val 6000"/>
            </a:avLst>
          </a:prstGeom>
          <a:solidFill>
            <a:srgbClr val="EFF0EA"/>
          </a:solidFill>
          <a:ln>
            <a:noFill/>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8" name="Why Card 3"/>
          <p:cNvSpPr/>
          <p:nvPr/>
        </p:nvSpPr>
        <p:spPr>
          <a:xfrm>
            <a:off x="8183800" y="4167640"/>
            <a:ext cx="3576000" cy="2340000"/>
          </a:xfrm>
          <a:prstGeom prst="roundRect">
            <a:avLst>
              <a:gd name="adj" fmla="val 6000"/>
            </a:avLst>
          </a:prstGeom>
          <a:solidFill>
            <a:srgbClr val="EFF0EA"/>
          </a:solidFill>
          <a:ln>
            <a:noFill/>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grpSp>
        <p:nvGrpSpPr>
          <p:cNvPr id="46" name="Group 45">
            <a:extLst>
              <a:ext uri="{FF2B5EF4-FFF2-40B4-BE49-F238E27FC236}">
                <a16:creationId xmlns:a16="http://schemas.microsoft.com/office/drawing/2014/main" id="{DAE9DE62-C9FE-2261-A3EC-1B4408C35572}"/>
              </a:ext>
            </a:extLst>
          </p:cNvPr>
          <p:cNvGrpSpPr/>
          <p:nvPr/>
        </p:nvGrpSpPr>
        <p:grpSpPr>
          <a:xfrm>
            <a:off x="426678" y="894153"/>
            <a:ext cx="11338620" cy="584064"/>
            <a:chOff x="-1" y="870644"/>
            <a:chExt cx="11338620" cy="584064"/>
          </a:xfrm>
        </p:grpSpPr>
        <p:sp>
          <p:nvSpPr>
            <p:cNvPr id="3" name="Rectangle 2"/>
            <p:cNvSpPr/>
            <p:nvPr/>
          </p:nvSpPr>
          <p:spPr>
            <a:xfrm>
              <a:off x="0" y="870644"/>
              <a:ext cx="11338619" cy="584064"/>
            </a:xfrm>
            <a:prstGeom prst="rect">
              <a:avLst/>
            </a:prstGeom>
            <a:solidFill>
              <a:srgbClr val="EFF0E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4" name="Rectangle 3"/>
            <p:cNvSpPr/>
            <p:nvPr/>
          </p:nvSpPr>
          <p:spPr>
            <a:xfrm>
              <a:off x="-1" y="870644"/>
              <a:ext cx="54905" cy="584064"/>
            </a:xfrm>
            <a:prstGeom prst="rect">
              <a:avLst/>
            </a:prstGeom>
            <a:solidFill>
              <a:srgbClr val="5F8F3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3" name="TextBox 22"/>
            <p:cNvSpPr txBox="1"/>
            <p:nvPr/>
          </p:nvSpPr>
          <p:spPr>
            <a:xfrm>
              <a:off x="304255" y="947095"/>
              <a:ext cx="10848866" cy="449354"/>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60" b="0" i="1" u="none" strike="noStrike" kern="1200" cap="none" spc="0" normalizeH="0" baseline="0" noProof="0">
                  <a:ln>
                    <a:noFill/>
                  </a:ln>
                  <a:solidFill>
                    <a:srgbClr val="192D06"/>
                  </a:solidFill>
                  <a:effectLst/>
                  <a:uLnTx/>
                  <a:uFillTx/>
                  <a:latin typeface="Aptos"/>
                  <a:ea typeface="+mn-ea"/>
                  <a:cs typeface="+mn-cs"/>
                </a:rPr>
                <a:t>Tier 2 for-profit entities apply NZ IFRS RDR, retaining the same recognition, measurement and presentation requirements as Tier 1, with reduced disclosure requirements.</a:t>
              </a:r>
              <a:endParaRPr kumimoji="0" sz="1460" b="1" i="1" u="none" strike="noStrike" kern="1200" cap="none" spc="0" normalizeH="0" baseline="0" noProof="0">
                <a:ln>
                  <a:noFill/>
                </a:ln>
                <a:solidFill>
                  <a:srgbClr val="192D06"/>
                </a:solidFill>
                <a:effectLst/>
                <a:uLnTx/>
                <a:uFillTx/>
                <a:latin typeface="Aptos"/>
                <a:ea typeface="+mn-ea"/>
                <a:cs typeface="+mn-cs"/>
              </a:endParaRPr>
            </a:p>
          </p:txBody>
        </p:sp>
      </p:grpSp>
      <p:sp>
        <p:nvSpPr>
          <p:cNvPr id="41" name="TextBox 40">
            <a:extLst>
              <a:ext uri="{FF2B5EF4-FFF2-40B4-BE49-F238E27FC236}">
                <a16:creationId xmlns:a16="http://schemas.microsoft.com/office/drawing/2014/main" id="{07B3DADE-D043-B638-4934-A5E17013AA18}"/>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chemeClr val="accent1"/>
                </a:solidFill>
                <a:effectLst/>
                <a:uLnTx/>
                <a:uFillTx/>
                <a:latin typeface="+mj-lt"/>
                <a:ea typeface="+mn-ea"/>
                <a:cs typeface="+mn-cs"/>
              </a:rPr>
              <a:t>The current Tier 2 reporting framework</a:t>
            </a:r>
          </a:p>
        </p:txBody>
      </p:sp>
      <p:sp>
        <p:nvSpPr>
          <p:cNvPr id="6" name="Chip 1"/>
          <p:cNvSpPr/>
          <p:nvPr/>
        </p:nvSpPr>
        <p:spPr>
          <a:xfrm>
            <a:off x="731800" y="2061795"/>
            <a:ext cx="820000" cy="820000"/>
          </a:xfrm>
          <a:prstGeom prst="ellipse">
            <a:avLst/>
          </a:prstGeom>
          <a:solidFill>
            <a:srgbClr val="5F8F34"/>
          </a:solidFill>
          <a:ln>
            <a:no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60" name="Chip 2"/>
          <p:cNvSpPr/>
          <p:nvPr/>
        </p:nvSpPr>
        <p:spPr>
          <a:xfrm>
            <a:off x="6546000" y="2061795"/>
            <a:ext cx="820000" cy="820000"/>
          </a:xfrm>
          <a:prstGeom prst="ellipse">
            <a:avLst/>
          </a:prstGeom>
          <a:solidFill>
            <a:srgbClr val="5F8F34"/>
          </a:solidFill>
          <a:ln>
            <a:no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62" name="Tier 2 icon"/>
          <p:cNvPicPr>
            <a:picLocks noChangeAspect="1"/>
          </p:cNvPicPr>
          <p:nvPr/>
        </p:nvPicPr>
        <p:blipFill>
          <a:blip r:embed="rId4"/>
          <a:stretch>
            <a:fillRect/>
          </a:stretch>
        </p:blipFill>
        <p:spPr>
          <a:xfrm>
            <a:off x="781215" y="2102842"/>
            <a:ext cx="703327" cy="740738"/>
          </a:xfrm>
          <a:prstGeom prst="rect">
            <a:avLst/>
          </a:prstGeom>
        </p:spPr>
      </p:pic>
      <p:sp>
        <p:nvSpPr>
          <p:cNvPr id="24" name="Tier1 label"/>
          <p:cNvSpPr txBox="1"/>
          <p:nvPr/>
        </p:nvSpPr>
        <p:spPr>
          <a:xfrm>
            <a:off x="1871800" y="2161795"/>
            <a:ext cx="1205651" cy="215444"/>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1" i="0" u="none" strike="noStrike" kern="1200" cap="none" spc="0" normalizeH="0" baseline="0" noProof="0">
                <a:ln>
                  <a:noFill/>
                </a:ln>
                <a:solidFill>
                  <a:srgbClr val="5F8F34"/>
                </a:solidFill>
                <a:effectLst/>
                <a:uLnTx/>
                <a:uFillTx/>
                <a:latin typeface="Aptos"/>
                <a:ea typeface="+mn-ea"/>
                <a:cs typeface="+mn-cs"/>
              </a:rPr>
              <a:t>Tier 1 for-profit</a:t>
            </a:r>
          </a:p>
        </p:txBody>
      </p:sp>
      <p:sp>
        <p:nvSpPr>
          <p:cNvPr id="25" name="Tier1 title"/>
          <p:cNvSpPr txBox="1"/>
          <p:nvPr/>
        </p:nvSpPr>
        <p:spPr>
          <a:xfrm>
            <a:off x="1871800" y="2371795"/>
            <a:ext cx="1534331" cy="340709"/>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200" b="1" i="0" u="none" strike="noStrike" kern="1200" cap="none" spc="0" normalizeH="0" baseline="0" noProof="0">
                <a:ln>
                  <a:noFill/>
                </a:ln>
                <a:solidFill>
                  <a:srgbClr val="23500B"/>
                </a:solidFill>
                <a:effectLst/>
                <a:uLnTx/>
                <a:uFillTx/>
                <a:latin typeface="Aptos"/>
                <a:ea typeface="+mn-ea"/>
                <a:cs typeface="+mn-cs"/>
              </a:rPr>
              <a:t>Full NZ IFRS</a:t>
            </a:r>
          </a:p>
        </p:txBody>
      </p:sp>
      <p:sp>
        <p:nvSpPr>
          <p:cNvPr id="26" name="Tier1 desc"/>
          <p:cNvSpPr txBox="1"/>
          <p:nvPr/>
        </p:nvSpPr>
        <p:spPr>
          <a:xfrm>
            <a:off x="1880754" y="2739936"/>
            <a:ext cx="3774200" cy="620000"/>
          </a:xfrm>
          <a:prstGeom prst="rect">
            <a:avLst/>
          </a:prstGeom>
          <a:noFill/>
        </p:spPr>
        <p:txBody>
          <a:bodyPr wrap="square" lIns="0" tIns="0" rIns="0" bIns="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0" i="0" u="none" strike="noStrike" kern="1200" cap="none" spc="0" normalizeH="0" baseline="0" noProof="0">
                <a:ln>
                  <a:noFill/>
                </a:ln>
                <a:solidFill>
                  <a:srgbClr val="3F403A"/>
                </a:solidFill>
                <a:effectLst/>
                <a:uLnTx/>
                <a:uFillTx/>
                <a:latin typeface="Aptos"/>
                <a:ea typeface="+mn-ea"/>
                <a:cs typeface="+mn-cs"/>
              </a:rPr>
              <a:t>Full recognition, measurement, presentation and disclosure requirements</a:t>
            </a:r>
            <a:r>
              <a:rPr kumimoji="0" lang="en-NZ" sz="1400" b="0" i="0" u="none" strike="noStrike" kern="1200" cap="none" spc="0" normalizeH="0" baseline="0" noProof="0">
                <a:ln>
                  <a:noFill/>
                </a:ln>
                <a:solidFill>
                  <a:srgbClr val="23500B"/>
                </a:solidFill>
                <a:effectLst/>
                <a:uLnTx/>
                <a:uFillTx/>
                <a:latin typeface="Aptos"/>
                <a:ea typeface="+mn-ea"/>
                <a:cs typeface="+mn-cs"/>
              </a:rPr>
              <a:t>.</a:t>
            </a:r>
          </a:p>
        </p:txBody>
      </p:sp>
      <p:sp>
        <p:nvSpPr>
          <p:cNvPr id="27" name="Tier2 label"/>
          <p:cNvSpPr txBox="1"/>
          <p:nvPr/>
        </p:nvSpPr>
        <p:spPr>
          <a:xfrm>
            <a:off x="7686000" y="2161795"/>
            <a:ext cx="1205651" cy="215444"/>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1" i="0" u="none" strike="noStrike" kern="1200" cap="none" spc="0" normalizeH="0" baseline="0" noProof="0">
                <a:ln>
                  <a:noFill/>
                </a:ln>
                <a:solidFill>
                  <a:srgbClr val="DBD8CD"/>
                </a:solidFill>
                <a:effectLst/>
                <a:uLnTx/>
                <a:uFillTx/>
                <a:latin typeface="Aptos"/>
                <a:ea typeface="+mn-ea"/>
                <a:cs typeface="+mn-cs"/>
              </a:rPr>
              <a:t>Tier 2 for-profit</a:t>
            </a:r>
          </a:p>
        </p:txBody>
      </p:sp>
      <p:sp>
        <p:nvSpPr>
          <p:cNvPr id="28" name="Tier2 title"/>
          <p:cNvSpPr txBox="1"/>
          <p:nvPr/>
        </p:nvSpPr>
        <p:spPr>
          <a:xfrm>
            <a:off x="7686000" y="2371795"/>
            <a:ext cx="1612621" cy="340709"/>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200" b="1" i="0" u="none" strike="noStrike" kern="1200" cap="none" spc="0" normalizeH="0" baseline="0" noProof="0">
                <a:ln>
                  <a:noFill/>
                </a:ln>
                <a:solidFill>
                  <a:srgbClr val="FFFFFF"/>
                </a:solidFill>
                <a:effectLst/>
                <a:uLnTx/>
                <a:uFillTx/>
                <a:latin typeface="Aptos"/>
                <a:ea typeface="+mn-ea"/>
                <a:cs typeface="+mn-cs"/>
              </a:rPr>
              <a:t>NZ IFRS RDR</a:t>
            </a:r>
          </a:p>
        </p:txBody>
      </p:sp>
      <p:sp>
        <p:nvSpPr>
          <p:cNvPr id="29" name="Tier2 desc"/>
          <p:cNvSpPr txBox="1"/>
          <p:nvPr/>
        </p:nvSpPr>
        <p:spPr>
          <a:xfrm>
            <a:off x="7676000" y="2739936"/>
            <a:ext cx="3774200" cy="620000"/>
          </a:xfrm>
          <a:prstGeom prst="rect">
            <a:avLst/>
          </a:prstGeom>
          <a:noFill/>
        </p:spPr>
        <p:txBody>
          <a:bodyPr wrap="square" lIns="0" tIns="0" rIns="0" bIns="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0" i="0" u="none" strike="noStrike" kern="1200" cap="none" spc="0" normalizeH="0" baseline="0" noProof="0">
                <a:ln>
                  <a:noFill/>
                </a:ln>
                <a:solidFill>
                  <a:srgbClr val="EFF0EA"/>
                </a:solidFill>
                <a:effectLst/>
                <a:uLnTx/>
                <a:uFillTx/>
                <a:latin typeface="Aptos"/>
                <a:ea typeface="+mn-ea"/>
                <a:cs typeface="+mn-cs"/>
              </a:rPr>
              <a:t>Reduced Disclosure Regime — same recognition and measurement, fewer disclosures.</a:t>
            </a:r>
          </a:p>
        </p:txBody>
      </p:sp>
      <p:sp>
        <p:nvSpPr>
          <p:cNvPr id="30" name="Why heading"/>
          <p:cNvSpPr txBox="1"/>
          <p:nvPr/>
        </p:nvSpPr>
        <p:spPr>
          <a:xfrm>
            <a:off x="447040" y="3787640"/>
            <a:ext cx="4009944" cy="352568"/>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57822F"/>
                </a:solidFill>
                <a:effectLst/>
                <a:uLnTx/>
                <a:uFillTx/>
                <a:latin typeface="Aptos"/>
                <a:ea typeface="+mn-ea"/>
                <a:cs typeface="+mn-cs"/>
              </a:rPr>
              <a:t>What the reporting framework delivers</a:t>
            </a:r>
          </a:p>
        </p:txBody>
      </p:sp>
      <p:sp>
        <p:nvSpPr>
          <p:cNvPr id="70" name="Chip A"/>
          <p:cNvSpPr/>
          <p:nvPr/>
        </p:nvSpPr>
        <p:spPr>
          <a:xfrm>
            <a:off x="1762238" y="4388610"/>
            <a:ext cx="915123" cy="915123"/>
          </a:xfrm>
          <a:prstGeom prst="ellipse">
            <a:avLst/>
          </a:prstGeom>
          <a:solidFill>
            <a:srgbClr val="FFFFFF"/>
          </a:solidFill>
          <a:ln>
            <a:no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52" name="Comprehensive icon"/>
          <p:cNvPicPr>
            <a:picLocks noChangeAspect="1"/>
          </p:cNvPicPr>
          <p:nvPr/>
        </p:nvPicPr>
        <p:blipFill>
          <a:blip r:embed="rId5"/>
          <a:stretch>
            <a:fillRect/>
          </a:stretch>
        </p:blipFill>
        <p:spPr>
          <a:xfrm>
            <a:off x="1970031" y="4582915"/>
            <a:ext cx="527385" cy="508988"/>
          </a:xfrm>
          <a:prstGeom prst="rect">
            <a:avLst/>
          </a:prstGeom>
        </p:spPr>
      </p:pic>
      <p:sp>
        <p:nvSpPr>
          <p:cNvPr id="31" name="Why text A"/>
          <p:cNvSpPr txBox="1"/>
          <p:nvPr/>
        </p:nvSpPr>
        <p:spPr>
          <a:xfrm>
            <a:off x="611800" y="5406734"/>
            <a:ext cx="3216000" cy="1150000"/>
          </a:xfrm>
          <a:prstGeom prst="rect">
            <a:avLst/>
          </a:prstGeom>
          <a:noFill/>
        </p:spPr>
        <p:txBody>
          <a:bodyPr wrap="square" lIns="0" tIns="0" rIns="0" bIns="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23500B"/>
                </a:solidFill>
                <a:effectLst/>
                <a:uLnTx/>
                <a:uFillTx/>
                <a:latin typeface="Aptos"/>
                <a:ea typeface="+mn-ea"/>
                <a:cs typeface="+mn-cs"/>
              </a:rPr>
              <a:t>Common recognition &amp; measurement</a:t>
            </a:r>
            <a:r>
              <a:rPr kumimoji="0" lang="en-US" sz="1400" b="0" i="0" u="none" strike="noStrike" kern="1200" cap="none" spc="0" normalizeH="0" baseline="0" noProof="0">
                <a:ln>
                  <a:noFill/>
                </a:ln>
                <a:solidFill>
                  <a:srgbClr val="3F403A"/>
                </a:solidFill>
                <a:effectLst/>
                <a:uLnTx/>
                <a:uFillTx/>
                <a:latin typeface="Aptos"/>
                <a:ea typeface="+mn-ea"/>
                <a:cs typeface="+mn-cs"/>
              </a:rPr>
              <a:t> — Retains the same accounting recognition, measurement and presentation requirements as Tier 1.</a:t>
            </a:r>
            <a:endParaRPr kumimoji="0" lang="en-NZ" sz="1400" b="0" i="0" u="none" strike="noStrike" kern="1200" cap="none" spc="0" normalizeH="0" baseline="0" noProof="0">
              <a:ln>
                <a:noFill/>
              </a:ln>
              <a:solidFill>
                <a:srgbClr val="3F403A"/>
              </a:solidFill>
              <a:effectLst/>
              <a:uLnTx/>
              <a:uFillTx/>
              <a:latin typeface="Aptos"/>
              <a:ea typeface="+mn-ea"/>
              <a:cs typeface="+mn-cs"/>
            </a:endParaRPr>
          </a:p>
        </p:txBody>
      </p:sp>
      <p:sp>
        <p:nvSpPr>
          <p:cNvPr id="32" name="Why text B"/>
          <p:cNvSpPr txBox="1"/>
          <p:nvPr/>
        </p:nvSpPr>
        <p:spPr>
          <a:xfrm>
            <a:off x="4487800" y="5406734"/>
            <a:ext cx="3216000" cy="1150000"/>
          </a:xfrm>
          <a:prstGeom prst="rect">
            <a:avLst/>
          </a:prstGeom>
          <a:noFill/>
        </p:spPr>
        <p:txBody>
          <a:bodyPr wrap="square" lIns="0" tIns="0" rIns="0" bIns="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23500B"/>
                </a:solidFill>
                <a:effectLst/>
                <a:uLnTx/>
                <a:uFillTx/>
                <a:latin typeface="Aptos"/>
                <a:ea typeface="+mn-ea"/>
                <a:cs typeface="+mn-cs"/>
              </a:rPr>
              <a:t>Proportionate reporting</a:t>
            </a:r>
            <a:r>
              <a:rPr kumimoji="0" lang="en-US" sz="1400" b="0" i="0" u="none" strike="noStrike" kern="1200" cap="none" spc="0" normalizeH="0" baseline="0" noProof="0">
                <a:ln>
                  <a:noFill/>
                </a:ln>
                <a:solidFill>
                  <a:srgbClr val="3F403A"/>
                </a:solidFill>
                <a:effectLst/>
                <a:uLnTx/>
                <a:uFillTx/>
                <a:latin typeface="Aptos"/>
                <a:ea typeface="+mn-ea"/>
                <a:cs typeface="+mn-cs"/>
              </a:rPr>
              <a:t>— Provides reduced disclosure requirements for entities without public accountability.</a:t>
            </a:r>
            <a:endParaRPr kumimoji="0" lang="en-NZ" sz="1400" b="0" i="0" u="none" strike="noStrike" kern="1200" cap="none" spc="0" normalizeH="0" baseline="0" noProof="0">
              <a:ln>
                <a:noFill/>
              </a:ln>
              <a:solidFill>
                <a:srgbClr val="3F403A"/>
              </a:solidFill>
              <a:effectLst/>
              <a:uLnTx/>
              <a:uFillTx/>
              <a:latin typeface="Aptos"/>
              <a:ea typeface="+mn-ea"/>
              <a:cs typeface="+mn-cs"/>
            </a:endParaRPr>
          </a:p>
        </p:txBody>
      </p:sp>
      <p:sp>
        <p:nvSpPr>
          <p:cNvPr id="33" name="Why text C"/>
          <p:cNvSpPr txBox="1"/>
          <p:nvPr/>
        </p:nvSpPr>
        <p:spPr>
          <a:xfrm>
            <a:off x="8363800" y="5421974"/>
            <a:ext cx="3216000" cy="1150000"/>
          </a:xfrm>
          <a:prstGeom prst="rect">
            <a:avLst/>
          </a:prstGeom>
          <a:noFill/>
        </p:spPr>
        <p:txBody>
          <a:bodyPr wrap="square" lIns="0" tIns="0" rIns="0" bIns="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23500B"/>
                </a:solidFill>
                <a:effectLst/>
                <a:uLnTx/>
                <a:uFillTx/>
                <a:latin typeface="Aptos"/>
                <a:ea typeface="+mn-ea"/>
                <a:cs typeface="+mn-cs"/>
              </a:rPr>
              <a:t>Interoperability </a:t>
            </a:r>
            <a:r>
              <a:rPr kumimoji="0" lang="en-US" sz="1400" b="0" i="0" u="none" strike="noStrike" kern="1200" cap="none" spc="0" normalizeH="0" baseline="0" noProof="0">
                <a:ln>
                  <a:noFill/>
                </a:ln>
                <a:solidFill>
                  <a:srgbClr val="3F403A"/>
                </a:solidFill>
                <a:effectLst/>
                <a:uLnTx/>
                <a:uFillTx/>
                <a:latin typeface="Aptos"/>
                <a:ea typeface="+mn-ea"/>
                <a:cs typeface="+mn-cs"/>
              </a:rPr>
              <a:t>— Supports movement between tiers, group reporting and consolidation.</a:t>
            </a:r>
            <a:endParaRPr kumimoji="0" lang="en-NZ" sz="1400" b="0" i="0" u="none" strike="noStrike" kern="1200" cap="none" spc="0" normalizeH="0" baseline="0" noProof="0">
              <a:ln>
                <a:noFill/>
              </a:ln>
              <a:solidFill>
                <a:srgbClr val="3F403A"/>
              </a:solidFill>
              <a:effectLst/>
              <a:uLnTx/>
              <a:uFillTx/>
              <a:latin typeface="Aptos"/>
              <a:ea typeface="+mn-ea"/>
              <a:cs typeface="+mn-cs"/>
            </a:endParaRPr>
          </a:p>
        </p:txBody>
      </p:sp>
      <p:sp>
        <p:nvSpPr>
          <p:cNvPr id="21" name="Chip A">
            <a:extLst>
              <a:ext uri="{FF2B5EF4-FFF2-40B4-BE49-F238E27FC236}">
                <a16:creationId xmlns:a16="http://schemas.microsoft.com/office/drawing/2014/main" id="{72AB5332-A4EA-86B4-1750-028FA3001614}"/>
              </a:ext>
            </a:extLst>
          </p:cNvPr>
          <p:cNvSpPr/>
          <p:nvPr/>
        </p:nvSpPr>
        <p:spPr>
          <a:xfrm>
            <a:off x="5697805" y="4374173"/>
            <a:ext cx="915123" cy="915123"/>
          </a:xfrm>
          <a:prstGeom prst="ellipse">
            <a:avLst/>
          </a:prstGeom>
          <a:solidFill>
            <a:srgbClr val="FFFFFF"/>
          </a:solidFill>
          <a:ln>
            <a:no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54" name="International icon"/>
          <p:cNvPicPr>
            <a:picLocks noChangeAspect="1"/>
          </p:cNvPicPr>
          <p:nvPr/>
        </p:nvPicPr>
        <p:blipFill>
          <a:blip r:embed="rId6"/>
          <a:stretch>
            <a:fillRect/>
          </a:stretch>
        </p:blipFill>
        <p:spPr>
          <a:xfrm>
            <a:off x="5862215" y="4536454"/>
            <a:ext cx="584800" cy="575280"/>
          </a:xfrm>
          <a:prstGeom prst="rect">
            <a:avLst/>
          </a:prstGeom>
        </p:spPr>
      </p:pic>
      <p:sp>
        <p:nvSpPr>
          <p:cNvPr id="34" name="Chip A">
            <a:extLst>
              <a:ext uri="{FF2B5EF4-FFF2-40B4-BE49-F238E27FC236}">
                <a16:creationId xmlns:a16="http://schemas.microsoft.com/office/drawing/2014/main" id="{1CD91583-642B-E4D6-61F7-75DA8EF0F574}"/>
              </a:ext>
            </a:extLst>
          </p:cNvPr>
          <p:cNvSpPr/>
          <p:nvPr/>
        </p:nvSpPr>
        <p:spPr>
          <a:xfrm>
            <a:off x="9514639" y="4403850"/>
            <a:ext cx="915123" cy="915123"/>
          </a:xfrm>
          <a:prstGeom prst="ellipse">
            <a:avLst/>
          </a:prstGeom>
          <a:solidFill>
            <a:srgbClr val="FFFFFF"/>
          </a:solidFill>
          <a:ln>
            <a:noFill/>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56" name="Capital markets icon"/>
          <p:cNvPicPr>
            <a:picLocks noChangeAspect="1"/>
          </p:cNvPicPr>
          <p:nvPr/>
        </p:nvPicPr>
        <p:blipFill>
          <a:blip r:embed="rId7"/>
          <a:stretch>
            <a:fillRect/>
          </a:stretch>
        </p:blipFill>
        <p:spPr>
          <a:xfrm>
            <a:off x="9639042" y="4505207"/>
            <a:ext cx="712407" cy="712407"/>
          </a:xfrm>
          <a:prstGeom prst="rect">
            <a:avLst/>
          </a:prstGeom>
        </p:spPr>
      </p:pic>
      <p:sp>
        <p:nvSpPr>
          <p:cNvPr id="35" name="Slide Number Placeholder 94">
            <a:extLst>
              <a:ext uri="{FF2B5EF4-FFF2-40B4-BE49-F238E27FC236}">
                <a16:creationId xmlns:a16="http://schemas.microsoft.com/office/drawing/2014/main" id="{118E007D-8C49-BB36-3A42-637F3E0086B1}"/>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64" name="Tier 1 icon"/>
          <p:cNvPicPr>
            <a:picLocks noChangeAspect="1"/>
          </p:cNvPicPr>
          <p:nvPr/>
        </p:nvPicPr>
        <p:blipFill>
          <a:blip r:embed="rId8"/>
          <a:stretch>
            <a:fillRect/>
          </a:stretch>
        </p:blipFill>
        <p:spPr>
          <a:xfrm>
            <a:off x="6535242" y="2103998"/>
            <a:ext cx="820000" cy="734720"/>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descr="Decorative header bann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3" name="TextBox Title">
            <a:extLst>
              <a:ext uri="{FF2B5EF4-FFF2-40B4-BE49-F238E27FC236}">
                <a16:creationId xmlns:a16="http://schemas.microsoft.com/office/drawing/2014/main" id="{537F9970-64CF-4C73-0E52-C93EF8FBE4B0}"/>
              </a:ext>
            </a:extLst>
          </p:cNvPr>
          <p:cNvSpPr txBox="1">
            <a:spLocks/>
          </p:cNvSpPr>
          <p:nvPr/>
        </p:nvSpPr>
        <p:spPr>
          <a:xfrm>
            <a:off x="462856" y="276218"/>
            <a:ext cx="6194709" cy="323165"/>
          </a:xfrm>
          <a:prstGeom prst="rect">
            <a:avLst/>
          </a:prstGeom>
          <a:noFill/>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Reporting frameworks across NZ’s trading partners</a:t>
            </a:r>
          </a:p>
        </p:txBody>
      </p:sp>
      <p:sp>
        <p:nvSpPr>
          <p:cNvPr id="6" name="Rectangle 1">
            <a:extLst>
              <a:ext uri="{FF2B5EF4-FFF2-40B4-BE49-F238E27FC236}">
                <a16:creationId xmlns:a16="http://schemas.microsoft.com/office/drawing/2014/main" id="{2B5EA43C-10CA-37B9-B627-C2E50684E10C}"/>
              </a:ext>
            </a:extLst>
          </p:cNvPr>
          <p:cNvSpPr>
            <a:spLocks noChangeArrowheads="1"/>
          </p:cNvSpPr>
          <p:nvPr/>
        </p:nvSpPr>
        <p:spPr bwMode="auto">
          <a:xfrm>
            <a:off x="426679" y="5668095"/>
            <a:ext cx="8666259"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NZ" altLang="en-US" sz="1200" b="0" i="1" u="none" strike="noStrike" kern="1200" cap="none" spc="0" normalizeH="0" baseline="0" noProof="0">
                <a:ln>
                  <a:noFill/>
                </a:ln>
                <a:solidFill>
                  <a:srgbClr val="3F403A"/>
                </a:solidFill>
                <a:effectLst/>
                <a:uLnTx/>
                <a:uFillTx/>
                <a:latin typeface="Aptos"/>
                <a:ea typeface="Aptos" panose="020B0004020202020204" pitchFamily="34" charset="0"/>
                <a:cs typeface="Aptos"/>
              </a:rPr>
              <a:t>Source: Stats NZ; XRB analysis (Tier 2 paper, Appendix 1). </a:t>
            </a:r>
            <a:endParaRPr kumimoji="0" lang="en-NZ" altLang="en-US" sz="900" b="0" i="0" u="none" strike="noStrike" kern="1200" cap="none" spc="0" normalizeH="0" baseline="0" noProof="0">
              <a:ln>
                <a:noFill/>
              </a:ln>
              <a:solidFill>
                <a:srgbClr val="000000"/>
              </a:solidFill>
              <a:effectLst/>
              <a:uLnTx/>
              <a:uFillTx/>
              <a:latin typeface="Aptos"/>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NZ" altLang="en-US" sz="1800" b="0" i="0" u="none" strike="noStrike" kern="1200" cap="none" spc="0" normalizeH="0" baseline="0" noProof="0">
              <a:ln>
                <a:noFill/>
              </a:ln>
              <a:solidFill>
                <a:srgbClr val="000000"/>
              </a:solidFill>
              <a:effectLst/>
              <a:uLnTx/>
              <a:uFillTx/>
              <a:latin typeface="Aptos"/>
              <a:ea typeface="+mn-ea"/>
              <a:cs typeface="+mn-cs"/>
            </a:endParaRPr>
          </a:p>
        </p:txBody>
      </p:sp>
      <p:graphicFrame>
        <p:nvGraphicFramePr>
          <p:cNvPr id="9" name="Table 8">
            <a:extLst>
              <a:ext uri="{FF2B5EF4-FFF2-40B4-BE49-F238E27FC236}">
                <a16:creationId xmlns:a16="http://schemas.microsoft.com/office/drawing/2014/main" id="{F33DB36F-4AE5-7A12-0D61-0581E05CD458}"/>
              </a:ext>
            </a:extLst>
          </p:cNvPr>
          <p:cNvGraphicFramePr>
            <a:graphicFrameLocks noGrp="1"/>
          </p:cNvGraphicFramePr>
          <p:nvPr>
            <p:extLst>
              <p:ext uri="{D42A27DB-BD31-4B8C-83A1-F6EECF244321}">
                <p14:modId xmlns:p14="http://schemas.microsoft.com/office/powerpoint/2010/main" val="3340098141"/>
              </p:ext>
            </p:extLst>
          </p:nvPr>
        </p:nvGraphicFramePr>
        <p:xfrm>
          <a:off x="426679" y="1079298"/>
          <a:ext cx="11338620" cy="4884435"/>
        </p:xfrm>
        <a:graphic>
          <a:graphicData uri="http://schemas.openxmlformats.org/drawingml/2006/table">
            <a:tbl>
              <a:tblPr firstRow="1" bandRow="1">
                <a:tableStyleId>{5C22544A-7EE6-4342-B048-85BDC9FD1C3A}</a:tableStyleId>
              </a:tblPr>
              <a:tblGrid>
                <a:gridCol w="2834620">
                  <a:extLst>
                    <a:ext uri="{9D8B030D-6E8A-4147-A177-3AD203B41FA5}">
                      <a16:colId xmlns:a16="http://schemas.microsoft.com/office/drawing/2014/main" val="3357418087"/>
                    </a:ext>
                  </a:extLst>
                </a:gridCol>
                <a:gridCol w="8504000">
                  <a:extLst>
                    <a:ext uri="{9D8B030D-6E8A-4147-A177-3AD203B41FA5}">
                      <a16:colId xmlns:a16="http://schemas.microsoft.com/office/drawing/2014/main" val="1281173004"/>
                    </a:ext>
                  </a:extLst>
                </a:gridCol>
              </a:tblGrid>
              <a:tr h="339095">
                <a:tc>
                  <a:txBody>
                    <a:bodyPr/>
                    <a:lstStyle/>
                    <a:p>
                      <a:r>
                        <a:rPr lang="en-NZ" sz="1400" b="1">
                          <a:solidFill>
                            <a:srgbClr val="FFFFFF"/>
                          </a:solidFill>
                          <a:latin typeface="Aptos"/>
                        </a:rPr>
                        <a:t>Countries</a:t>
                      </a:r>
                    </a:p>
                  </a:txBody>
                  <a:tcPr>
                    <a:lnL w="12700" cmpd="sng">
                      <a:noFill/>
                    </a:lnL>
                    <a:lnR w="12700" cmpd="sng">
                      <a:noFill/>
                    </a:lnR>
                    <a:lnT w="12700" cmpd="sng">
                      <a:noFill/>
                    </a:lnT>
                    <a:lnB>
                      <a:noFill/>
                    </a:lnB>
                    <a:lnTlToBr w="12700" cmpd="sng">
                      <a:noFill/>
                      <a:prstDash val="solid"/>
                    </a:lnTlToBr>
                    <a:lnBlToTr w="12700" cmpd="sng">
                      <a:noFill/>
                      <a:prstDash val="solid"/>
                    </a:lnBlToTr>
                    <a:solidFill>
                      <a:srgbClr val="23500B"/>
                    </a:solidFill>
                  </a:tcPr>
                </a:tc>
                <a:tc>
                  <a:txBody>
                    <a:bodyPr/>
                    <a:lstStyle/>
                    <a:p>
                      <a:r>
                        <a:rPr lang="en-NZ" sz="1400" b="1">
                          <a:solidFill>
                            <a:srgbClr val="FFFFFF"/>
                          </a:solidFill>
                          <a:latin typeface="Aptos"/>
                        </a:rPr>
                        <a:t>Framework for private / non-publicly accountable entities</a:t>
                      </a:r>
                    </a:p>
                  </a:txBody>
                  <a:tcPr>
                    <a:lnL w="12700" cmpd="sng">
                      <a:noFill/>
                    </a:lnL>
                    <a:lnR w="12700" cmpd="sng">
                      <a:noFill/>
                    </a:lnR>
                    <a:lnT w="12700" cmpd="sng">
                      <a:noFill/>
                    </a:lnT>
                    <a:lnB>
                      <a:noFill/>
                    </a:lnB>
                    <a:lnTlToBr w="12700" cmpd="sng">
                      <a:noFill/>
                      <a:prstDash val="solid"/>
                    </a:lnTlToBr>
                    <a:lnBlToTr w="12700" cmpd="sng">
                      <a:noFill/>
                      <a:prstDash val="solid"/>
                    </a:lnBlToTr>
                    <a:solidFill>
                      <a:srgbClr val="23500B"/>
                    </a:solidFill>
                  </a:tcPr>
                </a:tc>
                <a:extLst>
                  <a:ext uri="{0D108BD9-81ED-4DB2-BD59-A6C34878D82A}">
                    <a16:rowId xmlns:a16="http://schemas.microsoft.com/office/drawing/2014/main" val="2566289160"/>
                  </a:ext>
                </a:extLst>
              </a:tr>
              <a:tr h="387205">
                <a:tc>
                  <a:txBody>
                    <a:bodyPr/>
                    <a:lstStyle/>
                    <a:p>
                      <a:r>
                        <a:rPr lang="en-NZ" sz="1400" b="1">
                          <a:solidFill>
                            <a:srgbClr val="23500B"/>
                          </a:solidFill>
                          <a:latin typeface="Aptos"/>
                        </a:rPr>
                        <a:t>China</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tc>
                  <a:txBody>
                    <a:bodyPr/>
                    <a:lstStyle/>
                    <a:p>
                      <a:r>
                        <a:rPr lang="en-NZ" sz="1400" kern="1200">
                          <a:solidFill>
                            <a:srgbClr val="3F403A"/>
                          </a:solidFill>
                          <a:effectLst/>
                          <a:latin typeface="Aptos"/>
                          <a:ea typeface="+mn-ea"/>
                          <a:cs typeface="+mn-cs"/>
                        </a:rPr>
                        <a:t>Chinese Accounting Standards for Business Enterprises (ASBE) — substantially converged with IFRS, but not a NZ-style Tier 2 reduced-disclosure framework.</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extLst>
                  <a:ext uri="{0D108BD9-81ED-4DB2-BD59-A6C34878D82A}">
                    <a16:rowId xmlns:a16="http://schemas.microsoft.com/office/drawing/2014/main" val="3552692012"/>
                  </a:ext>
                </a:extLst>
              </a:tr>
              <a:tr h="339095">
                <a:tc>
                  <a:txBody>
                    <a:bodyPr/>
                    <a:lstStyle/>
                    <a:p>
                      <a:r>
                        <a:rPr lang="en-NZ" sz="1400" b="1">
                          <a:solidFill>
                            <a:srgbClr val="23500B"/>
                          </a:solidFill>
                          <a:latin typeface="Aptos"/>
                        </a:rPr>
                        <a:t>Australia</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tc>
                  <a:txBody>
                    <a:bodyPr/>
                    <a:lstStyle/>
                    <a:p>
                      <a:r>
                        <a:rPr lang="en-NZ" sz="1400">
                          <a:solidFill>
                            <a:srgbClr val="3F403A"/>
                          </a:solidFill>
                          <a:latin typeface="Aptos"/>
                        </a:rPr>
                        <a:t>Australian IFRS Standards (Australian Accounting Standards - AAS) with simplified disclosures (AASB 1060) for eligible Tier 2 entities — closest trans-Tasman comparator: same recognition and measurement, reduced disclosures.</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124958393"/>
                  </a:ext>
                </a:extLst>
              </a:tr>
              <a:tr h="339095">
                <a:tc>
                  <a:txBody>
                    <a:bodyPr/>
                    <a:lstStyle/>
                    <a:p>
                      <a:pPr marL="0" algn="l" defTabSz="914400" rtl="0" eaLnBrk="1" latinLnBrk="0" hangingPunct="1"/>
                      <a:r>
                        <a:rPr lang="en-NZ" sz="1400" b="1" kern="1200">
                          <a:solidFill>
                            <a:srgbClr val="23500B"/>
                          </a:solidFill>
                          <a:latin typeface="Aptos"/>
                          <a:ea typeface="+mn-ea"/>
                          <a:cs typeface="+mn-cs"/>
                        </a:rPr>
                        <a:t>United States of America</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tc>
                  <a:txBody>
                    <a:bodyPr/>
                    <a:lstStyle/>
                    <a:p>
                      <a:pPr marL="0" algn="l" defTabSz="914400" rtl="0" eaLnBrk="1" latinLnBrk="0" hangingPunct="1"/>
                      <a:r>
                        <a:rPr lang="en-NZ" sz="1400" kern="1200">
                          <a:solidFill>
                            <a:srgbClr val="3F403A"/>
                          </a:solidFill>
                          <a:latin typeface="Aptos"/>
                          <a:ea typeface="+mn-ea"/>
                          <a:cs typeface="+mn-cs"/>
                        </a:rPr>
                        <a:t>US GAAP, with private-company accounting alternatives where applicable — not a comprehensive Tier 2 reduced-disclosure regime.</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extLst>
                  <a:ext uri="{0D108BD9-81ED-4DB2-BD59-A6C34878D82A}">
                    <a16:rowId xmlns:a16="http://schemas.microsoft.com/office/drawing/2014/main" val="794981101"/>
                  </a:ext>
                </a:extLst>
              </a:tr>
              <a:tr h="384800">
                <a:tc>
                  <a:txBody>
                    <a:bodyPr/>
                    <a:lstStyle/>
                    <a:p>
                      <a:r>
                        <a:rPr lang="en-NZ" sz="1400" b="1">
                          <a:solidFill>
                            <a:srgbClr val="23500B"/>
                          </a:solidFill>
                          <a:latin typeface="Aptos"/>
                        </a:rPr>
                        <a:t>Singapore</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tc>
                  <a:txBody>
                    <a:bodyPr/>
                    <a:lstStyle/>
                    <a:p>
                      <a:r>
                        <a:rPr lang="en-NZ" sz="1400">
                          <a:solidFill>
                            <a:srgbClr val="3F403A"/>
                          </a:solidFill>
                          <a:latin typeface="Aptos"/>
                        </a:rPr>
                        <a:t>Singapore FRS, with a separate small-entity standard (SFRS for SE) based on IFRS for SMEs.</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20343069"/>
                  </a:ext>
                </a:extLst>
              </a:tr>
              <a:tr h="339095">
                <a:tc>
                  <a:txBody>
                    <a:bodyPr/>
                    <a:lstStyle/>
                    <a:p>
                      <a:r>
                        <a:rPr lang="en-NZ" sz="1400" b="1">
                          <a:solidFill>
                            <a:srgbClr val="23500B"/>
                          </a:solidFill>
                          <a:latin typeface="Aptos"/>
                        </a:rPr>
                        <a:t>Japan</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tc>
                  <a:txBody>
                    <a:bodyPr/>
                    <a:lstStyle/>
                    <a:p>
                      <a:r>
                        <a:rPr lang="en-NZ" sz="1400">
                          <a:solidFill>
                            <a:srgbClr val="3F403A"/>
                          </a:solidFill>
                          <a:latin typeface="Aptos"/>
                        </a:rPr>
                        <a:t>Primarily Japanese GAAP for non-listed entities, with IFRS permitted in limited circumstances.</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extLst>
                  <a:ext uri="{0D108BD9-81ED-4DB2-BD59-A6C34878D82A}">
                    <a16:rowId xmlns:a16="http://schemas.microsoft.com/office/drawing/2014/main" val="2868623760"/>
                  </a:ext>
                </a:extLst>
              </a:tr>
              <a:tr h="339095">
                <a:tc>
                  <a:txBody>
                    <a:bodyPr/>
                    <a:lstStyle/>
                    <a:p>
                      <a:r>
                        <a:rPr lang="en-NZ" sz="1400" b="1">
                          <a:solidFill>
                            <a:srgbClr val="23500B"/>
                          </a:solidFill>
                          <a:latin typeface="Aptos"/>
                        </a:rPr>
                        <a:t>South Korea</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tc>
                  <a:txBody>
                    <a:bodyPr/>
                    <a:lstStyle/>
                    <a:p>
                      <a:r>
                        <a:rPr lang="en-NZ" sz="1400">
                          <a:solidFill>
                            <a:srgbClr val="3F403A"/>
                          </a:solidFill>
                          <a:latin typeface="Aptos"/>
                        </a:rPr>
                        <a:t>Korean GAAP - a separate domestic framework </a:t>
                      </a:r>
                      <a:r>
                        <a:rPr lang="en-NZ" sz="1400" b="0" i="0" u="none" strike="noStrike" noProof="0">
                          <a:solidFill>
                            <a:srgbClr val="3F403A"/>
                          </a:solidFill>
                          <a:latin typeface="Aptos"/>
                        </a:rPr>
                        <a:t>for non-listed entities (</a:t>
                      </a:r>
                      <a:r>
                        <a:rPr lang="en-NZ" sz="1400">
                          <a:solidFill>
                            <a:srgbClr val="3F403A"/>
                          </a:solidFill>
                          <a:latin typeface="Aptos"/>
                        </a:rPr>
                        <a:t>also described as 'Accounting Standards for Non-Public Entities').</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221220278"/>
                  </a:ext>
                </a:extLst>
              </a:tr>
              <a:tr h="339095">
                <a:tc>
                  <a:txBody>
                    <a:bodyPr/>
                    <a:lstStyle/>
                    <a:p>
                      <a:r>
                        <a:rPr lang="en-NZ" sz="1400" b="1">
                          <a:solidFill>
                            <a:srgbClr val="23500B"/>
                          </a:solidFill>
                          <a:latin typeface="Aptos"/>
                        </a:rPr>
                        <a:t>United Kingdom</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tc>
                  <a:txBody>
                    <a:bodyPr/>
                    <a:lstStyle/>
                    <a:p>
                      <a:r>
                        <a:rPr lang="en-NZ" sz="1400">
                          <a:solidFill>
                            <a:srgbClr val="3F403A"/>
                          </a:solidFill>
                          <a:latin typeface="Aptos"/>
                        </a:rPr>
                        <a:t>UK GAAP </a:t>
                      </a:r>
                      <a:r>
                        <a:rPr lang="en-US" sz="1400">
                          <a:solidFill>
                            <a:srgbClr val="3F403A"/>
                          </a:solidFill>
                          <a:latin typeface="+mn-lt"/>
                        </a:rPr>
                        <a:t>(FRS 102, based on IFRS for SMEs but modified for the UK and Ireland), and a reduced-disclosure option (FRS 101, based on full IFRS recognition and measurement) for qualifying group entities</a:t>
                      </a:r>
                      <a:r>
                        <a:rPr lang="en-NZ" sz="1400">
                          <a:solidFill>
                            <a:srgbClr val="3F403A"/>
                          </a:solidFill>
                          <a:latin typeface="Aptos"/>
                        </a:rPr>
                        <a:t>.</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extLst>
                  <a:ext uri="{0D108BD9-81ED-4DB2-BD59-A6C34878D82A}">
                    <a16:rowId xmlns:a16="http://schemas.microsoft.com/office/drawing/2014/main" val="2677071180"/>
                  </a:ext>
                </a:extLst>
              </a:tr>
              <a:tr h="339095">
                <a:tc>
                  <a:txBody>
                    <a:bodyPr/>
                    <a:lstStyle/>
                    <a:p>
                      <a:r>
                        <a:rPr lang="en-NZ" sz="1400" b="1">
                          <a:solidFill>
                            <a:srgbClr val="23500B"/>
                          </a:solidFill>
                          <a:latin typeface="Aptos"/>
                        </a:rPr>
                        <a:t>Germany</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tc>
                  <a:txBody>
                    <a:bodyPr/>
                    <a:lstStyle/>
                    <a:p>
                      <a:r>
                        <a:rPr lang="en-NZ" sz="1400">
                          <a:solidFill>
                            <a:srgbClr val="3F403A"/>
                          </a:solidFill>
                          <a:latin typeface="Aptos"/>
                        </a:rPr>
                        <a:t>German Commercial Code requirements for many individual and non-listed entity financial statements.</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88714494"/>
                  </a:ext>
                </a:extLst>
              </a:tr>
              <a:tr h="339095">
                <a:tc>
                  <a:txBody>
                    <a:bodyPr/>
                    <a:lstStyle/>
                    <a:p>
                      <a:r>
                        <a:rPr lang="en-NZ" sz="1400" b="1">
                          <a:solidFill>
                            <a:srgbClr val="23500B"/>
                          </a:solidFill>
                          <a:latin typeface="Aptos"/>
                        </a:rPr>
                        <a:t>Thailand</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tc>
                  <a:txBody>
                    <a:bodyPr/>
                    <a:lstStyle/>
                    <a:p>
                      <a:r>
                        <a:rPr lang="en-NZ" sz="1400">
                          <a:solidFill>
                            <a:srgbClr val="3F403A"/>
                          </a:solidFill>
                          <a:latin typeface="Aptos"/>
                        </a:rPr>
                        <a:t>A separate framework (TFRS for Non-Publicly Accountable Entities) for eligible entities.</a:t>
                      </a:r>
                    </a:p>
                  </a:txBody>
                  <a:tcPr>
                    <a:lnL w="12700" cmpd="sng">
                      <a:noFill/>
                    </a:lnL>
                    <a:lnR w="12700" cmpd="sng">
                      <a:noFill/>
                    </a:lnR>
                    <a:lnT>
                      <a:noFill/>
                    </a:lnT>
                    <a:lnB>
                      <a:noFill/>
                    </a:lnB>
                    <a:lnTlToBr w="12700" cmpd="sng">
                      <a:noFill/>
                      <a:prstDash val="solid"/>
                    </a:lnTlToBr>
                    <a:lnBlToTr w="12700" cmpd="sng">
                      <a:noFill/>
                      <a:prstDash val="solid"/>
                    </a:lnBlToTr>
                    <a:solidFill>
                      <a:srgbClr val="EFF0EA"/>
                    </a:solidFill>
                  </a:tcPr>
                </a:tc>
                <a:extLst>
                  <a:ext uri="{0D108BD9-81ED-4DB2-BD59-A6C34878D82A}">
                    <a16:rowId xmlns:a16="http://schemas.microsoft.com/office/drawing/2014/main" val="3159691967"/>
                  </a:ext>
                </a:extLst>
              </a:tr>
              <a:tr h="339095">
                <a:tc>
                  <a:txBody>
                    <a:bodyPr/>
                    <a:lstStyle/>
                    <a:p>
                      <a:r>
                        <a:rPr lang="en-NZ" sz="1400" b="1">
                          <a:solidFill>
                            <a:srgbClr val="23500B"/>
                          </a:solidFill>
                          <a:latin typeface="Aptos"/>
                        </a:rPr>
                        <a:t>Malaysia</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tc>
                  <a:txBody>
                    <a:bodyPr/>
                    <a:lstStyle/>
                    <a:p>
                      <a:r>
                        <a:rPr lang="en-NZ" sz="1400">
                          <a:solidFill>
                            <a:srgbClr val="3F403A"/>
                          </a:solidFill>
                          <a:latin typeface="Aptos"/>
                        </a:rPr>
                        <a:t>Malaysian Private Entities Reporting Standard (MPERS), based on IFRS for SMEs.</a:t>
                      </a:r>
                    </a:p>
                  </a:txBody>
                  <a:tcPr>
                    <a:lnL w="12700" cmpd="sng">
                      <a:noFill/>
                    </a:lnL>
                    <a:lnR w="12700" cmpd="sng">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822905773"/>
                  </a:ext>
                </a:extLst>
              </a:tr>
            </a:tbl>
          </a:graphicData>
        </a:graphic>
      </p:graphicFrame>
      <p:sp>
        <p:nvSpPr>
          <p:cNvPr id="12" name="TextBox 11">
            <a:extLst>
              <a:ext uri="{FF2B5EF4-FFF2-40B4-BE49-F238E27FC236}">
                <a16:creationId xmlns:a16="http://schemas.microsoft.com/office/drawing/2014/main" id="{FEA7E37A-B25A-CBE4-3F1B-12922F85EB8B}"/>
              </a:ext>
            </a:extLst>
          </p:cNvPr>
          <p:cNvSpPr txBox="1"/>
          <p:nvPr/>
        </p:nvSpPr>
        <p:spPr>
          <a:xfrm>
            <a:off x="348020" y="6050330"/>
            <a:ext cx="11338620" cy="520000"/>
          </a:xfrm>
          <a:prstGeom prst="roundRect">
            <a:avLst>
              <a:gd name="adj" fmla="val 2109"/>
            </a:avLst>
          </a:prstGeom>
          <a:solidFill>
            <a:srgbClr val="5F8F34"/>
          </a:solidFill>
          <a:ln>
            <a:noFill/>
          </a:ln>
          <a:effectLst/>
        </p:spPr>
        <p:txBody>
          <a:bodyPr wrap="square"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FFFFFF"/>
                </a:solidFill>
                <a:effectLst/>
                <a:uLnTx/>
                <a:uFillTx/>
                <a:latin typeface="Aptos"/>
                <a:ea typeface="+mn-ea"/>
                <a:cs typeface="+mn-cs"/>
              </a:rPr>
              <a:t>Across these jurisdictions</a:t>
            </a:r>
            <a:r>
              <a:rPr kumimoji="0" lang="en-US" sz="1400" b="0" i="0" u="none" strike="noStrike" kern="1200" cap="none" spc="0" normalizeH="0" baseline="0" noProof="0">
                <a:ln>
                  <a:noFill/>
                </a:ln>
                <a:solidFill>
                  <a:srgbClr val="FFFFFF"/>
                </a:solidFill>
                <a:effectLst/>
                <a:uLnTx/>
                <a:uFillTx/>
                <a:latin typeface="Aptos"/>
                <a:ea typeface="+mn-ea"/>
                <a:cs typeface="+mn-cs"/>
              </a:rPr>
              <a:t> — there is no single international model for entities without public accountability; approaches range from IFRS with reduced disclosures to separate private-company frameworks.</a:t>
            </a:r>
          </a:p>
        </p:txBody>
      </p:sp>
      <p:sp>
        <p:nvSpPr>
          <p:cNvPr id="2" name="Slide Number Placeholder 94">
            <a:extLst>
              <a:ext uri="{FF2B5EF4-FFF2-40B4-BE49-F238E27FC236}">
                <a16:creationId xmlns:a16="http://schemas.microsoft.com/office/drawing/2014/main" id="{AD62F355-F8A7-645F-E89D-FCD634C5D255}"/>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Tree>
    <p:extLst>
      <p:ext uri="{BB962C8B-B14F-4D97-AF65-F5344CB8AC3E}">
        <p14:creationId xmlns:p14="http://schemas.microsoft.com/office/powerpoint/2010/main" val="26050593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2FBA6C-5B9A-4D64-E926-5DF9D6320FE8}"/>
            </a:ext>
          </a:extLst>
        </p:cNvPr>
        <p:cNvGrpSpPr/>
        <p:nvPr/>
      </p:nvGrpSpPr>
      <p:grpSpPr>
        <a:xfrm>
          <a:off x="0" y="0"/>
          <a:ext cx="0" cy="0"/>
          <a:chOff x="0" y="0"/>
          <a:chExt cx="0" cy="0"/>
        </a:xfrm>
      </p:grpSpPr>
      <p:pic>
        <p:nvPicPr>
          <p:cNvPr id="300" name="Header Graphic"/>
          <p:cNvPicPr>
            <a:picLocks noChangeAspect="1"/>
          </p:cNvPicPr>
          <p:nvPr/>
        </p:nvPicPr>
        <p:blipFill rotWithShape="1">
          <a:blip r:embed="rId3"/>
          <a:srcRect l="13100" r="3344" b="34760"/>
          <a:stretch/>
        </p:blipFill>
        <p:spPr>
          <a:xfrm>
            <a:off x="240000" y="-1"/>
            <a:ext cx="11952000" cy="914399"/>
          </a:xfrm>
          <a:prstGeom prst="rect">
            <a:avLst/>
          </a:prstGeom>
        </p:spPr>
      </p:pic>
      <p:sp>
        <p:nvSpPr>
          <p:cNvPr id="20" name="TextBox 19">
            <a:extLst>
              <a:ext uri="{FF2B5EF4-FFF2-40B4-BE49-F238E27FC236}">
                <a16:creationId xmlns:a16="http://schemas.microsoft.com/office/drawing/2014/main" id="{42F1E031-3EF3-1F67-73A6-9B8E365127BA}"/>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4A9B5A02-A990-8D4D-8D31-E00076536D8E}"/>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53</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5" name="Picture 4">
            <a:extLst>
              <a:ext uri="{FF2B5EF4-FFF2-40B4-BE49-F238E27FC236}">
                <a16:creationId xmlns:a16="http://schemas.microsoft.com/office/drawing/2014/main" id="{CF2ADF2B-D44A-784A-485E-3C6FCAC1E87D}"/>
              </a:ext>
            </a:extLst>
          </p:cNvPr>
          <p:cNvPicPr>
            <a:picLocks noChangeAspect="1"/>
          </p:cNvPicPr>
          <p:nvPr/>
        </p:nvPicPr>
        <p:blipFill>
          <a:blip r:embed="rId4"/>
          <a:stretch>
            <a:fillRect/>
          </a:stretch>
        </p:blipFill>
        <p:spPr>
          <a:xfrm>
            <a:off x="9374837" y="1727556"/>
            <a:ext cx="2616271" cy="3639046"/>
          </a:xfrm>
          <a:prstGeom prst="rect">
            <a:avLst/>
          </a:prstGeom>
        </p:spPr>
      </p:pic>
      <p:pic>
        <p:nvPicPr>
          <p:cNvPr id="8" name="Picture 7">
            <a:extLst>
              <a:ext uri="{FF2B5EF4-FFF2-40B4-BE49-F238E27FC236}">
                <a16:creationId xmlns:a16="http://schemas.microsoft.com/office/drawing/2014/main" id="{37CAA6CA-D2D6-530E-B072-C75E880DABB4}"/>
              </a:ext>
            </a:extLst>
          </p:cNvPr>
          <p:cNvPicPr>
            <a:picLocks noChangeAspect="1"/>
          </p:cNvPicPr>
          <p:nvPr/>
        </p:nvPicPr>
        <p:blipFill>
          <a:blip r:embed="rId5"/>
          <a:stretch>
            <a:fillRect/>
          </a:stretch>
        </p:blipFill>
        <p:spPr>
          <a:xfrm>
            <a:off x="200892" y="1450313"/>
            <a:ext cx="9148394" cy="4282723"/>
          </a:xfrm>
          <a:prstGeom prst="rect">
            <a:avLst/>
          </a:prstGeom>
        </p:spPr>
      </p:pic>
    </p:spTree>
    <p:extLst>
      <p:ext uri="{BB962C8B-B14F-4D97-AF65-F5344CB8AC3E}">
        <p14:creationId xmlns:p14="http://schemas.microsoft.com/office/powerpoint/2010/main" val="12678067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591E27-75D8-B286-3356-CA0289253E8D}"/>
            </a:ext>
          </a:extLst>
        </p:cNvPr>
        <p:cNvGrpSpPr/>
        <p:nvPr/>
      </p:nvGrpSpPr>
      <p:grpSpPr>
        <a:xfrm>
          <a:off x="0" y="0"/>
          <a:ext cx="0" cy="0"/>
          <a:chOff x="0" y="0"/>
          <a:chExt cx="0" cy="0"/>
        </a:xfrm>
      </p:grpSpPr>
      <p:pic>
        <p:nvPicPr>
          <p:cNvPr id="300" name="Header Graphic">
            <a:extLst>
              <a:ext uri="{FF2B5EF4-FFF2-40B4-BE49-F238E27FC236}">
                <a16:creationId xmlns:a16="http://schemas.microsoft.com/office/drawing/2014/main" id="{CC04FC62-7668-12EF-B3E2-3CC5AEA2BA00}"/>
              </a:ext>
            </a:extLst>
          </p:cNvPr>
          <p:cNvPicPr>
            <a:picLocks noChangeAspect="1"/>
          </p:cNvPicPr>
          <p:nvPr/>
        </p:nvPicPr>
        <p:blipFill rotWithShape="1">
          <a:blip r:embed="rId3"/>
          <a:srcRect l="13100" r="3344" b="34760"/>
          <a:stretch/>
        </p:blipFill>
        <p:spPr>
          <a:xfrm>
            <a:off x="240000" y="-1"/>
            <a:ext cx="11952000" cy="914399"/>
          </a:xfrm>
          <a:prstGeom prst="rect">
            <a:avLst/>
          </a:prstGeom>
        </p:spPr>
      </p:pic>
      <p:sp>
        <p:nvSpPr>
          <p:cNvPr id="20" name="TextBox 19">
            <a:extLst>
              <a:ext uri="{FF2B5EF4-FFF2-40B4-BE49-F238E27FC236}">
                <a16:creationId xmlns:a16="http://schemas.microsoft.com/office/drawing/2014/main" id="{24011289-BD00-EBAD-EB51-97CA057FA2F8}"/>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90DDD6EB-7C39-2A53-7985-4BC81F30C727}"/>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54</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3" name="Picture 2">
            <a:extLst>
              <a:ext uri="{FF2B5EF4-FFF2-40B4-BE49-F238E27FC236}">
                <a16:creationId xmlns:a16="http://schemas.microsoft.com/office/drawing/2014/main" id="{3978F695-0A29-1993-E3E3-61C548446573}"/>
              </a:ext>
            </a:extLst>
          </p:cNvPr>
          <p:cNvPicPr>
            <a:picLocks noChangeAspect="1"/>
          </p:cNvPicPr>
          <p:nvPr/>
        </p:nvPicPr>
        <p:blipFill>
          <a:blip r:embed="rId4"/>
          <a:stretch>
            <a:fillRect/>
          </a:stretch>
        </p:blipFill>
        <p:spPr>
          <a:xfrm>
            <a:off x="1387235" y="1190617"/>
            <a:ext cx="9962707" cy="4799894"/>
          </a:xfrm>
          <a:prstGeom prst="rect">
            <a:avLst/>
          </a:prstGeom>
        </p:spPr>
      </p:pic>
    </p:spTree>
    <p:extLst>
      <p:ext uri="{BB962C8B-B14F-4D97-AF65-F5344CB8AC3E}">
        <p14:creationId xmlns:p14="http://schemas.microsoft.com/office/powerpoint/2010/main" val="14912696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descr="Decorative header bann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100" name="Card1"/>
          <p:cNvSpPr/>
          <p:nvPr/>
        </p:nvSpPr>
        <p:spPr>
          <a:xfrm>
            <a:off x="430000" y="1593494"/>
            <a:ext cx="5500000" cy="2156506"/>
          </a:xfrm>
          <a:prstGeom prst="roundRect">
            <a:avLst>
              <a:gd name="adj" fmla="val 4500"/>
            </a:avLst>
          </a:prstGeom>
          <a:solidFill>
            <a:srgbClr val="23500B"/>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01" name="Card1 Chip"/>
          <p:cNvSpPr/>
          <p:nvPr/>
        </p:nvSpPr>
        <p:spPr>
          <a:xfrm>
            <a:off x="690000" y="1973000"/>
            <a:ext cx="900000" cy="90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102" name="Card1 Icon"/>
          <p:cNvPicPr>
            <a:picLocks noChangeAspect="1"/>
          </p:cNvPicPr>
          <p:nvPr/>
        </p:nvPicPr>
        <p:blipFill>
          <a:blip r:embed="rId4">
            <a:biLevel thresh="25000"/>
          </a:blip>
          <a:stretch>
            <a:fillRect/>
          </a:stretch>
        </p:blipFill>
        <p:spPr>
          <a:xfrm>
            <a:off x="859371" y="2201901"/>
            <a:ext cx="557029" cy="479785"/>
          </a:xfrm>
          <a:prstGeom prst="rect">
            <a:avLst/>
          </a:prstGeom>
        </p:spPr>
      </p:pic>
      <p:sp>
        <p:nvSpPr>
          <p:cNvPr id="103" name="Card1 Text"/>
          <p:cNvSpPr txBox="1"/>
          <p:nvPr/>
        </p:nvSpPr>
        <p:spPr>
          <a:xfrm>
            <a:off x="1850000" y="1373000"/>
            <a:ext cx="3820000" cy="210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9BC16A"/>
                </a:solidFill>
                <a:effectLst/>
                <a:uLnTx/>
                <a:uFillTx/>
                <a:latin typeface="Aptos"/>
                <a:ea typeface="+mn-ea"/>
                <a:cs typeface="+mn-cs"/>
              </a:rPr>
              <a:t>01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FFFFFF"/>
                </a:solidFill>
                <a:effectLst/>
                <a:uLnTx/>
                <a:uFillTx/>
                <a:latin typeface="Aptos"/>
                <a:ea typeface="+mn-ea"/>
                <a:cs typeface="+mn-cs"/>
              </a:rPr>
              <a:t>Ongoing implementation &amp; maintenance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DBD8CD"/>
                </a:solidFill>
                <a:effectLst/>
                <a:uLnTx/>
                <a:uFillTx/>
                <a:latin typeface="Aptos"/>
                <a:ea typeface="+mn-ea"/>
                <a:cs typeface="+mn-cs"/>
              </a:rPr>
              <a:t>Tier 2 entities must monitor and implement ongoing NZ IFRS changes, many of which are developed primarily for publicly accountable entities.</a:t>
            </a:r>
          </a:p>
        </p:txBody>
      </p:sp>
      <p:sp>
        <p:nvSpPr>
          <p:cNvPr id="110" name="Card2"/>
          <p:cNvSpPr/>
          <p:nvPr/>
        </p:nvSpPr>
        <p:spPr>
          <a:xfrm>
            <a:off x="6262000" y="1593492"/>
            <a:ext cx="5500000" cy="2156507"/>
          </a:xfrm>
          <a:prstGeom prst="roundRect">
            <a:avLst>
              <a:gd name="adj" fmla="val 45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11" name="Card2 Chip"/>
          <p:cNvSpPr/>
          <p:nvPr/>
        </p:nvSpPr>
        <p:spPr>
          <a:xfrm>
            <a:off x="6522000" y="1973000"/>
            <a:ext cx="900000" cy="900000"/>
          </a:xfrm>
          <a:prstGeom prst="ellipse">
            <a:avLst/>
          </a:prstGeom>
          <a:solidFill>
            <a:srgbClr val="23500B"/>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112" name="Card2 Icon"/>
          <p:cNvPicPr>
            <a:picLocks noChangeAspect="1"/>
          </p:cNvPicPr>
          <p:nvPr/>
        </p:nvPicPr>
        <p:blipFill>
          <a:blip r:embed="rId5">
            <a:biLevel thresh="25000"/>
          </a:blip>
          <a:stretch>
            <a:fillRect/>
          </a:stretch>
        </p:blipFill>
        <p:spPr>
          <a:xfrm>
            <a:off x="6713403" y="2140873"/>
            <a:ext cx="539148" cy="540813"/>
          </a:xfrm>
          <a:prstGeom prst="rect">
            <a:avLst/>
          </a:prstGeom>
        </p:spPr>
      </p:pic>
      <p:sp>
        <p:nvSpPr>
          <p:cNvPr id="113" name="Card2 Text"/>
          <p:cNvSpPr txBox="1"/>
          <p:nvPr/>
        </p:nvSpPr>
        <p:spPr>
          <a:xfrm>
            <a:off x="7682000" y="1565149"/>
            <a:ext cx="3820000" cy="210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5F8F34"/>
                </a:solidFill>
                <a:effectLst/>
                <a:uLnTx/>
                <a:uFillTx/>
                <a:latin typeface="Aptos"/>
                <a:ea typeface="+mn-ea"/>
                <a:cs typeface="+mn-cs"/>
              </a:rPr>
              <a:t>02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23500B"/>
                </a:solidFill>
                <a:effectLst/>
                <a:uLnTx/>
                <a:uFillTx/>
                <a:latin typeface="Aptos"/>
                <a:ea typeface="+mn-ea"/>
                <a:cs typeface="+mn-cs"/>
              </a:rPr>
              <a:t>Recognition and measurement complexity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3F403A"/>
                </a:solidFill>
                <a:effectLst/>
                <a:uLnTx/>
                <a:uFillTx/>
                <a:latin typeface="Aptos"/>
                <a:ea typeface="+mn-ea"/>
                <a:cs typeface="+mn-cs"/>
              </a:rPr>
              <a:t>Tier 2 entities apply the same recognition and measurement requirements as Tier 1, which may be more complex than necessary for some entities without public accountability.</a:t>
            </a:r>
          </a:p>
        </p:txBody>
      </p:sp>
      <p:sp>
        <p:nvSpPr>
          <p:cNvPr id="120" name="Card3"/>
          <p:cNvSpPr/>
          <p:nvPr/>
        </p:nvSpPr>
        <p:spPr>
          <a:xfrm>
            <a:off x="430000" y="4350000"/>
            <a:ext cx="5500000" cy="2100000"/>
          </a:xfrm>
          <a:prstGeom prst="roundRect">
            <a:avLst>
              <a:gd name="adj" fmla="val 45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21" name="Card3 Chip"/>
          <p:cNvSpPr/>
          <p:nvPr/>
        </p:nvSpPr>
        <p:spPr>
          <a:xfrm>
            <a:off x="690000" y="4736500"/>
            <a:ext cx="900000" cy="900000"/>
          </a:xfrm>
          <a:prstGeom prst="ellipse">
            <a:avLst/>
          </a:prstGeom>
          <a:solidFill>
            <a:srgbClr val="23500B"/>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122" name="Card3 Icon"/>
          <p:cNvPicPr>
            <a:picLocks noChangeAspect="1"/>
          </p:cNvPicPr>
          <p:nvPr/>
        </p:nvPicPr>
        <p:blipFill>
          <a:blip r:embed="rId6">
            <a:biLevel thresh="25000"/>
          </a:blip>
          <a:stretch>
            <a:fillRect/>
          </a:stretch>
        </p:blipFill>
        <p:spPr>
          <a:xfrm>
            <a:off x="897088" y="4925188"/>
            <a:ext cx="519312" cy="519312"/>
          </a:xfrm>
          <a:prstGeom prst="rect">
            <a:avLst/>
          </a:prstGeom>
        </p:spPr>
      </p:pic>
      <p:sp>
        <p:nvSpPr>
          <p:cNvPr id="123" name="Card3 Text"/>
          <p:cNvSpPr txBox="1"/>
          <p:nvPr/>
        </p:nvSpPr>
        <p:spPr>
          <a:xfrm>
            <a:off x="1850000" y="4136500"/>
            <a:ext cx="3820000" cy="210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5F8F34"/>
                </a:solidFill>
                <a:effectLst/>
                <a:uLnTx/>
                <a:uFillTx/>
                <a:latin typeface="Aptos"/>
                <a:ea typeface="+mn-ea"/>
                <a:cs typeface="+mn-cs"/>
              </a:rPr>
              <a:t>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23500B"/>
                </a:solidFill>
                <a:effectLst/>
                <a:uLnTx/>
                <a:uFillTx/>
                <a:latin typeface="Aptos"/>
                <a:ea typeface="+mn-ea"/>
                <a:cs typeface="+mn-cs"/>
              </a:rPr>
              <a:t>Diversity of the Tier 2 population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3F403A"/>
                </a:solidFill>
                <a:effectLst/>
                <a:uLnTx/>
                <a:uFillTx/>
                <a:latin typeface="Aptos"/>
                <a:ea typeface="+mn-ea"/>
                <a:cs typeface="+mn-cs"/>
              </a:rPr>
              <a:t>The Tier 2 population is diverse, making it difficult to determine whether a single recognition, measurement and disclosure model remains proportionate for all eligible entities.</a:t>
            </a:r>
          </a:p>
        </p:txBody>
      </p:sp>
      <p:sp>
        <p:nvSpPr>
          <p:cNvPr id="130" name="Card4"/>
          <p:cNvSpPr/>
          <p:nvPr/>
        </p:nvSpPr>
        <p:spPr>
          <a:xfrm>
            <a:off x="6262000" y="4349998"/>
            <a:ext cx="5500000" cy="2100001"/>
          </a:xfrm>
          <a:prstGeom prst="roundRect">
            <a:avLst>
              <a:gd name="adj" fmla="val 4500"/>
            </a:avLst>
          </a:prstGeom>
          <a:solidFill>
            <a:srgbClr val="23500B"/>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31" name="Card4 Chip"/>
          <p:cNvSpPr/>
          <p:nvPr/>
        </p:nvSpPr>
        <p:spPr>
          <a:xfrm>
            <a:off x="6522000" y="4736500"/>
            <a:ext cx="900000" cy="90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132" name="Card4 Icon" descr="A white line drawing of hands shaking"/>
          <p:cNvPicPr>
            <a:picLocks noChangeAspect="1"/>
          </p:cNvPicPr>
          <p:nvPr/>
        </p:nvPicPr>
        <p:blipFill rotWithShape="1">
          <a:blip r:embed="rId7">
            <a:duotone>
              <a:srgbClr val="FFFFFF">
                <a:shade val="45000"/>
                <a:satMod val="135000"/>
              </a:srgbClr>
              <a:prstClr val="white"/>
            </a:duotone>
          </a:blip>
          <a:srcRect r="6470" b="16425"/>
          <a:stretch/>
        </p:blipFill>
        <p:spPr>
          <a:xfrm>
            <a:off x="6534701" y="4857688"/>
            <a:ext cx="781350" cy="570928"/>
          </a:xfrm>
          <a:prstGeom prst="rect">
            <a:avLst/>
          </a:prstGeom>
        </p:spPr>
      </p:pic>
      <p:sp>
        <p:nvSpPr>
          <p:cNvPr id="133" name="Card4 Text"/>
          <p:cNvSpPr txBox="1"/>
          <p:nvPr/>
        </p:nvSpPr>
        <p:spPr>
          <a:xfrm>
            <a:off x="7682000" y="4136500"/>
            <a:ext cx="3820000" cy="210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9BC16A"/>
                </a:solidFill>
                <a:effectLst/>
                <a:uLnTx/>
                <a:uFillTx/>
                <a:latin typeface="Aptos"/>
                <a:ea typeface="+mn-ea"/>
                <a:cs typeface="+mn-cs"/>
              </a:rPr>
              <a:t>04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FFFFFF"/>
                </a:solidFill>
                <a:effectLst/>
                <a:uLnTx/>
                <a:uFillTx/>
                <a:latin typeface="Aptos"/>
                <a:ea typeface="+mn-ea"/>
                <a:cs typeface="+mn-cs"/>
              </a:rPr>
              <a:t>Limited domestic flexibility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DBD8CD"/>
                </a:solidFill>
                <a:effectLst/>
                <a:uLnTx/>
                <a:uFillTx/>
                <a:latin typeface="Aptos"/>
                <a:ea typeface="+mn-ea"/>
                <a:cs typeface="+mn-cs"/>
              </a:rPr>
              <a:t>Alignment with Tier 1 recognition and measurement limits New Zealand's ability to simplify or tailor requirements for Tier 2 entities.</a:t>
            </a:r>
          </a:p>
        </p:txBody>
      </p:sp>
      <p:sp>
        <p:nvSpPr>
          <p:cNvPr id="95" name="Slide Number Placeholder 94"/>
          <p:cNvSpPr>
            <a:spLocks noGrp="1"/>
          </p:cNvSpPr>
          <p:nvPr>
            <p:ph type="sldNum" sz="quarter" idx="10"/>
          </p:nvPr>
        </p:nvSpPr>
        <p:spPr>
          <a:xfrm>
            <a:off x="9349286" y="6415566"/>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
        <p:nvSpPr>
          <p:cNvPr id="30" name="TextBox 29">
            <a:extLst>
              <a:ext uri="{FF2B5EF4-FFF2-40B4-BE49-F238E27FC236}">
                <a16:creationId xmlns:a16="http://schemas.microsoft.com/office/drawing/2014/main" id="{F1F2B7B8-4287-2981-D238-A6146219F4BF}"/>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chemeClr val="accent1"/>
                </a:solidFill>
                <a:effectLst/>
                <a:uLnTx/>
                <a:uFillTx/>
                <a:latin typeface="+mj-lt"/>
                <a:ea typeface="+mn-ea"/>
                <a:cs typeface="+mn-cs"/>
              </a:rPr>
              <a:t>Practical challenges with the current Tier 2 framework</a:t>
            </a:r>
          </a:p>
        </p:txBody>
      </p:sp>
      <p:sp>
        <p:nvSpPr>
          <p:cNvPr id="3" name="Subtitle">
            <a:extLst>
              <a:ext uri="{FF2B5EF4-FFF2-40B4-BE49-F238E27FC236}">
                <a16:creationId xmlns:a16="http://schemas.microsoft.com/office/drawing/2014/main" id="{5A7C7C2B-A577-65D6-D5BB-BD124387AC54}"/>
              </a:ext>
            </a:extLst>
          </p:cNvPr>
          <p:cNvSpPr txBox="1"/>
          <p:nvPr/>
        </p:nvSpPr>
        <p:spPr>
          <a:xfrm>
            <a:off x="426678" y="844091"/>
            <a:ext cx="11335322" cy="662903"/>
          </a:xfrm>
          <a:prstGeom prst="rect">
            <a:avLst/>
          </a:prstGeom>
          <a:noFill/>
        </p:spPr>
        <p:txBody>
          <a:bodyPr wrap="square" lIns="0" tIns="0" rIns="0" bIns="0">
            <a:normAutofit lnSpcReduction="10000"/>
          </a:bodyPr>
          <a:lstStyle/>
          <a:p>
            <a:pPr>
              <a:defRPr/>
            </a:pPr>
            <a:r>
              <a:rPr kumimoji="0" lang="en-US" sz="1460" b="0" i="1" u="none" strike="noStrike" kern="1200" cap="none" spc="0" normalizeH="0" baseline="0" noProof="0">
                <a:ln>
                  <a:noFill/>
                </a:ln>
                <a:solidFill>
                  <a:srgbClr val="192D06"/>
                </a:solidFill>
                <a:effectLst/>
                <a:uLnTx/>
                <a:uFillTx/>
                <a:latin typeface="Aptos"/>
                <a:ea typeface="+mn-ea"/>
                <a:cs typeface="+mn-cs"/>
              </a:rPr>
              <a:t>Practical implementation challenges provide context for assessing whether the current framework remains fit for purpose. </a:t>
            </a:r>
            <a:r>
              <a:rPr lang="en-US" sz="1460" i="1">
                <a:solidFill>
                  <a:srgbClr val="3F403A"/>
                </a:solidFill>
              </a:rPr>
              <a:t>Not all of these challenges can be resolved by the ASF review. </a:t>
            </a:r>
            <a:r>
              <a:rPr lang="en-US" sz="1460" i="1"/>
              <a:t>Being aware of these challenges helps us target where the framework can realistically make a difference, and to be transparent about what sits beyond its reach.</a:t>
            </a:r>
            <a:endParaRPr lang="en-NZ" sz="1460" i="1">
              <a:highlight>
                <a:srgbClr val="FFFF00"/>
              </a:highlight>
            </a:endParaRPr>
          </a:p>
          <a:p>
            <a:pPr lvl="0">
              <a:defRPr/>
            </a:pPr>
            <a:endParaRPr kumimoji="0" lang="en-US" sz="1460" b="0" i="1" u="none" strike="noStrike" kern="1200" cap="none" spc="0" normalizeH="0" baseline="0" noProof="0">
              <a:ln>
                <a:noFill/>
              </a:ln>
              <a:solidFill>
                <a:srgbClr val="192D06"/>
              </a:solidFill>
              <a:effectLst/>
              <a:uLnTx/>
              <a:uFillTx/>
              <a:latin typeface="Aptos"/>
              <a:ea typeface="+mn-ea"/>
              <a:cs typeface="+mn-cs"/>
            </a:endParaRPr>
          </a:p>
        </p:txBody>
      </p:sp>
    </p:spTree>
    <p:extLst>
      <p:ext uri="{BB962C8B-B14F-4D97-AF65-F5344CB8AC3E}">
        <p14:creationId xmlns:p14="http://schemas.microsoft.com/office/powerpoint/2010/main" val="5919512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36C27-A64B-7CA8-0486-E208AA3236CB}"/>
            </a:ext>
          </a:extLst>
        </p:cNvPr>
        <p:cNvGrpSpPr/>
        <p:nvPr/>
      </p:nvGrpSpPr>
      <p:grpSpPr>
        <a:xfrm>
          <a:off x="0" y="0"/>
          <a:ext cx="0" cy="0"/>
          <a:chOff x="0" y="0"/>
          <a:chExt cx="0" cy="0"/>
        </a:xfrm>
      </p:grpSpPr>
      <p:pic>
        <p:nvPicPr>
          <p:cNvPr id="300" name="Header Graphic"/>
          <p:cNvPicPr>
            <a:picLocks noChangeAspect="1"/>
          </p:cNvPicPr>
          <p:nvPr/>
        </p:nvPicPr>
        <p:blipFill rotWithShape="1">
          <a:blip r:embed="rId3"/>
          <a:srcRect l="13100" r="3344" b="34760"/>
          <a:stretch/>
        </p:blipFill>
        <p:spPr>
          <a:xfrm>
            <a:off x="240000" y="0"/>
            <a:ext cx="11952000" cy="819296"/>
          </a:xfrm>
          <a:prstGeom prst="rect">
            <a:avLst/>
          </a:prstGeom>
        </p:spPr>
      </p:pic>
      <p:sp>
        <p:nvSpPr>
          <p:cNvPr id="20" name="TextBox 19">
            <a:extLst>
              <a:ext uri="{FF2B5EF4-FFF2-40B4-BE49-F238E27FC236}">
                <a16:creationId xmlns:a16="http://schemas.microsoft.com/office/drawing/2014/main" id="{D47FC4D1-9E4A-6D35-FC12-158FCCC8E063}"/>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A4426394-B016-B49B-EA60-3FC288E38E49}"/>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56</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6" name="Picture 5">
            <a:extLst>
              <a:ext uri="{FF2B5EF4-FFF2-40B4-BE49-F238E27FC236}">
                <a16:creationId xmlns:a16="http://schemas.microsoft.com/office/drawing/2014/main" id="{ABBE52FC-5A25-DC13-7187-DBCF32457660}"/>
              </a:ext>
            </a:extLst>
          </p:cNvPr>
          <p:cNvPicPr>
            <a:picLocks noChangeAspect="1"/>
          </p:cNvPicPr>
          <p:nvPr/>
        </p:nvPicPr>
        <p:blipFill>
          <a:blip r:embed="rId4"/>
          <a:stretch>
            <a:fillRect/>
          </a:stretch>
        </p:blipFill>
        <p:spPr>
          <a:xfrm>
            <a:off x="182118" y="1198715"/>
            <a:ext cx="9261400" cy="4415504"/>
          </a:xfrm>
          <a:prstGeom prst="rect">
            <a:avLst/>
          </a:prstGeom>
        </p:spPr>
      </p:pic>
      <p:pic>
        <p:nvPicPr>
          <p:cNvPr id="4" name="Picture 3">
            <a:extLst>
              <a:ext uri="{FF2B5EF4-FFF2-40B4-BE49-F238E27FC236}">
                <a16:creationId xmlns:a16="http://schemas.microsoft.com/office/drawing/2014/main" id="{353CC3E6-110C-A37B-7BF3-04A24296BBB8}"/>
              </a:ext>
            </a:extLst>
          </p:cNvPr>
          <p:cNvPicPr>
            <a:picLocks noChangeAspect="1"/>
          </p:cNvPicPr>
          <p:nvPr/>
        </p:nvPicPr>
        <p:blipFill>
          <a:blip r:embed="rId5"/>
          <a:stretch>
            <a:fillRect/>
          </a:stretch>
        </p:blipFill>
        <p:spPr>
          <a:xfrm>
            <a:off x="9040540" y="1943865"/>
            <a:ext cx="2743200" cy="3815595"/>
          </a:xfrm>
          <a:prstGeom prst="rect">
            <a:avLst/>
          </a:prstGeom>
        </p:spPr>
      </p:pic>
    </p:spTree>
    <p:extLst>
      <p:ext uri="{BB962C8B-B14F-4D97-AF65-F5344CB8AC3E}">
        <p14:creationId xmlns:p14="http://schemas.microsoft.com/office/powerpoint/2010/main" val="411773717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A2B212-DD38-8CB0-6E3C-007745A11F47}"/>
            </a:ext>
          </a:extLst>
        </p:cNvPr>
        <p:cNvGrpSpPr/>
        <p:nvPr/>
      </p:nvGrpSpPr>
      <p:grpSpPr>
        <a:xfrm>
          <a:off x="0" y="0"/>
          <a:ext cx="0" cy="0"/>
          <a:chOff x="0" y="0"/>
          <a:chExt cx="0" cy="0"/>
        </a:xfrm>
      </p:grpSpPr>
      <p:pic>
        <p:nvPicPr>
          <p:cNvPr id="300" name="Header Graphic">
            <a:extLst>
              <a:ext uri="{FF2B5EF4-FFF2-40B4-BE49-F238E27FC236}">
                <a16:creationId xmlns:a16="http://schemas.microsoft.com/office/drawing/2014/main" id="{7558799A-03F0-0E98-EF49-6CED0885363E}"/>
              </a:ext>
            </a:extLst>
          </p:cNvPr>
          <p:cNvPicPr>
            <a:picLocks noChangeAspect="1"/>
          </p:cNvPicPr>
          <p:nvPr/>
        </p:nvPicPr>
        <p:blipFill rotWithShape="1">
          <a:blip r:embed="rId3"/>
          <a:srcRect l="13100" r="3344" b="34760"/>
          <a:stretch/>
        </p:blipFill>
        <p:spPr>
          <a:xfrm>
            <a:off x="240000" y="0"/>
            <a:ext cx="11952000" cy="819296"/>
          </a:xfrm>
          <a:prstGeom prst="rect">
            <a:avLst/>
          </a:prstGeom>
        </p:spPr>
      </p:pic>
      <p:sp>
        <p:nvSpPr>
          <p:cNvPr id="20" name="TextBox 19">
            <a:extLst>
              <a:ext uri="{FF2B5EF4-FFF2-40B4-BE49-F238E27FC236}">
                <a16:creationId xmlns:a16="http://schemas.microsoft.com/office/drawing/2014/main" id="{A5DC29E8-A0C4-F110-BE17-6AFB0A3D2B05}"/>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BBC4C042-10B9-95AB-63AC-C0567B1BA69D}"/>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57</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3" name="Picture 2">
            <a:extLst>
              <a:ext uri="{FF2B5EF4-FFF2-40B4-BE49-F238E27FC236}">
                <a16:creationId xmlns:a16="http://schemas.microsoft.com/office/drawing/2014/main" id="{6A42CA41-A75F-7804-BA8F-3E4FA498365D}"/>
              </a:ext>
            </a:extLst>
          </p:cNvPr>
          <p:cNvPicPr>
            <a:picLocks noChangeAspect="1"/>
          </p:cNvPicPr>
          <p:nvPr/>
        </p:nvPicPr>
        <p:blipFill>
          <a:blip r:embed="rId4"/>
          <a:stretch>
            <a:fillRect/>
          </a:stretch>
        </p:blipFill>
        <p:spPr>
          <a:xfrm>
            <a:off x="1285043" y="1206834"/>
            <a:ext cx="9488332" cy="4631780"/>
          </a:xfrm>
          <a:prstGeom prst="rect">
            <a:avLst/>
          </a:prstGeom>
        </p:spPr>
      </p:pic>
    </p:spTree>
    <p:extLst>
      <p:ext uri="{BB962C8B-B14F-4D97-AF65-F5344CB8AC3E}">
        <p14:creationId xmlns:p14="http://schemas.microsoft.com/office/powerpoint/2010/main" val="41874473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descr="Decorative header bann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84" name="Title"/>
          <p:cNvSpPr txBox="1"/>
          <p:nvPr/>
        </p:nvSpPr>
        <p:spPr>
          <a:xfrm>
            <a:off x="462856" y="276218"/>
            <a:ext cx="6105099" cy="323165"/>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Reporting framework options considered</a:t>
            </a:r>
          </a:p>
        </p:txBody>
      </p:sp>
      <p:sp>
        <p:nvSpPr>
          <p:cNvPr id="37" name="Subtitle"/>
          <p:cNvSpPr txBox="1"/>
          <p:nvPr/>
        </p:nvSpPr>
        <p:spPr>
          <a:xfrm>
            <a:off x="426679" y="906392"/>
            <a:ext cx="11100000" cy="224229"/>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57" b="0" i="1" u="none" strike="noStrike" kern="1200" cap="none" spc="0" normalizeH="0" baseline="0" noProof="0">
                <a:ln>
                  <a:noFill/>
                </a:ln>
                <a:solidFill>
                  <a:srgbClr val="192D06"/>
                </a:solidFill>
                <a:effectLst/>
                <a:uLnTx/>
                <a:uFillTx/>
                <a:latin typeface="Aptos"/>
                <a:ea typeface="+mn-ea"/>
                <a:cs typeface="+mn-cs"/>
              </a:rPr>
              <a:t>The paper considers the current Tier 2 framework alongside three alternative reporting framework options.</a:t>
            </a:r>
          </a:p>
        </p:txBody>
      </p:sp>
      <p:sp>
        <p:nvSpPr>
          <p:cNvPr id="200" name="BandA"/>
          <p:cNvSpPr/>
          <p:nvPr/>
        </p:nvSpPr>
        <p:spPr>
          <a:xfrm>
            <a:off x="430000" y="1250000"/>
            <a:ext cx="11332000" cy="1130000"/>
          </a:xfrm>
          <a:prstGeom prst="roundRect">
            <a:avLst>
              <a:gd name="adj" fmla="val 60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01" name="BandA Letter Tile"/>
          <p:cNvSpPr/>
          <p:nvPr/>
        </p:nvSpPr>
        <p:spPr>
          <a:xfrm>
            <a:off x="430000" y="1250000"/>
            <a:ext cx="1500000" cy="1130000"/>
          </a:xfrm>
          <a:prstGeom prst="roundRect">
            <a:avLst>
              <a:gd name="adj" fmla="val 6000"/>
            </a:avLst>
          </a:prstGeom>
          <a:solidFill>
            <a:srgbClr val="23500B"/>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200" normalizeH="0" baseline="0" noProof="0">
                <a:ln>
                  <a:noFill/>
                </a:ln>
                <a:solidFill>
                  <a:srgbClr val="9BC16A"/>
                </a:solidFill>
                <a:effectLst/>
                <a:uLnTx/>
                <a:uFillTx/>
                <a:latin typeface="Aptos"/>
                <a:ea typeface="+mn-ea"/>
                <a:cs typeface="+mn-cs"/>
              </a:rPr>
              <a:t>OPTION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a:ln>
                  <a:noFill/>
                </a:ln>
                <a:solidFill>
                  <a:srgbClr val="FFFFFF"/>
                </a:solidFill>
                <a:effectLst/>
                <a:uLnTx/>
                <a:uFillTx/>
                <a:latin typeface="Aptos"/>
                <a:ea typeface="+mn-ea"/>
                <a:cs typeface="+mn-cs"/>
              </a:rPr>
              <a:t>A</a:t>
            </a:r>
          </a:p>
        </p:txBody>
      </p:sp>
      <p:sp>
        <p:nvSpPr>
          <p:cNvPr id="202" name="BandA Chip"/>
          <p:cNvSpPr/>
          <p:nvPr/>
        </p:nvSpPr>
        <p:spPr>
          <a:xfrm>
            <a:off x="2110000" y="1475000"/>
            <a:ext cx="680000" cy="68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203" name="BandA Icon"/>
          <p:cNvPicPr>
            <a:picLocks noChangeAspect="1"/>
          </p:cNvPicPr>
          <p:nvPr/>
        </p:nvPicPr>
        <p:blipFill>
          <a:blip r:embed="rId4"/>
          <a:stretch>
            <a:fillRect/>
          </a:stretch>
        </p:blipFill>
        <p:spPr>
          <a:xfrm>
            <a:off x="2137681" y="1545406"/>
            <a:ext cx="624638" cy="539188"/>
          </a:xfrm>
          <a:prstGeom prst="rect">
            <a:avLst/>
          </a:prstGeom>
        </p:spPr>
      </p:pic>
      <p:sp>
        <p:nvSpPr>
          <p:cNvPr id="204" name="BandA Name"/>
          <p:cNvSpPr txBox="1"/>
          <p:nvPr/>
        </p:nvSpPr>
        <p:spPr>
          <a:xfrm>
            <a:off x="3070000" y="1250000"/>
            <a:ext cx="2500000" cy="113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100" normalizeH="0" baseline="0" noProof="0">
                <a:ln>
                  <a:noFill/>
                </a:ln>
                <a:solidFill>
                  <a:srgbClr val="50782C"/>
                </a:solidFill>
                <a:effectLst/>
                <a:uLnTx/>
                <a:uFillTx/>
                <a:latin typeface="Aptos"/>
                <a:ea typeface="+mn-ea"/>
                <a:cs typeface="+mn-cs"/>
              </a:rPr>
              <a:t>OPTION 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3500B"/>
                </a:solidFill>
                <a:effectLst/>
                <a:uLnTx/>
                <a:uFillTx/>
                <a:latin typeface="Aptos"/>
                <a:ea typeface="+mn-ea"/>
                <a:cs typeface="+mn-cs"/>
              </a:rPr>
              <a:t>IFRS RDR</a:t>
            </a:r>
          </a:p>
        </p:txBody>
      </p:sp>
      <p:sp>
        <p:nvSpPr>
          <p:cNvPr id="205" name="BandA Divider"/>
          <p:cNvSpPr/>
          <p:nvPr/>
        </p:nvSpPr>
        <p:spPr>
          <a:xfrm>
            <a:off x="5720000" y="1475000"/>
            <a:ext cx="19050" cy="680000"/>
          </a:xfrm>
          <a:prstGeom prst="rect">
            <a:avLst/>
          </a:prstGeom>
          <a:solidFill>
            <a:srgbClr val="DBD8CD"/>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06" name="BandA Desc"/>
          <p:cNvSpPr txBox="1"/>
          <p:nvPr/>
        </p:nvSpPr>
        <p:spPr>
          <a:xfrm>
            <a:off x="5950000" y="1250000"/>
            <a:ext cx="5550000" cy="113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3F403A"/>
                </a:solidFill>
                <a:effectLst/>
                <a:uLnTx/>
                <a:uFillTx/>
                <a:latin typeface="Aptos"/>
                <a:ea typeface="+mn-ea"/>
                <a:cs typeface="+mn-cs"/>
              </a:rPr>
              <a:t>The current Tier 2 framework: the same IFRS recognition and measurement requirements as Tier 1, with reduced disclosure requirements (IFRS RDR).</a:t>
            </a:r>
          </a:p>
        </p:txBody>
      </p:sp>
      <p:sp>
        <p:nvSpPr>
          <p:cNvPr id="210" name="BandB"/>
          <p:cNvSpPr/>
          <p:nvPr/>
        </p:nvSpPr>
        <p:spPr>
          <a:xfrm>
            <a:off x="430000" y="2540000"/>
            <a:ext cx="11332000" cy="1130000"/>
          </a:xfrm>
          <a:prstGeom prst="roundRect">
            <a:avLst>
              <a:gd name="adj" fmla="val 60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11" name="BandB Letter Tile"/>
          <p:cNvSpPr/>
          <p:nvPr/>
        </p:nvSpPr>
        <p:spPr>
          <a:xfrm>
            <a:off x="430000" y="2540000"/>
            <a:ext cx="1500000" cy="1130000"/>
          </a:xfrm>
          <a:prstGeom prst="roundRect">
            <a:avLst>
              <a:gd name="adj" fmla="val 6000"/>
            </a:avLst>
          </a:prstGeom>
          <a:solidFill>
            <a:srgbClr val="23500B"/>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200" normalizeH="0" baseline="0" noProof="0">
                <a:ln>
                  <a:noFill/>
                </a:ln>
                <a:solidFill>
                  <a:srgbClr val="9BC16A"/>
                </a:solidFill>
                <a:effectLst/>
                <a:uLnTx/>
                <a:uFillTx/>
                <a:latin typeface="Aptos"/>
                <a:ea typeface="+mn-ea"/>
                <a:cs typeface="+mn-cs"/>
              </a:rPr>
              <a:t>OPTION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a:ln>
                  <a:noFill/>
                </a:ln>
                <a:solidFill>
                  <a:srgbClr val="FFFFFF"/>
                </a:solidFill>
                <a:effectLst/>
                <a:uLnTx/>
                <a:uFillTx/>
                <a:latin typeface="Aptos"/>
                <a:ea typeface="+mn-ea"/>
                <a:cs typeface="+mn-cs"/>
              </a:rPr>
              <a:t>B</a:t>
            </a:r>
          </a:p>
        </p:txBody>
      </p:sp>
      <p:sp>
        <p:nvSpPr>
          <p:cNvPr id="212" name="BandB Chip"/>
          <p:cNvSpPr/>
          <p:nvPr/>
        </p:nvSpPr>
        <p:spPr>
          <a:xfrm>
            <a:off x="2110000" y="2765000"/>
            <a:ext cx="680000" cy="68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213" name="BandB Icon"/>
          <p:cNvPicPr>
            <a:picLocks noChangeAspect="1"/>
          </p:cNvPicPr>
          <p:nvPr/>
        </p:nvPicPr>
        <p:blipFill>
          <a:blip r:embed="rId5"/>
          <a:stretch>
            <a:fillRect/>
          </a:stretch>
        </p:blipFill>
        <p:spPr>
          <a:xfrm>
            <a:off x="2282240" y="2887533"/>
            <a:ext cx="335521" cy="434935"/>
          </a:xfrm>
          <a:prstGeom prst="rect">
            <a:avLst/>
          </a:prstGeom>
        </p:spPr>
      </p:pic>
      <p:sp>
        <p:nvSpPr>
          <p:cNvPr id="214" name="BandB Name"/>
          <p:cNvSpPr txBox="1"/>
          <p:nvPr/>
        </p:nvSpPr>
        <p:spPr>
          <a:xfrm>
            <a:off x="3070000" y="2540000"/>
            <a:ext cx="2500000" cy="113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100" normalizeH="0" baseline="0" noProof="0">
                <a:ln>
                  <a:noFill/>
                </a:ln>
                <a:solidFill>
                  <a:srgbClr val="50782C"/>
                </a:solidFill>
                <a:effectLst/>
                <a:uLnTx/>
                <a:uFillTx/>
                <a:latin typeface="Aptos"/>
                <a:ea typeface="+mn-ea"/>
                <a:cs typeface="+mn-cs"/>
              </a:rPr>
              <a:t>OPTION B</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3500B"/>
                </a:solidFill>
                <a:effectLst/>
                <a:uLnTx/>
                <a:uFillTx/>
                <a:latin typeface="Aptos"/>
                <a:ea typeface="+mn-ea"/>
                <a:cs typeface="+mn-cs"/>
              </a:rPr>
              <a:t>IFRS 19</a:t>
            </a:r>
          </a:p>
        </p:txBody>
      </p:sp>
      <p:sp>
        <p:nvSpPr>
          <p:cNvPr id="215" name="BandB Divider"/>
          <p:cNvSpPr/>
          <p:nvPr/>
        </p:nvSpPr>
        <p:spPr>
          <a:xfrm>
            <a:off x="5720000" y="2765000"/>
            <a:ext cx="19050" cy="680000"/>
          </a:xfrm>
          <a:prstGeom prst="rect">
            <a:avLst/>
          </a:prstGeom>
          <a:solidFill>
            <a:srgbClr val="DBD8CD"/>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16" name="BandB Desc"/>
          <p:cNvSpPr txBox="1"/>
          <p:nvPr/>
        </p:nvSpPr>
        <p:spPr>
          <a:xfrm>
            <a:off x="5950000" y="2540000"/>
            <a:ext cx="5550000" cy="113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3F403A"/>
                </a:solidFill>
                <a:effectLst/>
                <a:uLnTx/>
                <a:uFillTx/>
                <a:latin typeface="Aptos"/>
                <a:ea typeface="+mn-ea"/>
                <a:cs typeface="+mn-cs"/>
              </a:rPr>
              <a:t>IFRS 19 </a:t>
            </a:r>
            <a:r>
              <a:rPr kumimoji="0" lang="en-US" sz="1400" b="0" i="1" u="none" strike="noStrike" kern="1200" cap="none" spc="0" normalizeH="0" baseline="0" noProof="0">
                <a:ln>
                  <a:noFill/>
                </a:ln>
                <a:solidFill>
                  <a:srgbClr val="3F403A"/>
                </a:solidFill>
                <a:effectLst/>
                <a:uLnTx/>
                <a:uFillTx/>
                <a:latin typeface="Aptos"/>
                <a:ea typeface="+mn-ea"/>
                <a:cs typeface="+mn-cs"/>
              </a:rPr>
              <a:t>Subsidiaries without public accountability </a:t>
            </a:r>
            <a:r>
              <a:rPr kumimoji="0" lang="en-US" sz="1400" b="0" i="0" u="none" strike="noStrike" kern="1200" cap="none" spc="0" normalizeH="0" baseline="0" noProof="0">
                <a:ln>
                  <a:noFill/>
                </a:ln>
                <a:solidFill>
                  <a:srgbClr val="3F403A"/>
                </a:solidFill>
                <a:effectLst/>
                <a:uLnTx/>
                <a:uFillTx/>
                <a:latin typeface="Aptos"/>
                <a:ea typeface="+mn-ea"/>
                <a:cs typeface="+mn-cs"/>
              </a:rPr>
              <a:t>is an IFRS Accounting Standard providing reduced disclosures for eligible subsidiaries, while retaining full IFRS recognition and measurement requirements.</a:t>
            </a:r>
          </a:p>
        </p:txBody>
      </p:sp>
      <p:sp>
        <p:nvSpPr>
          <p:cNvPr id="220" name="BandC"/>
          <p:cNvSpPr/>
          <p:nvPr/>
        </p:nvSpPr>
        <p:spPr>
          <a:xfrm>
            <a:off x="430000" y="3830000"/>
            <a:ext cx="11332000" cy="1130000"/>
          </a:xfrm>
          <a:prstGeom prst="roundRect">
            <a:avLst>
              <a:gd name="adj" fmla="val 60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21" name="BandC Letter Tile"/>
          <p:cNvSpPr/>
          <p:nvPr/>
        </p:nvSpPr>
        <p:spPr>
          <a:xfrm>
            <a:off x="430000" y="3830000"/>
            <a:ext cx="1500000" cy="1130000"/>
          </a:xfrm>
          <a:prstGeom prst="roundRect">
            <a:avLst>
              <a:gd name="adj" fmla="val 6000"/>
            </a:avLst>
          </a:prstGeom>
          <a:solidFill>
            <a:srgbClr val="23500B"/>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200" normalizeH="0" baseline="0" noProof="0">
                <a:ln>
                  <a:noFill/>
                </a:ln>
                <a:solidFill>
                  <a:srgbClr val="9BC16A"/>
                </a:solidFill>
                <a:effectLst/>
                <a:uLnTx/>
                <a:uFillTx/>
                <a:latin typeface="Aptos"/>
                <a:ea typeface="+mn-ea"/>
                <a:cs typeface="+mn-cs"/>
              </a:rPr>
              <a:t>OPTION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a:ln>
                  <a:noFill/>
                </a:ln>
                <a:solidFill>
                  <a:srgbClr val="FFFFFF"/>
                </a:solidFill>
                <a:effectLst/>
                <a:uLnTx/>
                <a:uFillTx/>
                <a:latin typeface="Aptos"/>
                <a:ea typeface="+mn-ea"/>
                <a:cs typeface="+mn-cs"/>
              </a:rPr>
              <a:t>C</a:t>
            </a:r>
          </a:p>
        </p:txBody>
      </p:sp>
      <p:sp>
        <p:nvSpPr>
          <p:cNvPr id="222" name="BandC Chip"/>
          <p:cNvSpPr/>
          <p:nvPr/>
        </p:nvSpPr>
        <p:spPr>
          <a:xfrm>
            <a:off x="2110000" y="4055000"/>
            <a:ext cx="680000" cy="68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223" name="BandC Icon"/>
          <p:cNvPicPr>
            <a:picLocks noChangeAspect="1"/>
          </p:cNvPicPr>
          <p:nvPr/>
        </p:nvPicPr>
        <p:blipFill>
          <a:blip r:embed="rId6"/>
          <a:stretch>
            <a:fillRect/>
          </a:stretch>
        </p:blipFill>
        <p:spPr>
          <a:xfrm>
            <a:off x="2171657" y="4167219"/>
            <a:ext cx="556687" cy="455562"/>
          </a:xfrm>
          <a:prstGeom prst="rect">
            <a:avLst/>
          </a:prstGeom>
        </p:spPr>
      </p:pic>
      <p:sp>
        <p:nvSpPr>
          <p:cNvPr id="224" name="BandC Name"/>
          <p:cNvSpPr txBox="1"/>
          <p:nvPr/>
        </p:nvSpPr>
        <p:spPr>
          <a:xfrm>
            <a:off x="3070000" y="3830000"/>
            <a:ext cx="2500000" cy="113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100" normalizeH="0" baseline="0" noProof="0">
                <a:ln>
                  <a:noFill/>
                </a:ln>
                <a:solidFill>
                  <a:srgbClr val="50782C"/>
                </a:solidFill>
                <a:effectLst/>
                <a:uLnTx/>
                <a:uFillTx/>
                <a:latin typeface="Aptos"/>
                <a:ea typeface="+mn-ea"/>
                <a:cs typeface="+mn-cs"/>
              </a:rPr>
              <a:t>OPTION 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3500B"/>
                </a:solidFill>
                <a:effectLst/>
                <a:uLnTx/>
                <a:uFillTx/>
                <a:latin typeface="Aptos"/>
                <a:ea typeface="+mn-ea"/>
                <a:cs typeface="+mn-cs"/>
              </a:rPr>
              <a:t>IFRS for SMEs</a:t>
            </a:r>
          </a:p>
        </p:txBody>
      </p:sp>
      <p:sp>
        <p:nvSpPr>
          <p:cNvPr id="225" name="BandC Divider"/>
          <p:cNvSpPr/>
          <p:nvPr/>
        </p:nvSpPr>
        <p:spPr>
          <a:xfrm>
            <a:off x="5720000" y="4055000"/>
            <a:ext cx="19050" cy="680000"/>
          </a:xfrm>
          <a:prstGeom prst="rect">
            <a:avLst/>
          </a:prstGeom>
          <a:solidFill>
            <a:srgbClr val="DBD8CD"/>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26" name="BandC Desc"/>
          <p:cNvSpPr txBox="1"/>
          <p:nvPr/>
        </p:nvSpPr>
        <p:spPr>
          <a:xfrm>
            <a:off x="5950000" y="3830000"/>
            <a:ext cx="5550000" cy="113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3F403A"/>
                </a:solidFill>
                <a:effectLst/>
                <a:uLnTx/>
                <a:uFillTx/>
                <a:latin typeface="Aptos"/>
                <a:ea typeface="+mn-ea"/>
                <a:cs typeface="+mn-cs"/>
              </a:rPr>
              <a:t>A standalone international standard for eligible entities without public accountability, with simplified recognition, measurement and disclosure requirements..</a:t>
            </a:r>
          </a:p>
        </p:txBody>
      </p:sp>
      <p:sp>
        <p:nvSpPr>
          <p:cNvPr id="230" name="BandD"/>
          <p:cNvSpPr/>
          <p:nvPr/>
        </p:nvSpPr>
        <p:spPr>
          <a:xfrm>
            <a:off x="430000" y="5120000"/>
            <a:ext cx="11332000" cy="1130000"/>
          </a:xfrm>
          <a:prstGeom prst="roundRect">
            <a:avLst>
              <a:gd name="adj" fmla="val 60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31" name="BandD Letter Tile"/>
          <p:cNvSpPr/>
          <p:nvPr/>
        </p:nvSpPr>
        <p:spPr>
          <a:xfrm>
            <a:off x="430000" y="5120000"/>
            <a:ext cx="1500000" cy="1130000"/>
          </a:xfrm>
          <a:prstGeom prst="roundRect">
            <a:avLst>
              <a:gd name="adj" fmla="val 6000"/>
            </a:avLst>
          </a:prstGeom>
          <a:solidFill>
            <a:srgbClr val="23500B"/>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200" normalizeH="0" baseline="0" noProof="0">
                <a:ln>
                  <a:noFill/>
                </a:ln>
                <a:solidFill>
                  <a:srgbClr val="9BC16A"/>
                </a:solidFill>
                <a:effectLst/>
                <a:uLnTx/>
                <a:uFillTx/>
                <a:latin typeface="Aptos"/>
                <a:ea typeface="+mn-ea"/>
                <a:cs typeface="+mn-cs"/>
              </a:rPr>
              <a:t>OPTION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a:ln>
                  <a:noFill/>
                </a:ln>
                <a:solidFill>
                  <a:srgbClr val="FFFFFF"/>
                </a:solidFill>
                <a:effectLst/>
                <a:uLnTx/>
                <a:uFillTx/>
                <a:latin typeface="Aptos"/>
                <a:ea typeface="+mn-ea"/>
                <a:cs typeface="+mn-cs"/>
              </a:rPr>
              <a:t>D</a:t>
            </a:r>
          </a:p>
        </p:txBody>
      </p:sp>
      <p:sp>
        <p:nvSpPr>
          <p:cNvPr id="232" name="BandD Chip"/>
          <p:cNvSpPr/>
          <p:nvPr/>
        </p:nvSpPr>
        <p:spPr>
          <a:xfrm>
            <a:off x="2110000" y="5345000"/>
            <a:ext cx="680000" cy="68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pic>
        <p:nvPicPr>
          <p:cNvPr id="233" name="BandD Icon"/>
          <p:cNvPicPr>
            <a:picLocks noChangeAspect="1"/>
          </p:cNvPicPr>
          <p:nvPr/>
        </p:nvPicPr>
        <p:blipFill>
          <a:blip r:embed="rId5"/>
          <a:stretch>
            <a:fillRect/>
          </a:stretch>
        </p:blipFill>
        <p:spPr>
          <a:xfrm>
            <a:off x="2282240" y="5467533"/>
            <a:ext cx="335521" cy="434935"/>
          </a:xfrm>
          <a:prstGeom prst="rect">
            <a:avLst/>
          </a:prstGeom>
        </p:spPr>
      </p:pic>
      <p:sp>
        <p:nvSpPr>
          <p:cNvPr id="234" name="BandD Name"/>
          <p:cNvSpPr txBox="1"/>
          <p:nvPr/>
        </p:nvSpPr>
        <p:spPr>
          <a:xfrm>
            <a:off x="3070000" y="5120000"/>
            <a:ext cx="2500000" cy="113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100" normalizeH="0" baseline="0" noProof="0">
                <a:ln>
                  <a:noFill/>
                </a:ln>
                <a:solidFill>
                  <a:srgbClr val="50782C"/>
                </a:solidFill>
                <a:effectLst/>
                <a:uLnTx/>
                <a:uFillTx/>
                <a:latin typeface="Aptos"/>
                <a:ea typeface="+mn-ea"/>
                <a:cs typeface="+mn-cs"/>
              </a:rPr>
              <a:t>OPTION 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23500B"/>
                </a:solidFill>
                <a:effectLst/>
                <a:uLnTx/>
                <a:uFillTx/>
                <a:latin typeface="Aptos"/>
                <a:ea typeface="+mn-ea"/>
                <a:cs typeface="+mn-cs"/>
              </a:rPr>
              <a:t>Locally Modified Standards</a:t>
            </a:r>
          </a:p>
        </p:txBody>
      </p:sp>
      <p:sp>
        <p:nvSpPr>
          <p:cNvPr id="235" name="BandD Divider"/>
          <p:cNvSpPr/>
          <p:nvPr/>
        </p:nvSpPr>
        <p:spPr>
          <a:xfrm>
            <a:off x="5720000" y="5345000"/>
            <a:ext cx="19050" cy="680000"/>
          </a:xfrm>
          <a:prstGeom prst="rect">
            <a:avLst/>
          </a:prstGeom>
          <a:solidFill>
            <a:srgbClr val="DBD8CD"/>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236" name="BandD Desc"/>
          <p:cNvSpPr txBox="1"/>
          <p:nvPr/>
        </p:nvSpPr>
        <p:spPr>
          <a:xfrm>
            <a:off x="5950000" y="5120000"/>
            <a:ext cx="5550000" cy="1130000"/>
          </a:xfrm>
          <a:prstGeom prst="rect">
            <a:avLst/>
          </a:prstGeom>
          <a:noFill/>
        </p:spPr>
        <p:txBody>
          <a:bodyPr wrap="square"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3F403A"/>
                </a:solidFill>
                <a:effectLst/>
                <a:uLnTx/>
                <a:uFillTx/>
                <a:latin typeface="Aptos"/>
                <a:ea typeface="+mn-ea"/>
                <a:cs typeface="+mn-cs"/>
              </a:rPr>
              <a:t>An established international framework used as a base, with targeted modifications for the New Zealand reporting context.</a:t>
            </a:r>
          </a:p>
        </p:txBody>
      </p:sp>
      <p:sp>
        <p:nvSpPr>
          <p:cNvPr id="86" name="Slide Number Placeholder 94"/>
          <p:cNvSpPr>
            <a:spLocks noGrp="1"/>
          </p:cNvSpPr>
          <p:nvPr>
            <p:ph type="sldNum" sz="quarter" idx="10"/>
          </p:nvPr>
        </p:nvSpPr>
        <p:spPr>
          <a:xfrm>
            <a:off x="9349286" y="6415566"/>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
        <p:nvSpPr>
          <p:cNvPr id="6" name="TextBox 5">
            <a:extLst>
              <a:ext uri="{FF2B5EF4-FFF2-40B4-BE49-F238E27FC236}">
                <a16:creationId xmlns:a16="http://schemas.microsoft.com/office/drawing/2014/main" id="{727C4B58-50D4-6627-09B7-148856FB8DCE}"/>
              </a:ext>
            </a:extLst>
          </p:cNvPr>
          <p:cNvSpPr txBox="1"/>
          <p:nvPr/>
        </p:nvSpPr>
        <p:spPr>
          <a:xfrm>
            <a:off x="463062" y="6314169"/>
            <a:ext cx="10392508" cy="225000"/>
          </a:xfrm>
          <a:prstGeom prst="rect">
            <a:avLst/>
          </a:prstGeom>
          <a:noFill/>
        </p:spPr>
        <p:txBody>
          <a:bodyPr wrap="square" lIns="0" rtlCol="0" anchor="ctr">
            <a:normAutofit fontScale="70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1" i="1" u="none" strike="noStrike" kern="1200" cap="none" spc="0" normalizeH="0" baseline="0" noProof="0">
                <a:ln>
                  <a:noFill/>
                </a:ln>
                <a:solidFill>
                  <a:srgbClr val="000000"/>
                </a:solidFill>
                <a:effectLst/>
                <a:uLnTx/>
                <a:uFillTx/>
                <a:latin typeface="Aptos" panose="020B0004020202020204" pitchFamily="34" charset="0"/>
                <a:ea typeface="Aptos" panose="020B0004020202020204" pitchFamily="34" charset="0"/>
                <a:cs typeface="Aptos" panose="020B0004020202020204" pitchFamily="34" charset="0"/>
              </a:rPr>
              <a:t>Note:</a:t>
            </a:r>
            <a:r>
              <a:rPr kumimoji="0" lang="en-NZ" sz="1400" b="0" i="1" u="none" strike="noStrike" kern="1200" cap="none" spc="0" normalizeH="0" baseline="0" noProof="0">
                <a:ln>
                  <a:noFill/>
                </a:ln>
                <a:solidFill>
                  <a:srgbClr val="000000"/>
                </a:solidFill>
                <a:effectLst/>
                <a:uLnTx/>
                <a:uFillTx/>
                <a:latin typeface="Aptos" panose="020B0004020202020204" pitchFamily="34" charset="0"/>
                <a:ea typeface="Aptos" panose="020B0004020202020204" pitchFamily="34" charset="0"/>
                <a:cs typeface="Aptos" panose="020B0004020202020204" pitchFamily="34" charset="0"/>
              </a:rPr>
              <a:t> US GAAP was not assessed as an option for Tier 2 as it reflects a significant departure from the current IFRS-based framework.</a:t>
            </a:r>
          </a:p>
        </p:txBody>
      </p:sp>
    </p:spTree>
    <p:extLst>
      <p:ext uri="{BB962C8B-B14F-4D97-AF65-F5344CB8AC3E}">
        <p14:creationId xmlns:p14="http://schemas.microsoft.com/office/powerpoint/2010/main" val="190210541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0" name="Header Graphic" descr="Decorative header bann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4" name="Subtitle"/>
          <p:cNvSpPr txBox="1"/>
          <p:nvPr/>
        </p:nvSpPr>
        <p:spPr>
          <a:xfrm>
            <a:off x="426679" y="880000"/>
            <a:ext cx="10500000" cy="300000"/>
          </a:xfrm>
          <a:prstGeom prst="rect">
            <a:avLst/>
          </a:prstGeom>
          <a:noFill/>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57" b="0" i="1" u="none" strike="noStrike" kern="1200" cap="none" spc="0" normalizeH="0" baseline="0" noProof="0">
                <a:ln>
                  <a:noFill/>
                </a:ln>
                <a:solidFill>
                  <a:srgbClr val="192D06"/>
                </a:solidFill>
                <a:effectLst/>
                <a:uLnTx/>
                <a:uFillTx/>
                <a:latin typeface="Aptos"/>
                <a:ea typeface="+mn-ea"/>
                <a:cs typeface="+mn-cs"/>
              </a:rPr>
              <a:t>Each viable option was assessed against eight key criteria.</a:t>
            </a:r>
          </a:p>
        </p:txBody>
      </p:sp>
      <p:sp>
        <p:nvSpPr>
          <p:cNvPr id="10" name="Process label"/>
          <p:cNvSpPr txBox="1"/>
          <p:nvPr/>
        </p:nvSpPr>
        <p:spPr>
          <a:xfrm>
            <a:off x="426690" y="1180000"/>
            <a:ext cx="6000000" cy="300000"/>
          </a:xfrm>
          <a:prstGeom prst="rect">
            <a:avLst/>
          </a:prstGeom>
          <a:noFill/>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1" i="0" u="none" strike="noStrike" kern="1200" cap="none" spc="0" normalizeH="0" baseline="0" noProof="0">
                <a:ln>
                  <a:noFill/>
                </a:ln>
                <a:solidFill>
                  <a:srgbClr val="23500B"/>
                </a:solidFill>
                <a:effectLst/>
                <a:uLnTx/>
                <a:uFillTx/>
                <a:latin typeface="Aptos"/>
                <a:ea typeface="+mn-ea"/>
                <a:cs typeface="+mn-cs"/>
              </a:rPr>
              <a:t>Process followed</a:t>
            </a:r>
          </a:p>
        </p:txBody>
      </p:sp>
      <p:sp>
        <p:nvSpPr>
          <p:cNvPr id="100" name="Step card 1"/>
          <p:cNvSpPr/>
          <p:nvPr/>
        </p:nvSpPr>
        <p:spPr>
          <a:xfrm>
            <a:off x="426690" y="1500000"/>
            <a:ext cx="3679539" cy="1608960"/>
          </a:xfrm>
          <a:prstGeom prst="roundRect">
            <a:avLst>
              <a:gd name="adj" fmla="val 70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10" name="Badge 1"/>
          <p:cNvSpPr/>
          <p:nvPr/>
        </p:nvSpPr>
        <p:spPr>
          <a:xfrm>
            <a:off x="576690" y="1650000"/>
            <a:ext cx="360000" cy="36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200" b="1" i="0" u="none" strike="noStrike" kern="1200" cap="none" spc="0" normalizeH="0" baseline="0" noProof="0">
                <a:ln>
                  <a:noFill/>
                </a:ln>
                <a:solidFill>
                  <a:srgbClr val="FFFFFF"/>
                </a:solidFill>
                <a:effectLst/>
                <a:uLnTx/>
                <a:uFillTx/>
                <a:latin typeface="Aptos"/>
                <a:ea typeface="+mn-ea"/>
                <a:cs typeface="+mn-cs"/>
              </a:rPr>
              <a:t>1</a:t>
            </a:r>
          </a:p>
        </p:txBody>
      </p:sp>
      <p:sp>
        <p:nvSpPr>
          <p:cNvPr id="120" name="Step text 1"/>
          <p:cNvSpPr txBox="1"/>
          <p:nvPr/>
        </p:nvSpPr>
        <p:spPr>
          <a:xfrm>
            <a:off x="576690" y="2120000"/>
            <a:ext cx="3379539" cy="609038"/>
          </a:xfrm>
          <a:prstGeom prst="rect">
            <a:avLst/>
          </a:prstGeom>
          <a:noFill/>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0" i="0" u="none" strike="noStrike" kern="1200" cap="none" spc="0" normalizeH="0" baseline="0" noProof="0">
                <a:ln>
                  <a:noFill/>
                </a:ln>
                <a:solidFill>
                  <a:srgbClr val="3F403A"/>
                </a:solidFill>
                <a:effectLst/>
                <a:uLnTx/>
                <a:uFillTx/>
                <a:latin typeface="Aptos"/>
                <a:ea typeface="+mn-ea"/>
                <a:cs typeface="+mn-cs"/>
              </a:rPr>
              <a:t>Staff prepared the analysis of the alternative frameworks options that were considered viable to this tier.</a:t>
            </a:r>
          </a:p>
        </p:txBody>
      </p:sp>
      <p:sp>
        <p:nvSpPr>
          <p:cNvPr id="101" name="Step card 2"/>
          <p:cNvSpPr/>
          <p:nvPr/>
        </p:nvSpPr>
        <p:spPr>
          <a:xfrm>
            <a:off x="4256229" y="1500000"/>
            <a:ext cx="3679539" cy="1608960"/>
          </a:xfrm>
          <a:prstGeom prst="roundRect">
            <a:avLst>
              <a:gd name="adj" fmla="val 70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11" name="Badge 2"/>
          <p:cNvSpPr/>
          <p:nvPr/>
        </p:nvSpPr>
        <p:spPr>
          <a:xfrm>
            <a:off x="4406229" y="1650000"/>
            <a:ext cx="360000" cy="36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200" b="1" i="0" u="none" strike="noStrike" kern="1200" cap="none" spc="0" normalizeH="0" baseline="0" noProof="0">
                <a:ln>
                  <a:noFill/>
                </a:ln>
                <a:solidFill>
                  <a:srgbClr val="FFFFFF"/>
                </a:solidFill>
                <a:effectLst/>
                <a:uLnTx/>
                <a:uFillTx/>
                <a:latin typeface="Aptos"/>
                <a:ea typeface="+mn-ea"/>
                <a:cs typeface="+mn-cs"/>
              </a:rPr>
              <a:t>2</a:t>
            </a:r>
          </a:p>
        </p:txBody>
      </p:sp>
      <p:sp>
        <p:nvSpPr>
          <p:cNvPr id="121" name="Step text 2"/>
          <p:cNvSpPr txBox="1"/>
          <p:nvPr/>
        </p:nvSpPr>
        <p:spPr>
          <a:xfrm>
            <a:off x="4406229" y="2120000"/>
            <a:ext cx="3379539" cy="904462"/>
          </a:xfrm>
          <a:prstGeom prst="rect">
            <a:avLst/>
          </a:prstGeom>
          <a:noFill/>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0" i="0" u="none" strike="noStrike" kern="1200" cap="none" spc="0" normalizeH="0" baseline="0" noProof="0">
                <a:ln>
                  <a:noFill/>
                </a:ln>
                <a:solidFill>
                  <a:srgbClr val="3F403A"/>
                </a:solidFill>
                <a:effectLst/>
                <a:uLnTx/>
                <a:uFillTx/>
                <a:latin typeface="Aptos"/>
                <a:ea typeface="+mn-ea"/>
                <a:cs typeface="+mn-cs"/>
              </a:rPr>
              <a:t>Each framework option was evaluated by considering its benefits and trade-offs and assessing it against a set key criteria (outlined below).</a:t>
            </a:r>
          </a:p>
        </p:txBody>
      </p:sp>
      <p:sp>
        <p:nvSpPr>
          <p:cNvPr id="102" name="Step card 3"/>
          <p:cNvSpPr/>
          <p:nvPr/>
        </p:nvSpPr>
        <p:spPr>
          <a:xfrm>
            <a:off x="8085768" y="1500000"/>
            <a:ext cx="3679539" cy="1608960"/>
          </a:xfrm>
          <a:prstGeom prst="roundRect">
            <a:avLst>
              <a:gd name="adj" fmla="val 7000"/>
            </a:avLst>
          </a:prstGeom>
          <a:solidFill>
            <a:srgbClr val="EFF0EA"/>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ptos"/>
              <a:ea typeface="+mn-ea"/>
              <a:cs typeface="+mn-cs"/>
            </a:endParaRPr>
          </a:p>
        </p:txBody>
      </p:sp>
      <p:sp>
        <p:nvSpPr>
          <p:cNvPr id="112" name="Badge 3"/>
          <p:cNvSpPr/>
          <p:nvPr/>
        </p:nvSpPr>
        <p:spPr>
          <a:xfrm>
            <a:off x="8235768" y="1650000"/>
            <a:ext cx="360000" cy="360000"/>
          </a:xfrm>
          <a:prstGeom prst="ellipse">
            <a:avLst/>
          </a:prstGeom>
          <a:solidFill>
            <a:srgbClr val="5F8F34"/>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200" b="1" i="0" u="none" strike="noStrike" kern="1200" cap="none" spc="0" normalizeH="0" baseline="0" noProof="0">
                <a:ln>
                  <a:noFill/>
                </a:ln>
                <a:solidFill>
                  <a:srgbClr val="FFFFFF"/>
                </a:solidFill>
                <a:effectLst/>
                <a:uLnTx/>
                <a:uFillTx/>
                <a:latin typeface="Aptos"/>
                <a:ea typeface="+mn-ea"/>
                <a:cs typeface="+mn-cs"/>
              </a:rPr>
              <a:t>3</a:t>
            </a:r>
          </a:p>
        </p:txBody>
      </p:sp>
      <p:sp>
        <p:nvSpPr>
          <p:cNvPr id="122" name="Step text 3"/>
          <p:cNvSpPr txBox="1"/>
          <p:nvPr/>
        </p:nvSpPr>
        <p:spPr>
          <a:xfrm>
            <a:off x="8235768" y="2120000"/>
            <a:ext cx="3379539" cy="904462"/>
          </a:xfrm>
          <a:prstGeom prst="rect">
            <a:avLst/>
          </a:prstGeom>
          <a:noFill/>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3F403A"/>
                </a:solidFill>
                <a:effectLst/>
                <a:uLnTx/>
                <a:uFillTx/>
                <a:latin typeface="Aptos"/>
                <a:ea typeface="+mn-ea"/>
                <a:cs typeface="+mn-cs"/>
              </a:rPr>
              <a:t>The Tier 2 for-profit key criteria are consistent to that of Tier 1 except for the addition of:</a:t>
            </a:r>
          </a:p>
        </p:txBody>
      </p:sp>
      <p:sp>
        <p:nvSpPr>
          <p:cNvPr id="50" name="Criteria label"/>
          <p:cNvSpPr txBox="1"/>
          <p:nvPr/>
        </p:nvSpPr>
        <p:spPr>
          <a:xfrm>
            <a:off x="426690" y="3275646"/>
            <a:ext cx="8000000" cy="280000"/>
          </a:xfrm>
          <a:prstGeom prst="rect">
            <a:avLst/>
          </a:prstGeom>
          <a:noFill/>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400" b="1" i="0" u="none" strike="noStrike" kern="1200" cap="none" spc="0" normalizeH="0" baseline="0" noProof="0">
                <a:ln>
                  <a:noFill/>
                </a:ln>
                <a:solidFill>
                  <a:srgbClr val="23500B"/>
                </a:solidFill>
                <a:effectLst/>
                <a:uLnTx/>
                <a:uFillTx/>
                <a:latin typeface="Aptos"/>
                <a:ea typeface="+mn-ea"/>
                <a:cs typeface="+mn-cs"/>
              </a:rPr>
              <a:t>Framework-level key criteria used to evaluate each option</a:t>
            </a:r>
          </a:p>
        </p:txBody>
      </p:sp>
      <p:sp>
        <p:nvSpPr>
          <p:cNvPr id="17" name="TextBox 16">
            <a:extLst>
              <a:ext uri="{FF2B5EF4-FFF2-40B4-BE49-F238E27FC236}">
                <a16:creationId xmlns:a16="http://schemas.microsoft.com/office/drawing/2014/main" id="{2755A7B2-7F16-7E6D-B5A1-B2D822A29A2E}"/>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Framework-level analysis criteria</a:t>
            </a:r>
          </a:p>
        </p:txBody>
      </p:sp>
      <p:graphicFrame>
        <p:nvGraphicFramePr>
          <p:cNvPr id="18" name="Content Placeholder 7">
            <a:extLst>
              <a:ext uri="{FF2B5EF4-FFF2-40B4-BE49-F238E27FC236}">
                <a16:creationId xmlns:a16="http://schemas.microsoft.com/office/drawing/2014/main" id="{003DE725-3CCA-7418-75A3-764248F39CE6}"/>
              </a:ext>
            </a:extLst>
          </p:cNvPr>
          <p:cNvGraphicFramePr>
            <a:graphicFrameLocks/>
          </p:cNvGraphicFramePr>
          <p:nvPr>
            <p:extLst>
              <p:ext uri="{D42A27DB-BD31-4B8C-83A1-F6EECF244321}">
                <p14:modId xmlns:p14="http://schemas.microsoft.com/office/powerpoint/2010/main" val="817208858"/>
              </p:ext>
            </p:extLst>
          </p:nvPr>
        </p:nvGraphicFramePr>
        <p:xfrm>
          <a:off x="426680" y="3575646"/>
          <a:ext cx="11338627" cy="2324975"/>
        </p:xfrm>
        <a:graphic>
          <a:graphicData uri="http://schemas.openxmlformats.org/drawingml/2006/table">
            <a:tbl>
              <a:tblPr firstRow="1" bandRow="1">
                <a:tableStyleId>{3C2FFA5D-87B4-456A-9821-1D502468CF0F}</a:tableStyleId>
              </a:tblPr>
              <a:tblGrid>
                <a:gridCol w="1038705">
                  <a:extLst>
                    <a:ext uri="{9D8B030D-6E8A-4147-A177-3AD203B41FA5}">
                      <a16:colId xmlns:a16="http://schemas.microsoft.com/office/drawing/2014/main" val="983296811"/>
                    </a:ext>
                  </a:extLst>
                </a:gridCol>
                <a:gridCol w="1740027">
                  <a:extLst>
                    <a:ext uri="{9D8B030D-6E8A-4147-A177-3AD203B41FA5}">
                      <a16:colId xmlns:a16="http://schemas.microsoft.com/office/drawing/2014/main" val="2433233883"/>
                    </a:ext>
                  </a:extLst>
                </a:gridCol>
                <a:gridCol w="1369951">
                  <a:extLst>
                    <a:ext uri="{9D8B030D-6E8A-4147-A177-3AD203B41FA5}">
                      <a16:colId xmlns:a16="http://schemas.microsoft.com/office/drawing/2014/main" val="699093989"/>
                    </a:ext>
                  </a:extLst>
                </a:gridCol>
                <a:gridCol w="1471178">
                  <a:extLst>
                    <a:ext uri="{9D8B030D-6E8A-4147-A177-3AD203B41FA5}">
                      <a16:colId xmlns:a16="http://schemas.microsoft.com/office/drawing/2014/main" val="3240030827"/>
                    </a:ext>
                  </a:extLst>
                </a:gridCol>
                <a:gridCol w="1423939">
                  <a:extLst>
                    <a:ext uri="{9D8B030D-6E8A-4147-A177-3AD203B41FA5}">
                      <a16:colId xmlns:a16="http://schemas.microsoft.com/office/drawing/2014/main" val="946425478"/>
                    </a:ext>
                  </a:extLst>
                </a:gridCol>
                <a:gridCol w="1337783">
                  <a:extLst>
                    <a:ext uri="{9D8B030D-6E8A-4147-A177-3AD203B41FA5}">
                      <a16:colId xmlns:a16="http://schemas.microsoft.com/office/drawing/2014/main" val="114942317"/>
                    </a:ext>
                  </a:extLst>
                </a:gridCol>
                <a:gridCol w="1478522">
                  <a:extLst>
                    <a:ext uri="{9D8B030D-6E8A-4147-A177-3AD203B41FA5}">
                      <a16:colId xmlns:a16="http://schemas.microsoft.com/office/drawing/2014/main" val="2953365103"/>
                    </a:ext>
                  </a:extLst>
                </a:gridCol>
                <a:gridCol w="1478522">
                  <a:extLst>
                    <a:ext uri="{9D8B030D-6E8A-4147-A177-3AD203B41FA5}">
                      <a16:colId xmlns:a16="http://schemas.microsoft.com/office/drawing/2014/main" val="2646985734"/>
                    </a:ext>
                  </a:extLst>
                </a:gridCol>
              </a:tblGrid>
              <a:tr h="587615">
                <a:tc>
                  <a:txBody>
                    <a:bodyPr/>
                    <a:lstStyle/>
                    <a:p>
                      <a:pPr marL="0" lvl="0" algn="l" rtl="0">
                        <a:buNone/>
                      </a:pPr>
                      <a:r>
                        <a:rPr lang="en-US" sz="1200">
                          <a:solidFill>
                            <a:srgbClr val="FFFFFF"/>
                          </a:solidFill>
                        </a:rPr>
                        <a:t>Key criteria</a:t>
                      </a:r>
                    </a:p>
                  </a:txBody>
                  <a:tcPr>
                    <a:solidFill>
                      <a:schemeClr val="bg2">
                        <a:lumMod val="40000"/>
                        <a:lumOff val="60000"/>
                      </a:schemeClr>
                    </a:solidFill>
                  </a:tcPr>
                </a:tc>
                <a:tc>
                  <a:txBody>
                    <a:bodyPr/>
                    <a:lstStyle/>
                    <a:p>
                      <a:pPr marL="0" lvl="0" algn="l" rtl="0">
                        <a:buNone/>
                      </a:pPr>
                      <a:r>
                        <a:rPr lang="en-NZ" sz="1200" kern="1200">
                          <a:solidFill>
                            <a:srgbClr val="FFFFFF"/>
                          </a:solidFill>
                        </a:rPr>
                        <a:t>Technical fitness</a:t>
                      </a:r>
                      <a:endParaRPr lang="en-US" sz="1200">
                        <a:solidFill>
                          <a:srgbClr val="FFFFFF"/>
                        </a:solidFill>
                      </a:endParaRPr>
                    </a:p>
                  </a:txBody>
                  <a:tcPr/>
                </a:tc>
                <a:tc>
                  <a:txBody>
                    <a:bodyPr/>
                    <a:lstStyle/>
                    <a:p>
                      <a:pPr marL="0" lvl="0" algn="l" rtl="0">
                        <a:buNone/>
                      </a:pPr>
                      <a:r>
                        <a:rPr lang="en-NZ" sz="1200" kern="1200">
                          <a:solidFill>
                            <a:srgbClr val="FFFFFF"/>
                          </a:solidFill>
                        </a:rPr>
                        <a:t>Simplification </a:t>
                      </a:r>
                      <a:endParaRPr lang="en-US" sz="1200">
                        <a:solidFill>
                          <a:srgbClr val="FFFFFF"/>
                        </a:solidFill>
                      </a:endParaRPr>
                    </a:p>
                  </a:txBody>
                  <a:tcPr/>
                </a:tc>
                <a:tc>
                  <a:txBody>
                    <a:bodyPr/>
                    <a:lstStyle/>
                    <a:p>
                      <a:pPr marL="0" marR="0" lvl="3" indent="0" algn="l" rtl="0">
                        <a:lnSpc>
                          <a:spcPct val="108000"/>
                        </a:lnSpc>
                        <a:spcBef>
                          <a:spcPts val="0"/>
                        </a:spcBef>
                        <a:spcAft>
                          <a:spcPts val="300"/>
                        </a:spcAft>
                        <a:buNone/>
                      </a:pPr>
                      <a:r>
                        <a:rPr lang="en-US" sz="1200" kern="1200" noProof="0">
                          <a:solidFill>
                            <a:srgbClr val="FFFFFF"/>
                          </a:solidFill>
                        </a:rPr>
                        <a:t>International alignment</a:t>
                      </a:r>
                      <a:endParaRPr lang="en-US" sz="1200">
                        <a:solidFill>
                          <a:srgbClr val="FFFFFF"/>
                        </a:solidFill>
                      </a:endParaRPr>
                    </a:p>
                  </a:txBody>
                  <a:tcPr/>
                </a:tc>
                <a:tc>
                  <a:txBody>
                    <a:bodyPr/>
                    <a:lstStyle/>
                    <a:p>
                      <a:pPr marL="0" marR="0" lvl="3" indent="0" algn="l" rtl="0">
                        <a:lnSpc>
                          <a:spcPct val="108000"/>
                        </a:lnSpc>
                        <a:spcBef>
                          <a:spcPts val="0"/>
                        </a:spcBef>
                        <a:spcAft>
                          <a:spcPts val="300"/>
                        </a:spcAft>
                        <a:buClrTx/>
                        <a:buSzTx/>
                        <a:buFontTx/>
                        <a:buNone/>
                      </a:pPr>
                      <a:r>
                        <a:rPr lang="en-NZ" sz="1200" kern="1200">
                          <a:solidFill>
                            <a:srgbClr val="FFFFFF"/>
                          </a:solidFill>
                        </a:rPr>
                        <a:t>Local relevance  </a:t>
                      </a:r>
                      <a:endParaRPr lang="en-US" sz="1200">
                        <a:solidFill>
                          <a:srgbClr val="FFFFFF"/>
                        </a:solidFill>
                      </a:endParaRPr>
                    </a:p>
                  </a:txBody>
                  <a:tcPr/>
                </a:tc>
                <a:tc>
                  <a:txBody>
                    <a:bodyPr/>
                    <a:lstStyle/>
                    <a:p>
                      <a:pPr marL="0" marR="0" lvl="3" indent="0" algn="l" rtl="0">
                        <a:lnSpc>
                          <a:spcPct val="108000"/>
                        </a:lnSpc>
                        <a:spcBef>
                          <a:spcPts val="0"/>
                        </a:spcBef>
                        <a:spcAft>
                          <a:spcPts val="300"/>
                        </a:spcAft>
                        <a:buNone/>
                      </a:pPr>
                      <a:r>
                        <a:rPr lang="en-NZ" sz="1200" kern="1200" noProof="0">
                          <a:solidFill>
                            <a:schemeClr val="bg1"/>
                          </a:solidFill>
                        </a:rPr>
                        <a:t>Ecosystem</a:t>
                      </a:r>
                      <a:endParaRPr lang="en-US" sz="1200">
                        <a:solidFill>
                          <a:schemeClr val="bg1"/>
                        </a:solidFill>
                      </a:endParaRPr>
                    </a:p>
                  </a:txBody>
                  <a:tcPr/>
                </a:tc>
                <a:tc>
                  <a:txBody>
                    <a:bodyPr/>
                    <a:lstStyle/>
                    <a:p>
                      <a:pPr marL="0" marR="0" lvl="3" indent="0" algn="l" rtl="0">
                        <a:lnSpc>
                          <a:spcPct val="108000"/>
                        </a:lnSpc>
                        <a:spcBef>
                          <a:spcPts val="0"/>
                        </a:spcBef>
                        <a:spcAft>
                          <a:spcPts val="300"/>
                        </a:spcAft>
                        <a:buNone/>
                      </a:pPr>
                      <a:r>
                        <a:rPr lang="en-US" sz="1200" kern="1200" noProof="0">
                          <a:solidFill>
                            <a:srgbClr val="FFFFFF"/>
                          </a:solidFill>
                        </a:rPr>
                        <a:t>Transition costs</a:t>
                      </a:r>
                      <a:endParaRPr lang="en-US" sz="1200">
                        <a:solidFill>
                          <a:srgbClr val="FFFFFF"/>
                        </a:solidFill>
                      </a:endParaRPr>
                    </a:p>
                  </a:txBody>
                  <a:tcPr/>
                </a:tc>
                <a:tc>
                  <a:txBody>
                    <a:bodyPr/>
                    <a:lstStyle/>
                    <a:p>
                      <a:pPr marL="0" marR="0" lvl="0" indent="0" algn="l" rtl="0">
                        <a:lnSpc>
                          <a:spcPct val="100000"/>
                        </a:lnSpc>
                        <a:spcBef>
                          <a:spcPts val="0"/>
                        </a:spcBef>
                        <a:spcAft>
                          <a:spcPts val="0"/>
                        </a:spcAft>
                        <a:buClrTx/>
                        <a:buSzTx/>
                        <a:buFontTx/>
                        <a:buNone/>
                      </a:pPr>
                      <a:r>
                        <a:rPr lang="en-NZ" sz="1200" kern="1200">
                          <a:solidFill>
                            <a:srgbClr val="FFFFFF"/>
                          </a:solidFill>
                        </a:rPr>
                        <a:t>Ongoing costs </a:t>
                      </a:r>
                      <a:endParaRPr lang="en-US" sz="1200">
                        <a:solidFill>
                          <a:srgbClr val="FFFFFF"/>
                        </a:solidFill>
                      </a:endParaRPr>
                    </a:p>
                  </a:txBody>
                  <a:tcPr/>
                </a:tc>
                <a:extLst>
                  <a:ext uri="{0D108BD9-81ED-4DB2-BD59-A6C34878D82A}">
                    <a16:rowId xmlns:a16="http://schemas.microsoft.com/office/drawing/2014/main" val="3087547167"/>
                  </a:ext>
                </a:extLst>
              </a:tr>
              <a:tr h="1690899">
                <a:tc>
                  <a:txBody>
                    <a:bodyPr/>
                    <a:lstStyle/>
                    <a:p>
                      <a:pPr marL="0" lvl="0" algn="l">
                        <a:buNone/>
                      </a:pPr>
                      <a:r>
                        <a:rPr lang="en-NZ" sz="1200" b="1">
                          <a:solidFill>
                            <a:srgbClr val="FFFFFF"/>
                          </a:solidFill>
                        </a:rPr>
                        <a:t>This means:</a:t>
                      </a:r>
                    </a:p>
                  </a:txBody>
                  <a:tcPr>
                    <a:solidFill>
                      <a:schemeClr val="bg2">
                        <a:lumMod val="40000"/>
                        <a:lumOff val="60000"/>
                      </a:schemeClr>
                    </a:solidFill>
                  </a:tcPr>
                </a:tc>
                <a:tc>
                  <a:txBody>
                    <a:bodyPr/>
                    <a:lstStyle/>
                    <a:p>
                      <a:pPr marL="0" lvl="0" algn="l">
                        <a:buNone/>
                      </a:pPr>
                      <a:r>
                        <a:rPr lang="en-NZ" sz="1200" u="none" strike="noStrike" kern="1200" noProof="0">
                          <a:solidFill>
                            <a:srgbClr val="FFFFFF"/>
                          </a:solidFill>
                        </a:rPr>
                        <a:t>Technical fitness; coherent suite capable of handling complex transactions developed with user needs in mind</a:t>
                      </a:r>
                      <a:endParaRPr lang="en-US" sz="1200" u="none" strike="noStrike" kern="1200" noProof="0">
                        <a:solidFill>
                          <a:srgbClr val="FFFFFF"/>
                        </a:solidFill>
                      </a:endParaRPr>
                    </a:p>
                    <a:p>
                      <a:pPr marL="0" lvl="0" algn="l">
                        <a:buNone/>
                      </a:pPr>
                      <a:r>
                        <a:rPr lang="en-NZ" sz="1200" u="none" strike="noStrike" kern="1200" noProof="0">
                          <a:solidFill>
                            <a:srgbClr val="FFFFFF"/>
                          </a:solidFill>
                        </a:rPr>
                        <a:t>(preparer and user focus)</a:t>
                      </a:r>
                      <a:endParaRPr lang="en-NZ" sz="1200">
                        <a:solidFill>
                          <a:srgbClr val="FFFFFF"/>
                        </a:solidFill>
                      </a:endParaRPr>
                    </a:p>
                  </a:txBody>
                  <a:tcPr>
                    <a:solidFill>
                      <a:schemeClr val="accent1">
                        <a:lumMod val="90000"/>
                        <a:lumOff val="10000"/>
                        <a:alpha val="40000"/>
                      </a:schemeClr>
                    </a:solidFill>
                  </a:tcPr>
                </a:tc>
                <a:tc>
                  <a:txBody>
                    <a:bodyPr/>
                    <a:lstStyle/>
                    <a:p>
                      <a:pPr marL="0" lvl="0" algn="l" rtl="0">
                        <a:buNone/>
                      </a:pPr>
                      <a:r>
                        <a:rPr lang="en-NZ" sz="1200" kern="1200">
                          <a:solidFill>
                            <a:srgbClr val="FFFFFF"/>
                          </a:solidFill>
                        </a:rPr>
                        <a:t>Simplification options</a:t>
                      </a:r>
                      <a:endParaRPr lang="en-US" sz="1200">
                        <a:solidFill>
                          <a:srgbClr val="FFFFFF"/>
                        </a:solidFill>
                      </a:endParaRPr>
                    </a:p>
                    <a:p>
                      <a:pPr marL="0" lvl="0" algn="l" rtl="0">
                        <a:buNone/>
                      </a:pPr>
                      <a:r>
                        <a:rPr lang="en-NZ" sz="1200" kern="1200">
                          <a:solidFill>
                            <a:srgbClr val="FFFFFF"/>
                          </a:solidFill>
                        </a:rPr>
                        <a:t>(addressing preparers’ concern about complexity)</a:t>
                      </a:r>
                      <a:endParaRPr lang="en-NZ" sz="1200">
                        <a:solidFill>
                          <a:srgbClr val="FFFFFF"/>
                        </a:solidFill>
                      </a:endParaRPr>
                    </a:p>
                  </a:txBody>
                  <a:tcPr>
                    <a:solidFill>
                      <a:schemeClr val="accent1">
                        <a:lumMod val="90000"/>
                        <a:lumOff val="10000"/>
                        <a:alpha val="40000"/>
                      </a:schemeClr>
                    </a:solidFill>
                  </a:tcPr>
                </a:tc>
                <a:tc>
                  <a:txBody>
                    <a:bodyPr/>
                    <a:lstStyle/>
                    <a:p>
                      <a:pPr marL="0" marR="0" lvl="3" indent="0" algn="l" rtl="0">
                        <a:lnSpc>
                          <a:spcPct val="108000"/>
                        </a:lnSpc>
                        <a:spcBef>
                          <a:spcPts val="0"/>
                        </a:spcBef>
                        <a:spcAft>
                          <a:spcPts val="300"/>
                        </a:spcAft>
                        <a:buNone/>
                      </a:pPr>
                      <a:r>
                        <a:rPr lang="en-US" sz="1200" kern="1200" noProof="0">
                          <a:solidFill>
                            <a:srgbClr val="FFFFFF"/>
                          </a:solidFill>
                        </a:rPr>
                        <a:t>Internationally aligned</a:t>
                      </a:r>
                      <a:endParaRPr lang="en-US" sz="1200">
                        <a:solidFill>
                          <a:srgbClr val="FFFFFF"/>
                        </a:solidFill>
                      </a:endParaRPr>
                    </a:p>
                    <a:p>
                      <a:pPr marL="0" marR="0" lvl="3" indent="0" algn="l" rtl="0">
                        <a:lnSpc>
                          <a:spcPct val="108000"/>
                        </a:lnSpc>
                        <a:spcBef>
                          <a:spcPts val="0"/>
                        </a:spcBef>
                        <a:spcAft>
                          <a:spcPts val="300"/>
                        </a:spcAft>
                        <a:buSzTx/>
                        <a:buFontTx/>
                        <a:buNone/>
                      </a:pPr>
                      <a:r>
                        <a:rPr lang="en-US" sz="1200" kern="1200" noProof="0">
                          <a:solidFill>
                            <a:srgbClr val="FFFFFF"/>
                          </a:solidFill>
                        </a:rPr>
                        <a:t>Internationally recognised and comparable - including Australia</a:t>
                      </a:r>
                      <a:endParaRPr lang="en-US" sz="1200">
                        <a:solidFill>
                          <a:srgbClr val="FFFFFF"/>
                        </a:solidFill>
                      </a:endParaRPr>
                    </a:p>
                  </a:txBody>
                  <a:tcPr>
                    <a:solidFill>
                      <a:schemeClr val="accent1">
                        <a:lumMod val="90000"/>
                        <a:lumOff val="10000"/>
                        <a:alpha val="40000"/>
                      </a:schemeClr>
                    </a:solidFill>
                  </a:tcPr>
                </a:tc>
                <a:tc>
                  <a:txBody>
                    <a:bodyPr/>
                    <a:lstStyle/>
                    <a:p>
                      <a:pPr marL="0" marR="0" lvl="3" indent="0" algn="l" rtl="0">
                        <a:lnSpc>
                          <a:spcPct val="108000"/>
                        </a:lnSpc>
                        <a:spcBef>
                          <a:spcPts val="0"/>
                        </a:spcBef>
                        <a:spcAft>
                          <a:spcPts val="300"/>
                        </a:spcAft>
                        <a:buClrTx/>
                        <a:buSzTx/>
                        <a:buFontTx/>
                        <a:buNone/>
                      </a:pPr>
                      <a:r>
                        <a:rPr lang="en-NZ" sz="1200" kern="1200">
                          <a:solidFill>
                            <a:schemeClr val="bg1"/>
                          </a:solidFill>
                        </a:rPr>
                        <a:t>Ability to make local modifications and/or influence internationally to enable local relevance </a:t>
                      </a:r>
                      <a:endParaRPr lang="en-US" sz="1200">
                        <a:solidFill>
                          <a:schemeClr val="bg1"/>
                        </a:solidFill>
                      </a:endParaRPr>
                    </a:p>
                  </a:txBody>
                  <a:tcPr>
                    <a:solidFill>
                      <a:schemeClr val="accent1">
                        <a:lumMod val="90000"/>
                        <a:lumOff val="10000"/>
                        <a:alpha val="40000"/>
                      </a:schemeClr>
                    </a:solidFill>
                  </a:tcPr>
                </a:tc>
                <a:tc>
                  <a:txBody>
                    <a:bodyPr/>
                    <a:lstStyle/>
                    <a:p>
                      <a:pPr marL="0" marR="0" lvl="3" indent="0" algn="l" rtl="0">
                        <a:lnSpc>
                          <a:spcPct val="108000"/>
                        </a:lnSpc>
                        <a:spcBef>
                          <a:spcPts val="0"/>
                        </a:spcBef>
                        <a:spcAft>
                          <a:spcPts val="300"/>
                        </a:spcAft>
                        <a:buNone/>
                      </a:pPr>
                      <a:r>
                        <a:rPr lang="en-NZ" sz="1200" kern="1200" noProof="0">
                          <a:solidFill>
                            <a:srgbClr val="FFFFFF"/>
                          </a:solidFill>
                        </a:rPr>
                        <a:t>Ecosystem and workforce considerations (the market)</a:t>
                      </a:r>
                      <a:endParaRPr lang="en-NZ" sz="1200">
                        <a:solidFill>
                          <a:srgbClr val="FFFFFF"/>
                        </a:solidFill>
                      </a:endParaRPr>
                    </a:p>
                  </a:txBody>
                  <a:tcPr>
                    <a:solidFill>
                      <a:schemeClr val="accent1">
                        <a:lumMod val="90000"/>
                        <a:lumOff val="10000"/>
                        <a:alpha val="40000"/>
                      </a:schemeClr>
                    </a:solidFill>
                  </a:tcPr>
                </a:tc>
                <a:tc>
                  <a:txBody>
                    <a:bodyPr/>
                    <a:lstStyle/>
                    <a:p>
                      <a:pPr marL="0" marR="0" lvl="3" indent="0" algn="l" rtl="0">
                        <a:lnSpc>
                          <a:spcPct val="108000"/>
                        </a:lnSpc>
                        <a:spcBef>
                          <a:spcPts val="0"/>
                        </a:spcBef>
                        <a:spcAft>
                          <a:spcPts val="300"/>
                        </a:spcAft>
                        <a:buNone/>
                      </a:pPr>
                      <a:r>
                        <a:rPr lang="en-US" sz="1200" kern="1200" noProof="0">
                          <a:solidFill>
                            <a:srgbClr val="FFFFFF"/>
                          </a:solidFill>
                        </a:rPr>
                        <a:t>Cost of change </a:t>
                      </a:r>
                      <a:endParaRPr lang="en-US" sz="1200">
                        <a:solidFill>
                          <a:srgbClr val="FFFFFF"/>
                        </a:solidFill>
                      </a:endParaRPr>
                    </a:p>
                    <a:p>
                      <a:pPr marL="0" marR="0" lvl="3" indent="0" algn="l" rtl="0">
                        <a:lnSpc>
                          <a:spcPct val="108000"/>
                        </a:lnSpc>
                        <a:spcBef>
                          <a:spcPts val="0"/>
                        </a:spcBef>
                        <a:spcAft>
                          <a:spcPts val="300"/>
                        </a:spcAft>
                        <a:buNone/>
                      </a:pPr>
                      <a:r>
                        <a:rPr lang="en-US" sz="1200" kern="1200" noProof="0">
                          <a:solidFill>
                            <a:srgbClr val="FFFFFF"/>
                          </a:solidFill>
                        </a:rPr>
                        <a:t>(transition costs for preparer and ecosystem)</a:t>
                      </a:r>
                      <a:endParaRPr lang="en-US" sz="1200">
                        <a:solidFill>
                          <a:srgbClr val="FFFFFF"/>
                        </a:solidFill>
                      </a:endParaRPr>
                    </a:p>
                  </a:txBody>
                  <a:tcPr>
                    <a:solidFill>
                      <a:schemeClr val="accent1">
                        <a:lumMod val="90000"/>
                        <a:lumOff val="10000"/>
                        <a:alpha val="40000"/>
                      </a:schemeClr>
                    </a:solidFill>
                  </a:tcPr>
                </a:tc>
                <a:tc>
                  <a:txBody>
                    <a:bodyPr/>
                    <a:lstStyle/>
                    <a:p>
                      <a:pPr marL="0" marR="0" lvl="0" indent="0" algn="l" rtl="0">
                        <a:lnSpc>
                          <a:spcPct val="100000"/>
                        </a:lnSpc>
                        <a:spcBef>
                          <a:spcPts val="0"/>
                        </a:spcBef>
                        <a:spcAft>
                          <a:spcPts val="0"/>
                        </a:spcAft>
                        <a:buClrTx/>
                        <a:buSzTx/>
                        <a:buFontTx/>
                        <a:buNone/>
                      </a:pPr>
                      <a:r>
                        <a:rPr lang="en-US" sz="1200" kern="1200">
                          <a:solidFill>
                            <a:srgbClr val="FFFFFF"/>
                          </a:solidFill>
                        </a:rPr>
                        <a:t>Ongoing costs of applying and maintaining the standards (i.e. how often are changes expected), including AI-related costs</a:t>
                      </a:r>
                      <a:endParaRPr lang="en-US" sz="1200">
                        <a:solidFill>
                          <a:srgbClr val="FFFFFF"/>
                        </a:solidFill>
                      </a:endParaRPr>
                    </a:p>
                    <a:p>
                      <a:pPr marL="0" marR="0" lvl="0" indent="0" algn="l" rtl="0">
                        <a:lnSpc>
                          <a:spcPct val="100000"/>
                        </a:lnSpc>
                        <a:spcBef>
                          <a:spcPts val="0"/>
                        </a:spcBef>
                        <a:spcAft>
                          <a:spcPts val="0"/>
                        </a:spcAft>
                        <a:buClrTx/>
                        <a:buSzTx/>
                        <a:buFontTx/>
                        <a:buNone/>
                      </a:pPr>
                      <a:r>
                        <a:rPr lang="en-NZ" sz="1200" kern="1200">
                          <a:solidFill>
                            <a:srgbClr val="FFFFFF"/>
                          </a:solidFill>
                        </a:rPr>
                        <a:t>(preparer focus)</a:t>
                      </a:r>
                      <a:endParaRPr lang="en-US" sz="1200">
                        <a:solidFill>
                          <a:srgbClr val="FFFFFF"/>
                        </a:solidFill>
                      </a:endParaRPr>
                    </a:p>
                  </a:txBody>
                  <a:tcPr>
                    <a:solidFill>
                      <a:schemeClr val="accent1">
                        <a:lumMod val="90000"/>
                        <a:lumOff val="10000"/>
                        <a:alpha val="40000"/>
                      </a:schemeClr>
                    </a:solidFill>
                  </a:tcPr>
                </a:tc>
                <a:extLst>
                  <a:ext uri="{0D108BD9-81ED-4DB2-BD59-A6C34878D82A}">
                    <a16:rowId xmlns:a16="http://schemas.microsoft.com/office/drawing/2014/main" val="3890868095"/>
                  </a:ext>
                </a:extLst>
              </a:tr>
            </a:tbl>
          </a:graphicData>
        </a:graphic>
      </p:graphicFrame>
      <p:sp>
        <p:nvSpPr>
          <p:cNvPr id="9" name="Rectangle: Rounded Corners 8">
            <a:extLst>
              <a:ext uri="{FF2B5EF4-FFF2-40B4-BE49-F238E27FC236}">
                <a16:creationId xmlns:a16="http://schemas.microsoft.com/office/drawing/2014/main" id="{8F1AE7B4-D170-DB46-C23B-D3CEAE737E83}"/>
              </a:ext>
            </a:extLst>
          </p:cNvPr>
          <p:cNvSpPr/>
          <p:nvPr/>
        </p:nvSpPr>
        <p:spPr>
          <a:xfrm>
            <a:off x="8235768" y="2819868"/>
            <a:ext cx="3379539" cy="609092"/>
          </a:xfrm>
          <a:prstGeom prst="roundRect">
            <a:avLst/>
          </a:prstGeom>
          <a:solidFill>
            <a:srgbClr val="5F8F3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1119188" rtl="0" eaLnBrk="1" fontAlgn="base"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Aptos" panose="020B0004020202020204" pitchFamily="34" charset="0"/>
                <a:ea typeface="+mn-ea"/>
                <a:cs typeface="+mn-cs"/>
              </a:rPr>
              <a:t>Key criteria: </a:t>
            </a:r>
            <a:r>
              <a:rPr kumimoji="0" lang="en-US" sz="1200" b="0" i="0" u="none" strike="noStrike" kern="1200" cap="none" spc="0" normalizeH="0" baseline="0" noProof="0">
                <a:ln>
                  <a:noFill/>
                </a:ln>
                <a:solidFill>
                  <a:srgbClr val="FFFFFF"/>
                </a:solidFill>
                <a:effectLst/>
                <a:uLnTx/>
                <a:uFillTx/>
                <a:latin typeface="Aptos" panose="020B0004020202020204" pitchFamily="34" charset="0"/>
                <a:ea typeface="+mn-ea"/>
                <a:cs typeface="+mn-cs"/>
              </a:rPr>
              <a:t>Move between tiers </a:t>
            </a:r>
          </a:p>
          <a:p>
            <a:pPr marL="0" marR="0" lvl="0" indent="0" algn="l" defTabSz="1119188" rtl="0" eaLnBrk="1" fontAlgn="base" latinLnBrk="0" hangingPunct="1">
              <a:lnSpc>
                <a:spcPct val="100000"/>
              </a:lnSpc>
              <a:spcBef>
                <a:spcPts val="0"/>
              </a:spcBef>
              <a:spcAft>
                <a:spcPts val="0"/>
              </a:spcAft>
              <a:buClrTx/>
              <a:buSzTx/>
              <a:buFontTx/>
              <a:buNone/>
              <a:tabLst>
                <a:tab pos="3141663" algn="l"/>
              </a:tabLst>
              <a:defRPr/>
            </a:pPr>
            <a:r>
              <a:rPr kumimoji="0" lang="en-US" sz="1200" b="1" i="0" u="none" strike="noStrike" kern="1200" cap="none" spc="0" normalizeH="0" baseline="0" noProof="0">
                <a:ln>
                  <a:noFill/>
                </a:ln>
                <a:solidFill>
                  <a:srgbClr val="FFFFFF"/>
                </a:solidFill>
                <a:effectLst/>
                <a:uLnTx/>
                <a:uFillTx/>
                <a:latin typeface="Aptos" panose="020B0004020202020204" pitchFamily="34" charset="0"/>
                <a:ea typeface="+mn-ea"/>
                <a:cs typeface="+mn-cs"/>
              </a:rPr>
              <a:t>This means: </a:t>
            </a:r>
            <a:r>
              <a:rPr kumimoji="0" lang="en-US" sz="1200" b="0" i="0" u="none" strike="noStrike" kern="1200" cap="none" spc="0" normalizeH="0" baseline="0" noProof="0">
                <a:ln>
                  <a:noFill/>
                </a:ln>
                <a:solidFill>
                  <a:srgbClr val="FFFFFF"/>
                </a:solidFill>
                <a:effectLst/>
                <a:uLnTx/>
                <a:uFillTx/>
                <a:latin typeface="Aptos" panose="020B0004020202020204" pitchFamily="34" charset="0"/>
                <a:ea typeface="+mn-ea"/>
                <a:cs typeface="+mn-cs"/>
              </a:rPr>
              <a:t>Interoperability with Tier 1 (accounting and workforce).</a:t>
            </a:r>
            <a:endParaRPr kumimoji="0" lang="en-NZ" sz="1200" b="1" i="0" u="none" strike="noStrike" kern="1200" cap="none" spc="0" normalizeH="0" baseline="0" noProof="0">
              <a:ln>
                <a:noFill/>
              </a:ln>
              <a:solidFill>
                <a:srgbClr val="000000"/>
              </a:solidFill>
              <a:effectLst/>
              <a:uLnTx/>
              <a:uFillTx/>
              <a:latin typeface="Aptos"/>
              <a:ea typeface="+mn-ea"/>
              <a:cs typeface="+mn-cs"/>
            </a:endParaRPr>
          </a:p>
        </p:txBody>
      </p:sp>
      <p:pic>
        <p:nvPicPr>
          <p:cNvPr id="14" name="Graphic 13" descr="Line arrow: Rotate left with solid fill">
            <a:extLst>
              <a:ext uri="{FF2B5EF4-FFF2-40B4-BE49-F238E27FC236}">
                <a16:creationId xmlns:a16="http://schemas.microsoft.com/office/drawing/2014/main" id="{C9DD70B4-8758-8B3A-7305-036057DED23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17095985" flipV="1">
            <a:off x="11158106" y="2391645"/>
            <a:ext cx="914400" cy="914400"/>
          </a:xfrm>
          <a:prstGeom prst="rect">
            <a:avLst/>
          </a:prstGeom>
        </p:spPr>
      </p:pic>
      <p:sp>
        <p:nvSpPr>
          <p:cNvPr id="15" name="Slide Number Placeholder 94">
            <a:extLst>
              <a:ext uri="{FF2B5EF4-FFF2-40B4-BE49-F238E27FC236}">
                <a16:creationId xmlns:a16="http://schemas.microsoft.com/office/drawing/2014/main" id="{0CBE8C70-C60E-1657-C73E-712E8C74D247}"/>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B11CA-874D-4D4D-4481-D2FF88CE104C}"/>
            </a:ext>
          </a:extLst>
        </p:cNvPr>
        <p:cNvGrpSpPr/>
        <p:nvPr/>
      </p:nvGrpSpPr>
      <p:grpSpPr>
        <a:xfrm>
          <a:off x="0" y="0"/>
          <a:ext cx="0" cy="0"/>
          <a:chOff x="0" y="0"/>
          <a:chExt cx="0" cy="0"/>
        </a:xfrm>
      </p:grpSpPr>
      <p:pic>
        <p:nvPicPr>
          <p:cNvPr id="300" name="Header Graphic" descr="Decorative header banner graphic"/>
          <p:cNvPicPr>
            <a:picLocks noChangeAspect="1"/>
          </p:cNvPicPr>
          <p:nvPr/>
        </p:nvPicPr>
        <p:blipFill rotWithShape="1">
          <a:blip r:embed="rId3"/>
          <a:srcRect l="13100" r="3344" b="34760"/>
          <a:stretch/>
        </p:blipFill>
        <p:spPr>
          <a:xfrm>
            <a:off x="240000" y="0"/>
            <a:ext cx="11952000" cy="740000"/>
          </a:xfrm>
          <a:prstGeom prst="rect">
            <a:avLst/>
          </a:prstGeom>
        </p:spPr>
      </p:pic>
      <p:sp>
        <p:nvSpPr>
          <p:cNvPr id="10" name="Process label">
            <a:extLst>
              <a:ext uri="{FF2B5EF4-FFF2-40B4-BE49-F238E27FC236}">
                <a16:creationId xmlns:a16="http://schemas.microsoft.com/office/drawing/2014/main" id="{BEC2BC93-4419-8B18-6D50-F8CF49A43D8B}"/>
              </a:ext>
            </a:extLst>
          </p:cNvPr>
          <p:cNvSpPr txBox="1"/>
          <p:nvPr/>
        </p:nvSpPr>
        <p:spPr>
          <a:xfrm>
            <a:off x="426690" y="1180000"/>
            <a:ext cx="6000000" cy="300000"/>
          </a:xfrm>
          <a:prstGeom prst="rect">
            <a:avLst/>
          </a:prstGeom>
          <a:noFill/>
        </p:spPr>
        <p:txBody>
          <a:bodyPr wrap="square" lIns="0" tIns="0" rIns="0" b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400" b="1" i="0" u="none" strike="noStrike" kern="1200" cap="none" spc="0" normalizeH="0" baseline="0" noProof="0">
              <a:ln>
                <a:noFill/>
              </a:ln>
              <a:solidFill>
                <a:srgbClr val="23500B"/>
              </a:solidFill>
              <a:effectLst/>
              <a:uLnTx/>
              <a:uFillTx/>
              <a:latin typeface="Aptos"/>
              <a:ea typeface="+mn-ea"/>
              <a:cs typeface="+mn-cs"/>
            </a:endParaRPr>
          </a:p>
        </p:txBody>
      </p:sp>
      <p:sp>
        <p:nvSpPr>
          <p:cNvPr id="17" name="TextBox 16">
            <a:extLst>
              <a:ext uri="{FF2B5EF4-FFF2-40B4-BE49-F238E27FC236}">
                <a16:creationId xmlns:a16="http://schemas.microsoft.com/office/drawing/2014/main" id="{603C9767-77B8-5586-071E-CDDC7B92B2AE}"/>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Framework-level analysis – summary of assessment</a:t>
            </a:r>
            <a:endParaRPr kumimoji="0" sz="2648" b="1" i="0" u="none" strike="noStrike" kern="1200" cap="none" spc="0" normalizeH="0" baseline="0" noProof="0">
              <a:ln>
                <a:noFill/>
              </a:ln>
              <a:solidFill>
                <a:srgbClr val="23500B"/>
              </a:solidFill>
              <a:effectLst/>
              <a:uLnTx/>
              <a:uFillTx/>
              <a:latin typeface="Aptos"/>
              <a:ea typeface="+mn-ea"/>
              <a:cs typeface="+mn-cs"/>
            </a:endParaRPr>
          </a:p>
        </p:txBody>
      </p:sp>
      <p:graphicFrame>
        <p:nvGraphicFramePr>
          <p:cNvPr id="2" name="Content Placeholder 7">
            <a:extLst>
              <a:ext uri="{FF2B5EF4-FFF2-40B4-BE49-F238E27FC236}">
                <a16:creationId xmlns:a16="http://schemas.microsoft.com/office/drawing/2014/main" id="{B13E9739-B37B-7C09-8264-BC582ED235E6}"/>
              </a:ext>
            </a:extLst>
          </p:cNvPr>
          <p:cNvGraphicFramePr>
            <a:graphicFrameLocks/>
          </p:cNvGraphicFramePr>
          <p:nvPr>
            <p:extLst>
              <p:ext uri="{D42A27DB-BD31-4B8C-83A1-F6EECF244321}">
                <p14:modId xmlns:p14="http://schemas.microsoft.com/office/powerpoint/2010/main" val="2859397093"/>
              </p:ext>
            </p:extLst>
          </p:nvPr>
        </p:nvGraphicFramePr>
        <p:xfrm>
          <a:off x="462855" y="1330000"/>
          <a:ext cx="10361110" cy="2683473"/>
        </p:xfrm>
        <a:graphic>
          <a:graphicData uri="http://schemas.openxmlformats.org/drawingml/2006/table">
            <a:tbl>
              <a:tblPr firstRow="1" bandRow="1">
                <a:tableStyleId>{5C22544A-7EE6-4342-B048-85BDC9FD1C3A}</a:tableStyleId>
              </a:tblPr>
              <a:tblGrid>
                <a:gridCol w="1614291">
                  <a:extLst>
                    <a:ext uri="{9D8B030D-6E8A-4147-A177-3AD203B41FA5}">
                      <a16:colId xmlns:a16="http://schemas.microsoft.com/office/drawing/2014/main" val="3227956496"/>
                    </a:ext>
                  </a:extLst>
                </a:gridCol>
                <a:gridCol w="990774">
                  <a:extLst>
                    <a:ext uri="{9D8B030D-6E8A-4147-A177-3AD203B41FA5}">
                      <a16:colId xmlns:a16="http://schemas.microsoft.com/office/drawing/2014/main" val="1243431817"/>
                    </a:ext>
                  </a:extLst>
                </a:gridCol>
                <a:gridCol w="1183439">
                  <a:extLst>
                    <a:ext uri="{9D8B030D-6E8A-4147-A177-3AD203B41FA5}">
                      <a16:colId xmlns:a16="http://schemas.microsoft.com/office/drawing/2014/main" val="699093989"/>
                    </a:ext>
                  </a:extLst>
                </a:gridCol>
                <a:gridCol w="1120866">
                  <a:extLst>
                    <a:ext uri="{9D8B030D-6E8A-4147-A177-3AD203B41FA5}">
                      <a16:colId xmlns:a16="http://schemas.microsoft.com/office/drawing/2014/main" val="3240030827"/>
                    </a:ext>
                  </a:extLst>
                </a:gridCol>
                <a:gridCol w="1088505">
                  <a:extLst>
                    <a:ext uri="{9D8B030D-6E8A-4147-A177-3AD203B41FA5}">
                      <a16:colId xmlns:a16="http://schemas.microsoft.com/office/drawing/2014/main" val="946425478"/>
                    </a:ext>
                  </a:extLst>
                </a:gridCol>
                <a:gridCol w="1121341">
                  <a:extLst>
                    <a:ext uri="{9D8B030D-6E8A-4147-A177-3AD203B41FA5}">
                      <a16:colId xmlns:a16="http://schemas.microsoft.com/office/drawing/2014/main" val="114942317"/>
                    </a:ext>
                  </a:extLst>
                </a:gridCol>
                <a:gridCol w="1132443">
                  <a:extLst>
                    <a:ext uri="{9D8B030D-6E8A-4147-A177-3AD203B41FA5}">
                      <a16:colId xmlns:a16="http://schemas.microsoft.com/office/drawing/2014/main" val="2953365103"/>
                    </a:ext>
                  </a:extLst>
                </a:gridCol>
                <a:gridCol w="895947">
                  <a:extLst>
                    <a:ext uri="{9D8B030D-6E8A-4147-A177-3AD203B41FA5}">
                      <a16:colId xmlns:a16="http://schemas.microsoft.com/office/drawing/2014/main" val="2646985734"/>
                    </a:ext>
                  </a:extLst>
                </a:gridCol>
                <a:gridCol w="1213504">
                  <a:extLst>
                    <a:ext uri="{9D8B030D-6E8A-4147-A177-3AD203B41FA5}">
                      <a16:colId xmlns:a16="http://schemas.microsoft.com/office/drawing/2014/main" val="2695527091"/>
                    </a:ext>
                  </a:extLst>
                </a:gridCol>
              </a:tblGrid>
              <a:tr h="452395">
                <a:tc>
                  <a:txBody>
                    <a:bodyPr/>
                    <a:lstStyle/>
                    <a:p>
                      <a:pPr marL="0" indent="0" algn="ctr">
                        <a:buNone/>
                      </a:pPr>
                      <a:r>
                        <a:rPr lang="en-US" sz="1200" b="1">
                          <a:solidFill>
                            <a:srgbClr val="FFFFFF"/>
                          </a:solidFill>
                          <a:latin typeface="Aptos" pitchFamily="34" charset="0"/>
                          <a:ea typeface="Aptos" pitchFamily="34" charset="-122"/>
                          <a:cs typeface="Aptos" pitchFamily="34" charset="-120"/>
                        </a:rPr>
                        <a:t>Tier 2 Option</a:t>
                      </a:r>
                      <a:endParaRPr lang="en-US" sz="1200">
                        <a:latin typeface="Aptos" charset="0"/>
                        <a:ea typeface="Aptos" charset="0"/>
                        <a:cs typeface="Aptos" charset="0"/>
                      </a:endParaRP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lvl="0" algn="ctr" rtl="0">
                        <a:buNone/>
                      </a:pPr>
                      <a:r>
                        <a:rPr lang="en-NZ" sz="1150" kern="1200">
                          <a:solidFill>
                            <a:srgbClr val="FFFFFF"/>
                          </a:solidFill>
                        </a:rPr>
                        <a:t>Technical fitness</a:t>
                      </a:r>
                      <a:endParaRPr lang="en-US" sz="1150">
                        <a:solidFill>
                          <a:srgbClr val="FFFFFF"/>
                        </a:solidFill>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lvl="0" algn="ctr" rtl="0">
                        <a:buNone/>
                      </a:pPr>
                      <a:r>
                        <a:rPr lang="en-NZ" sz="1150" kern="1200">
                          <a:solidFill>
                            <a:srgbClr val="FFFFFF"/>
                          </a:solidFill>
                        </a:rPr>
                        <a:t>Simplification </a:t>
                      </a:r>
                      <a:endParaRPr lang="en-US" sz="1150">
                        <a:solidFill>
                          <a:srgbClr val="FFFFFF"/>
                        </a:solidFill>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3" indent="0" algn="ctr" rtl="0">
                        <a:lnSpc>
                          <a:spcPct val="108000"/>
                        </a:lnSpc>
                        <a:spcBef>
                          <a:spcPts val="0"/>
                        </a:spcBef>
                        <a:spcAft>
                          <a:spcPts val="300"/>
                        </a:spcAft>
                        <a:buNone/>
                      </a:pPr>
                      <a:r>
                        <a:rPr lang="en-US" sz="1150" kern="1200" noProof="0">
                          <a:solidFill>
                            <a:srgbClr val="FFFFFF"/>
                          </a:solidFill>
                        </a:rPr>
                        <a:t>International alignment</a:t>
                      </a:r>
                      <a:endParaRPr lang="en-US" sz="1150">
                        <a:solidFill>
                          <a:srgbClr val="FFFFFF"/>
                        </a:solidFill>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3" indent="0" algn="ctr" rtl="0">
                        <a:lnSpc>
                          <a:spcPct val="108000"/>
                        </a:lnSpc>
                        <a:spcBef>
                          <a:spcPts val="0"/>
                        </a:spcBef>
                        <a:spcAft>
                          <a:spcPts val="300"/>
                        </a:spcAft>
                        <a:buClrTx/>
                        <a:buSzTx/>
                        <a:buFontTx/>
                        <a:buNone/>
                      </a:pPr>
                      <a:r>
                        <a:rPr lang="en-NZ" sz="1150" kern="1200">
                          <a:solidFill>
                            <a:srgbClr val="FFFFFF"/>
                          </a:solidFill>
                        </a:rPr>
                        <a:t>Local relevance  </a:t>
                      </a:r>
                      <a:endParaRPr lang="en-US" sz="1150">
                        <a:solidFill>
                          <a:srgbClr val="FFFFFF"/>
                        </a:solidFill>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3" indent="0" algn="ctr" rtl="0">
                        <a:lnSpc>
                          <a:spcPct val="108000"/>
                        </a:lnSpc>
                        <a:spcBef>
                          <a:spcPts val="0"/>
                        </a:spcBef>
                        <a:spcAft>
                          <a:spcPts val="300"/>
                        </a:spcAft>
                        <a:buNone/>
                      </a:pPr>
                      <a:r>
                        <a:rPr lang="en-NZ" sz="1150" kern="1200" noProof="0">
                          <a:solidFill>
                            <a:srgbClr val="FFFFFF"/>
                          </a:solidFill>
                        </a:rPr>
                        <a:t>Ecosystem</a:t>
                      </a:r>
                      <a:endParaRPr lang="en-US" sz="1150">
                        <a:solidFill>
                          <a:srgbClr val="FFFFFF"/>
                        </a:solidFill>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3" indent="0" algn="ctr" rtl="0">
                        <a:lnSpc>
                          <a:spcPct val="108000"/>
                        </a:lnSpc>
                        <a:spcBef>
                          <a:spcPts val="0"/>
                        </a:spcBef>
                        <a:spcAft>
                          <a:spcPts val="300"/>
                        </a:spcAft>
                        <a:buNone/>
                      </a:pPr>
                      <a:r>
                        <a:rPr lang="en-US" sz="1150" kern="1200" noProof="0">
                          <a:solidFill>
                            <a:srgbClr val="FFFFFF"/>
                          </a:solidFill>
                        </a:rPr>
                        <a:t>Transition costs</a:t>
                      </a:r>
                      <a:endParaRPr lang="en-US" sz="1150">
                        <a:solidFill>
                          <a:srgbClr val="FFFFFF"/>
                        </a:solidFill>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rtl="0">
                        <a:lnSpc>
                          <a:spcPct val="100000"/>
                        </a:lnSpc>
                        <a:spcBef>
                          <a:spcPts val="0"/>
                        </a:spcBef>
                        <a:spcAft>
                          <a:spcPts val="0"/>
                        </a:spcAft>
                        <a:buClrTx/>
                        <a:buSzTx/>
                        <a:buFontTx/>
                        <a:buNone/>
                      </a:pPr>
                      <a:r>
                        <a:rPr lang="en-NZ" sz="1150" kern="1200">
                          <a:solidFill>
                            <a:srgbClr val="FFFFFF"/>
                          </a:solidFill>
                        </a:rPr>
                        <a:t>Ongoing costs </a:t>
                      </a:r>
                      <a:endParaRPr lang="en-US" sz="1150">
                        <a:solidFill>
                          <a:srgbClr val="FFFFFF"/>
                        </a:solidFill>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lvl="0" algn="ctr" defTabSz="914400" rtl="0" eaLnBrk="1" latinLnBrk="0" hangingPunct="1">
                        <a:buNone/>
                      </a:pPr>
                      <a:r>
                        <a:rPr lang="en-US" sz="1150" b="1" kern="1200">
                          <a:solidFill>
                            <a:srgbClr val="FFFFFF"/>
                          </a:solidFill>
                          <a:latin typeface="+mn-lt"/>
                          <a:ea typeface="+mn-ea"/>
                          <a:cs typeface="+mn-cs"/>
                        </a:rPr>
                        <a:t>Move between tiers</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87547167"/>
                  </a:ext>
                </a:extLst>
              </a:tr>
              <a:tr h="452395">
                <a:tc>
                  <a:txBody>
                    <a:bodyPr/>
                    <a:lstStyle/>
                    <a:p>
                      <a:pPr marL="0" indent="0" algn="l">
                        <a:buNone/>
                      </a:pPr>
                      <a:r>
                        <a:rPr lang="en-US" sz="1200" b="1">
                          <a:solidFill>
                            <a:srgbClr val="5F8F34"/>
                          </a:solidFill>
                          <a:latin typeface="Aptos" pitchFamily="34" charset="0"/>
                          <a:ea typeface="Aptos" pitchFamily="34" charset="-122"/>
                          <a:cs typeface="Aptos" pitchFamily="34" charset="-120"/>
                        </a:rPr>
                        <a:t>A. IFRS RDR </a:t>
                      </a:r>
                      <a:endParaRPr lang="en-US" sz="1200" b="1">
                        <a:solidFill>
                          <a:srgbClr val="5F8F34"/>
                        </a:solidFill>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5A623"/>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5A623"/>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indent="0" algn="ctr">
                        <a:buNone/>
                      </a:pPr>
                      <a:r>
                        <a:rPr lang="en-US" sz="2200">
                          <a:solidFill>
                            <a:srgbClr val="00A650"/>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5A623"/>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indent="0" algn="ctr">
                        <a:buNone/>
                      </a:pPr>
                      <a:r>
                        <a:rPr lang="en-US" sz="2200">
                          <a:solidFill>
                            <a:srgbClr val="00A650"/>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indent="0" algn="ctr">
                        <a:buNone/>
                      </a:pPr>
                      <a:r>
                        <a:rPr lang="en-US" sz="2200">
                          <a:solidFill>
                            <a:srgbClr val="00A650"/>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5A623"/>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00A650"/>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extLst>
                  <a:ext uri="{0D108BD9-81ED-4DB2-BD59-A6C34878D82A}">
                    <a16:rowId xmlns:a16="http://schemas.microsoft.com/office/drawing/2014/main" val="3519564723"/>
                  </a:ext>
                </a:extLst>
              </a:tr>
              <a:tr h="452395">
                <a:tc>
                  <a:txBody>
                    <a:bodyPr/>
                    <a:lstStyle/>
                    <a:p>
                      <a:pPr marL="0" indent="0" algn="l">
                        <a:buNone/>
                      </a:pPr>
                      <a:r>
                        <a:rPr lang="en-US" sz="1200" b="1">
                          <a:solidFill>
                            <a:srgbClr val="5F8F34"/>
                          </a:solidFill>
                          <a:latin typeface="Aptos" pitchFamily="34" charset="0"/>
                          <a:ea typeface="Aptos" pitchFamily="34" charset="-122"/>
                          <a:cs typeface="Aptos" pitchFamily="34" charset="-120"/>
                        </a:rPr>
                        <a:t>B. IFRS 19</a:t>
                      </a:r>
                      <a:endParaRPr lang="en-US" sz="1200" b="1">
                        <a:solidFill>
                          <a:srgbClr val="5F8F34"/>
                        </a:solidFill>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5A623"/>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n-US" sz="2200">
                          <a:solidFill>
                            <a:srgbClr val="D0021B"/>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n-US" sz="2200">
                          <a:solidFill>
                            <a:srgbClr val="00A650"/>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n-US" sz="2200">
                          <a:solidFill>
                            <a:srgbClr val="D0021B"/>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5A623"/>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5A623"/>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5A623"/>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00A650"/>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88892121"/>
                  </a:ext>
                </a:extLst>
              </a:tr>
              <a:tr h="431594">
                <a:tc>
                  <a:txBody>
                    <a:bodyPr/>
                    <a:lstStyle/>
                    <a:p>
                      <a:pPr marL="0" indent="0" algn="l">
                        <a:buNone/>
                      </a:pPr>
                      <a:r>
                        <a:rPr lang="en-US" sz="1200" b="1">
                          <a:solidFill>
                            <a:srgbClr val="5F8F34"/>
                          </a:solidFill>
                          <a:latin typeface="Aptos" pitchFamily="34" charset="0"/>
                          <a:ea typeface="Aptos" pitchFamily="34" charset="-122"/>
                          <a:cs typeface="Aptos" pitchFamily="34" charset="-120"/>
                        </a:rPr>
                        <a:t>C. IFRS for SMEs</a:t>
                      </a:r>
                      <a:endParaRPr lang="en-US" sz="1200" b="1">
                        <a:solidFill>
                          <a:srgbClr val="5F8F34"/>
                        </a:solidFill>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5A623"/>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indent="0" algn="ctr">
                        <a:buNone/>
                      </a:pPr>
                      <a:r>
                        <a:rPr lang="en-US" sz="2200">
                          <a:solidFill>
                            <a:srgbClr val="00A650"/>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5A623"/>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5A623"/>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indent="0" algn="ctr">
                        <a:buNone/>
                      </a:pPr>
                      <a:r>
                        <a:rPr lang="en-US" sz="2200">
                          <a:solidFill>
                            <a:srgbClr val="D0021B"/>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indent="0" algn="ctr">
                        <a:buNone/>
                      </a:pPr>
                      <a:r>
                        <a:rPr lang="en-US" sz="2200">
                          <a:solidFill>
                            <a:srgbClr val="D0021B"/>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indent="0" algn="ctr">
                        <a:buNone/>
                      </a:pPr>
                      <a:r>
                        <a:rPr lang="en-US" sz="2200">
                          <a:solidFill>
                            <a:srgbClr val="00A650"/>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D0021B"/>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extLst>
                  <a:ext uri="{0D108BD9-81ED-4DB2-BD59-A6C34878D82A}">
                    <a16:rowId xmlns:a16="http://schemas.microsoft.com/office/drawing/2014/main" val="4124333901"/>
                  </a:ext>
                </a:extLst>
              </a:tr>
              <a:tr h="431594">
                <a:tc>
                  <a:txBody>
                    <a:bodyPr/>
                    <a:lstStyle/>
                    <a:p>
                      <a:pPr marL="0" indent="0" algn="l">
                        <a:buNone/>
                      </a:pPr>
                      <a:r>
                        <a:rPr lang="en-US" sz="1200" b="1">
                          <a:solidFill>
                            <a:srgbClr val="5F8F34"/>
                          </a:solidFill>
                          <a:latin typeface="Aptos" charset="0"/>
                          <a:ea typeface="Aptos" charset="0"/>
                          <a:cs typeface="Aptos" charset="0"/>
                        </a:rPr>
                        <a:t>D. </a:t>
                      </a:r>
                      <a:r>
                        <a:rPr lang="en-US" sz="1200" b="1">
                          <a:solidFill>
                            <a:srgbClr val="5F8F34"/>
                          </a:solidFill>
                          <a:latin typeface="Aptos" pitchFamily="34" charset="0"/>
                          <a:ea typeface="Aptos" pitchFamily="34" charset="-122"/>
                          <a:cs typeface="Aptos" pitchFamily="34" charset="-120"/>
                        </a:rPr>
                        <a:t>Locally Modified Standards</a:t>
                      </a:r>
                      <a:endParaRPr lang="en-US" sz="1200" b="1">
                        <a:solidFill>
                          <a:srgbClr val="5F8F34"/>
                        </a:solidFill>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5A623"/>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n-US" sz="2200">
                          <a:solidFill>
                            <a:srgbClr val="00A650"/>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n-US" sz="2200">
                          <a:solidFill>
                            <a:srgbClr val="D0021B"/>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n-US" sz="2200">
                          <a:solidFill>
                            <a:srgbClr val="00A650"/>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n-US" sz="2200">
                          <a:solidFill>
                            <a:srgbClr val="D0021B"/>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FC000"/>
                          </a:solidFill>
                          <a:latin typeface="Aptos" pitchFamily="34" charset="0"/>
                          <a:ea typeface="Aptos" pitchFamily="34" charset="-122"/>
                          <a:cs typeface="Aptos" pitchFamily="34" charset="-120"/>
                        </a:rPr>
                        <a:t>●</a:t>
                      </a:r>
                      <a:endParaRPr lang="en-US" sz="2200">
                        <a:solidFill>
                          <a:srgbClr val="FFC000"/>
                        </a:solidFill>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FC000"/>
                          </a:solidFill>
                          <a:latin typeface="Aptos" pitchFamily="34" charset="0"/>
                          <a:ea typeface="Aptos" pitchFamily="34" charset="-122"/>
                          <a:cs typeface="Aptos" pitchFamily="34" charset="-120"/>
                        </a:rPr>
                        <a:t>●</a:t>
                      </a:r>
                      <a:endParaRPr lang="en-US" sz="2200">
                        <a:solidFill>
                          <a:srgbClr val="FFC000"/>
                        </a:solidFill>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D0021B"/>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19763381"/>
                  </a:ext>
                </a:extLst>
              </a:tr>
              <a:tr h="396712">
                <a:tc>
                  <a:txBody>
                    <a:bodyPr/>
                    <a:lstStyle/>
                    <a:p>
                      <a:pPr marL="0" indent="0" algn="l">
                        <a:buNone/>
                      </a:pPr>
                      <a:r>
                        <a:rPr lang="en-US" sz="1200" b="1">
                          <a:solidFill>
                            <a:srgbClr val="5F8F34"/>
                          </a:solidFill>
                          <a:latin typeface="Aptos" charset="0"/>
                          <a:ea typeface="Aptos" charset="0"/>
                          <a:cs typeface="Aptos" charset="0"/>
                        </a:rPr>
                        <a:t>E. US GAAP</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5A623"/>
                          </a:solidFill>
                          <a:latin typeface="+mn-lt"/>
                          <a:ea typeface="Aptos" pitchFamily="34" charset="-122"/>
                          <a:cs typeface="Aptos" pitchFamily="34" charset="-120"/>
                        </a:rPr>
                        <a:t>●</a:t>
                      </a:r>
                      <a:endParaRPr lang="en-US" sz="22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indent="0" algn="ctr">
                        <a:buNone/>
                      </a:pPr>
                      <a:r>
                        <a:rPr lang="en-US" sz="2200">
                          <a:solidFill>
                            <a:srgbClr val="D0021B"/>
                          </a:solidFill>
                          <a:latin typeface="+mn-lt"/>
                          <a:ea typeface="Aptos" pitchFamily="34" charset="-122"/>
                          <a:cs typeface="Aptos" pitchFamily="34" charset="-120"/>
                        </a:rPr>
                        <a:t>●</a:t>
                      </a:r>
                      <a:endParaRPr lang="en-US" sz="22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5A623"/>
                          </a:solidFill>
                          <a:latin typeface="+mn-lt"/>
                          <a:ea typeface="Aptos" pitchFamily="34" charset="-122"/>
                          <a:cs typeface="Aptos" pitchFamily="34" charset="-120"/>
                        </a:rPr>
                        <a:t>●</a:t>
                      </a:r>
                      <a:endParaRPr lang="en-US" sz="22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indent="0" algn="ctr">
                        <a:buNone/>
                      </a:pPr>
                      <a:r>
                        <a:rPr lang="en-US" sz="2200">
                          <a:solidFill>
                            <a:srgbClr val="D0021B"/>
                          </a:solidFill>
                          <a:latin typeface="+mn-lt"/>
                          <a:ea typeface="Aptos" pitchFamily="34" charset="-122"/>
                          <a:cs typeface="Aptos" pitchFamily="34" charset="-120"/>
                        </a:rPr>
                        <a:t>●</a:t>
                      </a:r>
                      <a:endParaRPr lang="en-US" sz="22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indent="0" algn="ctr">
                        <a:buNone/>
                      </a:pPr>
                      <a:r>
                        <a:rPr lang="en-US" sz="2200">
                          <a:solidFill>
                            <a:srgbClr val="D0021B"/>
                          </a:solidFill>
                          <a:latin typeface="+mn-lt"/>
                          <a:ea typeface="Aptos" pitchFamily="34" charset="-122"/>
                          <a:cs typeface="Aptos" pitchFamily="34" charset="-120"/>
                        </a:rPr>
                        <a:t>●</a:t>
                      </a:r>
                      <a:endParaRPr lang="en-US" sz="22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indent="0" algn="ctr">
                        <a:buNone/>
                      </a:pPr>
                      <a:r>
                        <a:rPr lang="en-US" sz="2200">
                          <a:solidFill>
                            <a:srgbClr val="D0021B"/>
                          </a:solidFill>
                          <a:latin typeface="+mn-lt"/>
                          <a:ea typeface="Aptos" pitchFamily="34" charset="-122"/>
                          <a:cs typeface="Aptos" pitchFamily="34" charset="-120"/>
                        </a:rPr>
                        <a:t>●</a:t>
                      </a:r>
                      <a:endParaRPr lang="en-US" sz="22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F5A623"/>
                          </a:solidFill>
                          <a:latin typeface="+mn-lt"/>
                          <a:ea typeface="Aptos" pitchFamily="34" charset="-122"/>
                          <a:cs typeface="Aptos" pitchFamily="34" charset="-120"/>
                        </a:rPr>
                        <a:t>●</a:t>
                      </a:r>
                      <a:endParaRPr lang="en-US" sz="2200">
                        <a:latin typeface="+mn-lt"/>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D0021B"/>
                          </a:solidFill>
                          <a:latin typeface="Aptos" pitchFamily="34" charset="0"/>
                          <a:ea typeface="Aptos" pitchFamily="34" charset="-122"/>
                          <a:cs typeface="Aptos" pitchFamily="34" charset="-120"/>
                        </a:rPr>
                        <a:t>●</a:t>
                      </a:r>
                      <a:endParaRPr lang="en-US" sz="2200">
                        <a:latin typeface="Aptos" charset="0"/>
                        <a:ea typeface="Aptos" charset="0"/>
                        <a:cs typeface="Aptos"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F0EA"/>
                    </a:solidFill>
                  </a:tcPr>
                </a:tc>
                <a:extLst>
                  <a:ext uri="{0D108BD9-81ED-4DB2-BD59-A6C34878D82A}">
                    <a16:rowId xmlns:a16="http://schemas.microsoft.com/office/drawing/2014/main" val="136521515"/>
                  </a:ext>
                </a:extLst>
              </a:tr>
            </a:tbl>
          </a:graphicData>
        </a:graphic>
      </p:graphicFrame>
      <p:sp>
        <p:nvSpPr>
          <p:cNvPr id="5" name="Text 2">
            <a:extLst>
              <a:ext uri="{FF2B5EF4-FFF2-40B4-BE49-F238E27FC236}">
                <a16:creationId xmlns:a16="http://schemas.microsoft.com/office/drawing/2014/main" id="{5C39D16B-2CFC-43F2-4F4D-FBF9F9BED953}"/>
              </a:ext>
            </a:extLst>
          </p:cNvPr>
          <p:cNvSpPr/>
          <p:nvPr/>
        </p:nvSpPr>
        <p:spPr>
          <a:xfrm>
            <a:off x="10921676" y="1140230"/>
            <a:ext cx="1173336" cy="1928058"/>
          </a:xfrm>
          <a:prstGeom prst="rect">
            <a:avLst/>
          </a:prstGeom>
          <a:noFill/>
          <a:ln/>
        </p:spPr>
        <p:txBody>
          <a:bodyPr wrap="square" rtlCol="0" anchor="ctr"/>
          <a:lstStyle/>
          <a:p>
            <a:pPr marL="0" marR="0" lvl="0" indent="0" algn="l" defTabSz="914400" rtl="0" eaLnBrk="1" fontAlgn="auto" latinLnBrk="0" hangingPunct="1">
              <a:lnSpc>
                <a:spcPct val="100000"/>
              </a:lnSpc>
              <a:spcBef>
                <a:spcPts val="0"/>
              </a:spcBef>
              <a:spcAft>
                <a:spcPts val="150"/>
              </a:spcAft>
              <a:buClrTx/>
              <a:buSzTx/>
              <a:buFontTx/>
              <a:buNone/>
              <a:tabLst/>
              <a:defRPr/>
            </a:pPr>
            <a:r>
              <a:rPr kumimoji="0" lang="en-US" sz="1000" b="0" i="0" u="none" strike="noStrike" kern="1200" cap="none" spc="0" normalizeH="0" baseline="0" noProof="0">
                <a:ln>
                  <a:noFill/>
                </a:ln>
                <a:solidFill>
                  <a:srgbClr val="00A650"/>
                </a:solidFill>
                <a:effectLst/>
                <a:uLnTx/>
                <a:uFillTx/>
                <a:latin typeface="Aptos" pitchFamily="34" charset="0"/>
                <a:ea typeface="Aptos" pitchFamily="34" charset="-122"/>
                <a:cs typeface="Aptos" pitchFamily="34" charset="-120"/>
              </a:rPr>
              <a:t>●</a:t>
            </a:r>
            <a:r>
              <a:rPr kumimoji="0" lang="en-US" sz="1600" b="0" i="0" u="none" strike="noStrike" kern="1200" cap="none" spc="0" normalizeH="0" baseline="0" noProof="0">
                <a:ln>
                  <a:noFill/>
                </a:ln>
                <a:solidFill>
                  <a:srgbClr val="00A650"/>
                </a:solidFill>
                <a:effectLst/>
                <a:uLnTx/>
                <a:uFillTx/>
                <a:latin typeface="Aptos" pitchFamily="34" charset="0"/>
                <a:ea typeface="Aptos" pitchFamily="34" charset="-122"/>
                <a:cs typeface="Aptos" pitchFamily="34" charset="-120"/>
              </a:rPr>
              <a:t> </a:t>
            </a:r>
            <a:r>
              <a:rPr kumimoji="0" lang="en-US" sz="1000" b="0" i="0" u="none" strike="noStrike" kern="1200" cap="none" spc="0" normalizeH="0" baseline="0" noProof="0">
                <a:ln>
                  <a:noFill/>
                </a:ln>
                <a:solidFill>
                  <a:srgbClr val="3F403A"/>
                </a:solidFill>
                <a:effectLst/>
                <a:uLnTx/>
                <a:uFillTx/>
                <a:latin typeface="Aptos" pitchFamily="34" charset="0"/>
                <a:ea typeface="Aptos" pitchFamily="34" charset="-122"/>
                <a:cs typeface="Aptos" pitchFamily="34" charset="-120"/>
              </a:rPr>
              <a:t>Strong fit / low concern    </a:t>
            </a:r>
          </a:p>
          <a:p>
            <a:pPr marL="0" marR="0" lvl="0" indent="0" algn="l" defTabSz="914400" rtl="0" eaLnBrk="1" fontAlgn="auto" latinLnBrk="0" hangingPunct="1">
              <a:lnSpc>
                <a:spcPct val="100000"/>
              </a:lnSpc>
              <a:spcBef>
                <a:spcPts val="0"/>
              </a:spcBef>
              <a:spcAft>
                <a:spcPts val="150"/>
              </a:spcAft>
              <a:buClrTx/>
              <a:buSzTx/>
              <a:buFontTx/>
              <a:buNone/>
              <a:tabLst/>
              <a:defRPr/>
            </a:pPr>
            <a:endParaRPr kumimoji="0" lang="en-US" sz="1000" b="0" i="0" u="none" strike="noStrike" kern="1200" cap="none" spc="0" normalizeH="0" baseline="0" noProof="0">
              <a:ln>
                <a:noFill/>
              </a:ln>
              <a:solidFill>
                <a:srgbClr val="3F403A"/>
              </a:solidFill>
              <a:effectLst/>
              <a:uLnTx/>
              <a:uFillTx/>
              <a:latin typeface="Aptos" pitchFamily="34" charset="0"/>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150"/>
              </a:spcAft>
              <a:buClrTx/>
              <a:buSzTx/>
              <a:buFontTx/>
              <a:buNone/>
              <a:tabLst/>
              <a:defRPr/>
            </a:pPr>
            <a:r>
              <a:rPr kumimoji="0" lang="en-US" sz="1050" b="0" i="0" u="none" strike="noStrike" kern="1200" cap="none" spc="0" normalizeH="0" baseline="0" noProof="0">
                <a:ln>
                  <a:noFill/>
                </a:ln>
                <a:solidFill>
                  <a:srgbClr val="F5A623"/>
                </a:solidFill>
                <a:effectLst/>
                <a:uLnTx/>
                <a:uFillTx/>
                <a:latin typeface="Aptos" pitchFamily="34" charset="0"/>
                <a:ea typeface="Aptos" pitchFamily="34" charset="-122"/>
                <a:cs typeface="Aptos" pitchFamily="34" charset="-120"/>
              </a:rPr>
              <a:t>● </a:t>
            </a:r>
            <a:r>
              <a:rPr kumimoji="0" lang="en-US" sz="1000" b="0" i="0" u="none" strike="noStrike" kern="1200" cap="none" spc="0" normalizeH="0" baseline="0" noProof="0">
                <a:ln>
                  <a:noFill/>
                </a:ln>
                <a:solidFill>
                  <a:srgbClr val="3F403A"/>
                </a:solidFill>
                <a:effectLst/>
                <a:uLnTx/>
                <a:uFillTx/>
                <a:latin typeface="Aptos" pitchFamily="34" charset="0"/>
                <a:ea typeface="Aptos" pitchFamily="34" charset="-122"/>
                <a:cs typeface="Aptos" pitchFamily="34" charset="-120"/>
              </a:rPr>
              <a:t>Mixed fit / medium trade-off concerns    </a:t>
            </a:r>
          </a:p>
          <a:p>
            <a:pPr marL="0" marR="0" lvl="0" indent="0" algn="l" defTabSz="914400" rtl="0" eaLnBrk="1" fontAlgn="auto" latinLnBrk="0" hangingPunct="1">
              <a:lnSpc>
                <a:spcPct val="100000"/>
              </a:lnSpc>
              <a:spcBef>
                <a:spcPts val="0"/>
              </a:spcBef>
              <a:spcAft>
                <a:spcPts val="150"/>
              </a:spcAft>
              <a:buClrTx/>
              <a:buSzTx/>
              <a:buFontTx/>
              <a:buNone/>
              <a:tabLst/>
              <a:defRPr/>
            </a:pPr>
            <a:endParaRPr kumimoji="0" lang="en-US" sz="1000" b="0" i="0" u="none" strike="noStrike" kern="1200" cap="none" spc="0" normalizeH="0" baseline="0" noProof="0">
              <a:ln>
                <a:noFill/>
              </a:ln>
              <a:solidFill>
                <a:srgbClr val="3F403A"/>
              </a:solidFill>
              <a:effectLst/>
              <a:uLnTx/>
              <a:uFillTx/>
              <a:latin typeface="Aptos" pitchFamily="34" charset="0"/>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150"/>
              </a:spcAft>
              <a:buClrTx/>
              <a:buSzTx/>
              <a:buFontTx/>
              <a:buNone/>
              <a:tabLst/>
              <a:defRPr/>
            </a:pPr>
            <a:r>
              <a:rPr kumimoji="0" lang="en-US" sz="1050" b="0" i="0" u="none" strike="noStrike" kern="1200" cap="none" spc="0" normalizeH="0" baseline="0" noProof="0">
                <a:ln>
                  <a:noFill/>
                </a:ln>
                <a:solidFill>
                  <a:srgbClr val="D0021B"/>
                </a:solidFill>
                <a:effectLst/>
                <a:uLnTx/>
                <a:uFillTx/>
                <a:latin typeface="Aptos" pitchFamily="34" charset="0"/>
                <a:ea typeface="Aptos" pitchFamily="34" charset="-122"/>
                <a:cs typeface="Aptos" pitchFamily="34" charset="-120"/>
              </a:rPr>
              <a:t>● </a:t>
            </a:r>
            <a:r>
              <a:rPr kumimoji="0" lang="en-US" sz="1000" b="0" i="0" u="none" strike="noStrike" kern="1200" cap="none" spc="0" normalizeH="0" baseline="0" noProof="0">
                <a:ln>
                  <a:noFill/>
                </a:ln>
                <a:solidFill>
                  <a:srgbClr val="3F403A"/>
                </a:solidFill>
                <a:effectLst/>
                <a:uLnTx/>
                <a:uFillTx/>
                <a:latin typeface="Aptos" pitchFamily="34" charset="0"/>
                <a:ea typeface="Aptos" pitchFamily="34" charset="-122"/>
                <a:cs typeface="Aptos" pitchFamily="34" charset="-120"/>
              </a:rPr>
              <a:t>Significant trade-off concerns</a:t>
            </a:r>
            <a:endParaRPr kumimoji="0" lang="en-US" sz="1000" b="0" i="0" u="none" strike="noStrike" kern="1200" cap="none" spc="0" normalizeH="0" baseline="0" noProof="0">
              <a:ln>
                <a:noFill/>
              </a:ln>
              <a:solidFill>
                <a:srgbClr val="000000"/>
              </a:solidFill>
              <a:effectLst/>
              <a:uLnTx/>
              <a:uFillTx/>
              <a:latin typeface="Aptos"/>
              <a:ea typeface="+mn-ea"/>
              <a:cs typeface="+mn-cs"/>
            </a:endParaRPr>
          </a:p>
        </p:txBody>
      </p:sp>
      <p:graphicFrame>
        <p:nvGraphicFramePr>
          <p:cNvPr id="6" name="Table 5">
            <a:extLst>
              <a:ext uri="{FF2B5EF4-FFF2-40B4-BE49-F238E27FC236}">
                <a16:creationId xmlns:a16="http://schemas.microsoft.com/office/drawing/2014/main" id="{9F3A7111-44F5-9C8E-042F-3E6523CFF72E}"/>
              </a:ext>
            </a:extLst>
          </p:cNvPr>
          <p:cNvGraphicFramePr>
            <a:graphicFrameLocks noGrp="1"/>
          </p:cNvGraphicFramePr>
          <p:nvPr>
            <p:extLst>
              <p:ext uri="{D42A27DB-BD31-4B8C-83A1-F6EECF244321}">
                <p14:modId xmlns:p14="http://schemas.microsoft.com/office/powerpoint/2010/main" val="2639381980"/>
              </p:ext>
            </p:extLst>
          </p:nvPr>
        </p:nvGraphicFramePr>
        <p:xfrm>
          <a:off x="426679" y="4110569"/>
          <a:ext cx="11568097" cy="2610867"/>
        </p:xfrm>
        <a:graphic>
          <a:graphicData uri="http://schemas.openxmlformats.org/drawingml/2006/table">
            <a:tbl>
              <a:tblPr firstRow="1" bandRow="1">
                <a:tableStyleId>{073A0DAA-6AF3-43AB-8588-CEC1D06C72B9}</a:tableStyleId>
              </a:tblPr>
              <a:tblGrid>
                <a:gridCol w="1672285">
                  <a:extLst>
                    <a:ext uri="{9D8B030D-6E8A-4147-A177-3AD203B41FA5}">
                      <a16:colId xmlns:a16="http://schemas.microsoft.com/office/drawing/2014/main" val="1308996263"/>
                    </a:ext>
                  </a:extLst>
                </a:gridCol>
                <a:gridCol w="1936618">
                  <a:extLst>
                    <a:ext uri="{9D8B030D-6E8A-4147-A177-3AD203B41FA5}">
                      <a16:colId xmlns:a16="http://schemas.microsoft.com/office/drawing/2014/main" val="2910505258"/>
                    </a:ext>
                  </a:extLst>
                </a:gridCol>
                <a:gridCol w="2492540">
                  <a:extLst>
                    <a:ext uri="{9D8B030D-6E8A-4147-A177-3AD203B41FA5}">
                      <a16:colId xmlns:a16="http://schemas.microsoft.com/office/drawing/2014/main" val="1522479635"/>
                    </a:ext>
                  </a:extLst>
                </a:gridCol>
                <a:gridCol w="2739326">
                  <a:extLst>
                    <a:ext uri="{9D8B030D-6E8A-4147-A177-3AD203B41FA5}">
                      <a16:colId xmlns:a16="http://schemas.microsoft.com/office/drawing/2014/main" val="3518582988"/>
                    </a:ext>
                  </a:extLst>
                </a:gridCol>
                <a:gridCol w="2727328">
                  <a:extLst>
                    <a:ext uri="{9D8B030D-6E8A-4147-A177-3AD203B41FA5}">
                      <a16:colId xmlns:a16="http://schemas.microsoft.com/office/drawing/2014/main" val="2414762991"/>
                    </a:ext>
                  </a:extLst>
                </a:gridCol>
              </a:tblGrid>
              <a:tr h="324867">
                <a:tc>
                  <a:txBody>
                    <a:bodyPr/>
                    <a:lstStyle/>
                    <a:p>
                      <a:r>
                        <a:rPr lang="en-NZ" sz="1400" b="1">
                          <a:solidFill>
                            <a:schemeClr val="bg1"/>
                          </a:solidFill>
                        </a:rPr>
                        <a:t>Tier 2 Option</a:t>
                      </a:r>
                    </a:p>
                  </a:txBody>
                  <a:tcPr>
                    <a:solidFill>
                      <a:srgbClr val="5F8F34"/>
                    </a:solidFill>
                  </a:tcPr>
                </a:tc>
                <a:tc>
                  <a:txBody>
                    <a:bodyPr/>
                    <a:lstStyle/>
                    <a:p>
                      <a:r>
                        <a:rPr lang="en-NZ" sz="1400" b="1">
                          <a:solidFill>
                            <a:schemeClr val="bg1"/>
                          </a:solidFill>
                        </a:rPr>
                        <a:t>Recommendation</a:t>
                      </a:r>
                    </a:p>
                  </a:txBody>
                  <a:tcPr>
                    <a:solidFill>
                      <a:srgbClr val="5F8F34"/>
                    </a:solidFill>
                  </a:tcPr>
                </a:tc>
                <a:tc gridSpan="3">
                  <a:txBody>
                    <a:bodyPr/>
                    <a:lstStyle/>
                    <a:p>
                      <a:pPr algn="ctr"/>
                      <a:r>
                        <a:rPr lang="en-NZ" sz="1400" b="1">
                          <a:solidFill>
                            <a:schemeClr val="bg1"/>
                          </a:solidFill>
                        </a:rPr>
                        <a:t>Key drivers of the assessment</a:t>
                      </a:r>
                    </a:p>
                  </a:txBody>
                  <a:tcPr>
                    <a:solidFill>
                      <a:srgbClr val="5F8F34"/>
                    </a:solidFill>
                  </a:tcPr>
                </a:tc>
                <a:tc hMerge="1">
                  <a:txBody>
                    <a:bodyPr/>
                    <a:lstStyle/>
                    <a:p>
                      <a:endParaRPr lang="en-NZ" sz="1300" b="1">
                        <a:solidFill>
                          <a:srgbClr val="D0021B"/>
                        </a:solidFill>
                      </a:endParaRPr>
                    </a:p>
                  </a:txBody>
                  <a:tcPr/>
                </a:tc>
                <a:tc hMerge="1">
                  <a:txBody>
                    <a:bodyPr/>
                    <a:lstStyle/>
                    <a:p>
                      <a:endParaRPr lang="en-NZ" sz="1300" b="1">
                        <a:solidFill>
                          <a:srgbClr val="D0021B"/>
                        </a:solidFill>
                      </a:endParaRPr>
                    </a:p>
                  </a:txBody>
                  <a:tcPr/>
                </a:tc>
                <a:extLst>
                  <a:ext uri="{0D108BD9-81ED-4DB2-BD59-A6C34878D82A}">
                    <a16:rowId xmlns:a16="http://schemas.microsoft.com/office/drawing/2014/main" val="472134221"/>
                  </a:ext>
                </a:extLst>
              </a:tr>
              <a:tr h="436488">
                <a:tc>
                  <a:txBody>
                    <a:bodyPr/>
                    <a:lstStyle/>
                    <a:p>
                      <a:pPr marL="0" indent="0" algn="l">
                        <a:buNone/>
                      </a:pPr>
                      <a:r>
                        <a:rPr lang="en-US" sz="1200" b="1">
                          <a:solidFill>
                            <a:srgbClr val="5F8F34"/>
                          </a:solidFill>
                          <a:latin typeface="+mn-lt"/>
                          <a:ea typeface="Aptos" pitchFamily="34" charset="-122"/>
                          <a:cs typeface="Aptos" pitchFamily="34" charset="-120"/>
                        </a:rPr>
                        <a:t>A. IFRS RDR </a:t>
                      </a:r>
                      <a:endParaRPr lang="en-US" sz="1200" b="1">
                        <a:solidFill>
                          <a:srgbClr val="5F8F34"/>
                        </a:solidFill>
                        <a:latin typeface="+mn-lt"/>
                        <a:ea typeface="Aptos" charset="0"/>
                        <a:cs typeface="Aptos" charset="0"/>
                      </a:endParaRPr>
                    </a:p>
                  </a:txBody>
                  <a:tcPr anchor="ct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a:solidFill>
                            <a:schemeClr val="tx1"/>
                          </a:solidFill>
                          <a:latin typeface="+mn-lt"/>
                        </a:rPr>
                        <a:t>Option to be included DP</a:t>
                      </a:r>
                    </a:p>
                  </a:txBody>
                  <a:tcPr>
                    <a:solidFill>
                      <a:srgbClr val="FCEBD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a:solidFill>
                            <a:schemeClr val="accent2">
                              <a:lumMod val="90000"/>
                              <a:lumOff val="10000"/>
                            </a:schemeClr>
                          </a:solidFill>
                          <a:latin typeface="+mn-lt"/>
                        </a:rPr>
                        <a:t>1. Internationally credible</a:t>
                      </a:r>
                    </a:p>
                  </a:txBody>
                  <a:tcP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a:solidFill>
                            <a:schemeClr val="accent2">
                              <a:lumMod val="90000"/>
                              <a:lumOff val="10000"/>
                            </a:schemeClr>
                          </a:solidFill>
                          <a:latin typeface="+mn-lt"/>
                        </a:rPr>
                        <a:t>2. Interoperability with Tier 1</a:t>
                      </a:r>
                    </a:p>
                  </a:txBody>
                  <a:tcP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a:solidFill>
                            <a:srgbClr val="C00000"/>
                          </a:solidFill>
                          <a:latin typeface="+mn-lt"/>
                        </a:rPr>
                        <a:t>3. Licence agreements limits simplification</a:t>
                      </a:r>
                    </a:p>
                  </a:txBody>
                  <a:tcPr>
                    <a:solidFill>
                      <a:srgbClr val="FFFFFF"/>
                    </a:solidFill>
                  </a:tcPr>
                </a:tc>
                <a:extLst>
                  <a:ext uri="{0D108BD9-81ED-4DB2-BD59-A6C34878D82A}">
                    <a16:rowId xmlns:a16="http://schemas.microsoft.com/office/drawing/2014/main" val="925186859"/>
                  </a:ext>
                </a:extLst>
              </a:tr>
              <a:tr h="436488">
                <a:tc>
                  <a:txBody>
                    <a:bodyPr/>
                    <a:lstStyle/>
                    <a:p>
                      <a:pPr marL="0" indent="0" algn="l">
                        <a:buNone/>
                      </a:pPr>
                      <a:r>
                        <a:rPr lang="en-US" sz="1200" b="1">
                          <a:solidFill>
                            <a:srgbClr val="5F8F34"/>
                          </a:solidFill>
                          <a:latin typeface="+mn-lt"/>
                          <a:ea typeface="Aptos" pitchFamily="34" charset="-122"/>
                          <a:cs typeface="Aptos" pitchFamily="34" charset="-120"/>
                        </a:rPr>
                        <a:t>B. IFRS 19</a:t>
                      </a:r>
                      <a:endParaRPr lang="en-US" sz="1200" b="1">
                        <a:solidFill>
                          <a:srgbClr val="5F8F34"/>
                        </a:solidFill>
                        <a:latin typeface="+mn-lt"/>
                        <a:ea typeface="Aptos" charset="0"/>
                        <a:cs typeface="Aptos" charset="0"/>
                      </a:endParaRPr>
                    </a:p>
                  </a:txBody>
                  <a:tcPr anchor="ct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200" b="0" i="0" u="none" strike="noStrike" kern="1200" cap="none" spc="0" normalizeH="0" baseline="0" noProof="0">
                          <a:ln>
                            <a:noFill/>
                          </a:ln>
                          <a:solidFill>
                            <a:srgbClr val="000000"/>
                          </a:solidFill>
                          <a:effectLst/>
                          <a:uLnTx/>
                          <a:uFillTx/>
                          <a:latin typeface="Aptos"/>
                          <a:ea typeface="+mn-ea"/>
                          <a:cs typeface="+mn-cs"/>
                        </a:rPr>
                        <a:t>Option to be included DP</a:t>
                      </a:r>
                    </a:p>
                  </a:txBody>
                  <a:tcPr>
                    <a:solidFill>
                      <a:srgbClr val="FCEBD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a:solidFill>
                            <a:srgbClr val="C00000"/>
                          </a:solidFill>
                          <a:latin typeface="+mn-lt"/>
                        </a:rPr>
                        <a:t>1. Restricted eligibility</a:t>
                      </a:r>
                    </a:p>
                  </a:txBody>
                  <a:tcP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a:solidFill>
                            <a:schemeClr val="accent2">
                              <a:lumMod val="90000"/>
                              <a:lumOff val="10000"/>
                            </a:schemeClr>
                          </a:solidFill>
                          <a:latin typeface="+mn-lt"/>
                        </a:rPr>
                        <a:t>2. Internationally credible and interoperability with Tier 1</a:t>
                      </a:r>
                    </a:p>
                  </a:txBody>
                  <a:tcP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a:solidFill>
                            <a:srgbClr val="C00000"/>
                          </a:solidFill>
                          <a:latin typeface="+mn-lt"/>
                        </a:rPr>
                        <a:t>3. Licence agreements limits simplification</a:t>
                      </a:r>
                    </a:p>
                  </a:txBody>
                  <a:tcPr>
                    <a:solidFill>
                      <a:srgbClr val="EFF0EA"/>
                    </a:solidFill>
                  </a:tcPr>
                </a:tc>
                <a:extLst>
                  <a:ext uri="{0D108BD9-81ED-4DB2-BD59-A6C34878D82A}">
                    <a16:rowId xmlns:a16="http://schemas.microsoft.com/office/drawing/2014/main" val="2467611065"/>
                  </a:ext>
                </a:extLst>
              </a:tr>
              <a:tr h="436488">
                <a:tc>
                  <a:txBody>
                    <a:bodyPr/>
                    <a:lstStyle/>
                    <a:p>
                      <a:pPr marL="0" indent="0" algn="l">
                        <a:buNone/>
                      </a:pPr>
                      <a:r>
                        <a:rPr lang="en-US" sz="1200" b="1">
                          <a:solidFill>
                            <a:srgbClr val="5F8F34"/>
                          </a:solidFill>
                          <a:latin typeface="+mn-lt"/>
                          <a:ea typeface="Aptos" pitchFamily="34" charset="-122"/>
                          <a:cs typeface="Aptos" pitchFamily="34" charset="-120"/>
                        </a:rPr>
                        <a:t>C. IFRS for SMEs</a:t>
                      </a:r>
                      <a:endParaRPr lang="en-US" sz="1200" b="1">
                        <a:solidFill>
                          <a:srgbClr val="5F8F34"/>
                        </a:solidFill>
                        <a:latin typeface="+mn-lt"/>
                        <a:ea typeface="Aptos" charset="0"/>
                        <a:cs typeface="Aptos" charset="0"/>
                      </a:endParaRPr>
                    </a:p>
                  </a:txBody>
                  <a:tcPr anchor="ct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200" b="0" i="0" u="none" strike="noStrike" kern="1200" cap="none" spc="0" normalizeH="0" baseline="0" noProof="0">
                          <a:ln>
                            <a:noFill/>
                          </a:ln>
                          <a:solidFill>
                            <a:srgbClr val="000000"/>
                          </a:solidFill>
                          <a:effectLst/>
                          <a:uLnTx/>
                          <a:uFillTx/>
                          <a:latin typeface="Aptos"/>
                          <a:ea typeface="+mn-ea"/>
                          <a:cs typeface="+mn-cs"/>
                        </a:rPr>
                        <a:t>Option to be included DP</a:t>
                      </a:r>
                    </a:p>
                  </a:txBody>
                  <a:tcPr>
                    <a:solidFill>
                      <a:srgbClr val="FCEBD1"/>
                    </a:solidFill>
                  </a:tcPr>
                </a:tc>
                <a:tc>
                  <a:txBody>
                    <a:bodyPr/>
                    <a:lstStyle/>
                    <a:p>
                      <a:r>
                        <a:rPr lang="en-NZ" sz="1200" b="0">
                          <a:solidFill>
                            <a:srgbClr val="23500B"/>
                          </a:solidFill>
                          <a:latin typeface="+mn-lt"/>
                        </a:rPr>
                        <a:t>1. Simplified recognition and measurement</a:t>
                      </a:r>
                    </a:p>
                  </a:txBody>
                  <a:tcP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a:solidFill>
                            <a:srgbClr val="C00000"/>
                          </a:solidFill>
                          <a:latin typeface="+mn-lt"/>
                        </a:rPr>
                        <a:t>2. Disruption of current ecosystem</a:t>
                      </a:r>
                    </a:p>
                  </a:txBody>
                  <a:tcP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a:solidFill>
                            <a:srgbClr val="23500B"/>
                          </a:solidFill>
                          <a:latin typeface="+mn-lt"/>
                        </a:rPr>
                        <a:t>3. Reduced ongoing costs</a:t>
                      </a:r>
                    </a:p>
                  </a:txBody>
                  <a:tcPr>
                    <a:solidFill>
                      <a:srgbClr val="FFFFFF"/>
                    </a:solidFill>
                  </a:tcPr>
                </a:tc>
                <a:extLst>
                  <a:ext uri="{0D108BD9-81ED-4DB2-BD59-A6C34878D82A}">
                    <a16:rowId xmlns:a16="http://schemas.microsoft.com/office/drawing/2014/main" val="2408634249"/>
                  </a:ext>
                </a:extLst>
              </a:tr>
              <a:tr h="436488">
                <a:tc>
                  <a:txBody>
                    <a:bodyPr/>
                    <a:lstStyle/>
                    <a:p>
                      <a:pPr marL="0" indent="0" algn="l">
                        <a:buNone/>
                      </a:pPr>
                      <a:r>
                        <a:rPr lang="en-US" sz="1200" b="1">
                          <a:solidFill>
                            <a:srgbClr val="5F8F34"/>
                          </a:solidFill>
                          <a:latin typeface="+mn-lt"/>
                          <a:ea typeface="Aptos" charset="0"/>
                          <a:cs typeface="Aptos" charset="0"/>
                        </a:rPr>
                        <a:t>D. </a:t>
                      </a:r>
                      <a:r>
                        <a:rPr lang="en-US" sz="1200" b="1">
                          <a:solidFill>
                            <a:srgbClr val="5F8F34"/>
                          </a:solidFill>
                          <a:latin typeface="+mn-lt"/>
                          <a:ea typeface="Aptos" pitchFamily="34" charset="-122"/>
                          <a:cs typeface="Aptos" pitchFamily="34" charset="-120"/>
                        </a:rPr>
                        <a:t>Locally modified </a:t>
                      </a:r>
                      <a:endParaRPr lang="en-US" sz="1200" b="1">
                        <a:solidFill>
                          <a:srgbClr val="5F8F34"/>
                        </a:solidFill>
                        <a:latin typeface="+mn-lt"/>
                        <a:ea typeface="Aptos" charset="0"/>
                        <a:cs typeface="Aptos" charset="0"/>
                      </a:endParaRPr>
                    </a:p>
                  </a:txBody>
                  <a:tcPr anchor="ct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200" b="0" i="0" u="none" strike="noStrike" kern="1200" cap="none" spc="0" normalizeH="0" baseline="0" noProof="0">
                          <a:ln>
                            <a:noFill/>
                          </a:ln>
                          <a:solidFill>
                            <a:srgbClr val="000000"/>
                          </a:solidFill>
                          <a:effectLst/>
                          <a:uLnTx/>
                          <a:uFillTx/>
                          <a:latin typeface="Aptos"/>
                          <a:ea typeface="+mn-ea"/>
                          <a:cs typeface="+mn-cs"/>
                        </a:rPr>
                        <a:t>Option to be included DP</a:t>
                      </a:r>
                    </a:p>
                  </a:txBody>
                  <a:tcPr>
                    <a:solidFill>
                      <a:srgbClr val="FCEBD1"/>
                    </a:solidFill>
                  </a:tcPr>
                </a:tc>
                <a:tc>
                  <a:txBody>
                    <a:bodyPr/>
                    <a:lstStyle/>
                    <a:p>
                      <a:r>
                        <a:rPr lang="en-NZ" sz="1200" b="0">
                          <a:solidFill>
                            <a:srgbClr val="23500B"/>
                          </a:solidFill>
                          <a:latin typeface="+mn-lt"/>
                        </a:rPr>
                        <a:t>1. Simplification possible</a:t>
                      </a:r>
                    </a:p>
                  </a:txBody>
                  <a:tcP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a:solidFill>
                            <a:srgbClr val="C00000"/>
                          </a:solidFill>
                          <a:latin typeface="+mn-lt"/>
                        </a:rPr>
                        <a:t>2. Loss of international credibility</a:t>
                      </a:r>
                    </a:p>
                  </a:txBody>
                  <a:tcPr>
                    <a:solidFill>
                      <a:srgbClr val="EFF0E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a:solidFill>
                            <a:srgbClr val="C00000"/>
                          </a:solidFill>
                          <a:latin typeface="+mn-lt"/>
                        </a:rPr>
                        <a:t>3. High transition and maintenance costs</a:t>
                      </a:r>
                    </a:p>
                  </a:txBody>
                  <a:tcPr>
                    <a:solidFill>
                      <a:srgbClr val="EFF0EA"/>
                    </a:solidFill>
                  </a:tcPr>
                </a:tc>
                <a:extLst>
                  <a:ext uri="{0D108BD9-81ED-4DB2-BD59-A6C34878D82A}">
                    <a16:rowId xmlns:a16="http://schemas.microsoft.com/office/drawing/2014/main" val="3439167052"/>
                  </a:ext>
                </a:extLst>
              </a:tr>
              <a:tr h="436488">
                <a:tc>
                  <a:txBody>
                    <a:bodyPr/>
                    <a:lstStyle/>
                    <a:p>
                      <a:pPr marL="0" indent="0" algn="l">
                        <a:buNone/>
                      </a:pPr>
                      <a:r>
                        <a:rPr lang="en-US" sz="1200" b="1">
                          <a:solidFill>
                            <a:srgbClr val="5F8F34"/>
                          </a:solidFill>
                          <a:latin typeface="+mn-lt"/>
                          <a:ea typeface="Aptos" charset="0"/>
                          <a:cs typeface="Aptos" charset="0"/>
                        </a:rPr>
                        <a:t>E. US GAAP</a:t>
                      </a:r>
                    </a:p>
                  </a:txBody>
                  <a:tcPr anchor="ct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a:solidFill>
                            <a:schemeClr val="tx1"/>
                          </a:solidFill>
                        </a:rPr>
                        <a:t>Not recommended</a:t>
                      </a:r>
                    </a:p>
                  </a:txBody>
                  <a:tcPr>
                    <a:solidFill>
                      <a:srgbClr val="F7D5D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a:solidFill>
                            <a:srgbClr val="C00000"/>
                          </a:solidFill>
                        </a:rPr>
                        <a:t>1. Only used primarily in one jurisdiction</a:t>
                      </a:r>
                    </a:p>
                  </a:txBody>
                  <a:tcP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a:solidFill>
                            <a:srgbClr val="C00000"/>
                          </a:solidFill>
                        </a:rPr>
                        <a:t>2. High transition costs</a:t>
                      </a:r>
                    </a:p>
                  </a:txBody>
                  <a:tcP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sz="1200" b="0">
                          <a:solidFill>
                            <a:srgbClr val="C00000"/>
                          </a:solidFill>
                        </a:rPr>
                        <a:t>3. Loss of Aus harmonisation</a:t>
                      </a:r>
                    </a:p>
                  </a:txBody>
                  <a:tcPr>
                    <a:solidFill>
                      <a:srgbClr val="FFFFFF"/>
                    </a:solidFill>
                  </a:tcPr>
                </a:tc>
                <a:extLst>
                  <a:ext uri="{0D108BD9-81ED-4DB2-BD59-A6C34878D82A}">
                    <a16:rowId xmlns:a16="http://schemas.microsoft.com/office/drawing/2014/main" val="165661984"/>
                  </a:ext>
                </a:extLst>
              </a:tr>
            </a:tbl>
          </a:graphicData>
        </a:graphic>
      </p:graphicFrame>
      <p:pic>
        <p:nvPicPr>
          <p:cNvPr id="12" name="Graphic 11" descr="Line arrow: Rotate left with solid fill">
            <a:extLst>
              <a:ext uri="{FF2B5EF4-FFF2-40B4-BE49-F238E27FC236}">
                <a16:creationId xmlns:a16="http://schemas.microsoft.com/office/drawing/2014/main" id="{13C08DCC-B77D-CE8B-9CF7-2DEEE95EA05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17095985" flipV="1">
            <a:off x="10575143" y="3498821"/>
            <a:ext cx="914400" cy="914400"/>
          </a:xfrm>
          <a:prstGeom prst="rect">
            <a:avLst/>
          </a:prstGeom>
        </p:spPr>
      </p:pic>
      <p:sp>
        <p:nvSpPr>
          <p:cNvPr id="13" name="Slide Number Placeholder 94">
            <a:extLst>
              <a:ext uri="{FF2B5EF4-FFF2-40B4-BE49-F238E27FC236}">
                <a16:creationId xmlns:a16="http://schemas.microsoft.com/office/drawing/2014/main" id="{8B6AF190-1985-50AB-D3F5-1F3EF1231541}"/>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sp>
        <p:nvSpPr>
          <p:cNvPr id="8" name="Subtitle">
            <a:extLst>
              <a:ext uri="{FF2B5EF4-FFF2-40B4-BE49-F238E27FC236}">
                <a16:creationId xmlns:a16="http://schemas.microsoft.com/office/drawing/2014/main" id="{4C8B7816-BE12-2622-498E-9839E6AAE101}"/>
              </a:ext>
            </a:extLst>
          </p:cNvPr>
          <p:cNvSpPr txBox="1"/>
          <p:nvPr/>
        </p:nvSpPr>
        <p:spPr>
          <a:xfrm>
            <a:off x="380990" y="896672"/>
            <a:ext cx="11338618" cy="695161"/>
          </a:xfrm>
          <a:prstGeom prst="rect">
            <a:avLst/>
          </a:prstGeom>
          <a:noFill/>
        </p:spPr>
        <p:txBody>
          <a:bodyPr wrap="square" lIns="0" tIns="0" rIns="0" bIns="0" rtlCol="0" anchor="t"/>
          <a:lstStyle/>
          <a:p>
            <a:pPr>
              <a:defRPr/>
            </a:pPr>
            <a:r>
              <a:rPr kumimoji="0" lang="en-NZ" sz="1200" b="0" i="1" u="none" strike="noStrike" kern="1200" cap="none" spc="0" normalizeH="0" baseline="0" noProof="0">
                <a:ln>
                  <a:noFill/>
                </a:ln>
                <a:solidFill>
                  <a:schemeClr val="bg2"/>
                </a:solidFill>
                <a:effectLst/>
                <a:uLnTx/>
                <a:uFillTx/>
                <a:ea typeface="+mn-ea"/>
                <a:cs typeface="+mn-cs"/>
              </a:rPr>
              <a:t>Each viable option was assessed against seven key criteria. </a:t>
            </a:r>
            <a:r>
              <a:rPr lang="en-NZ" sz="1200" i="1">
                <a:solidFill>
                  <a:schemeClr val="bg2"/>
                </a:solidFill>
              </a:rPr>
              <a:t>Drawing on the detailed options analysis (refer to our </a:t>
            </a:r>
            <a:r>
              <a:rPr lang="en-NZ" sz="1200" i="1">
                <a:solidFill>
                  <a:srgbClr val="23500B"/>
                </a:solidFill>
                <a:hlinkClick r:id="rId5">
                  <a:extLst>
                    <a:ext uri="{A12FA001-AC4F-418D-AE19-62706E023703}">
                      <ahyp:hlinkClr xmlns:ahyp="http://schemas.microsoft.com/office/drawing/2018/hyperlinkcolor" val="tx"/>
                    </a:ext>
                  </a:extLst>
                </a:hlinkClick>
              </a:rPr>
              <a:t>ASF webpage </a:t>
            </a:r>
            <a:r>
              <a:rPr lang="en-NZ" sz="1200" i="1">
                <a:solidFill>
                  <a:schemeClr val="bg2"/>
                </a:solidFill>
              </a:rPr>
              <a:t>for more info), the table below outlines the key drivers for each option. This assessment is preliminary and is presented to prompt discussion — the ratings are staff judgements.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200" b="0" i="1" u="none" strike="noStrike" kern="1200" cap="none" spc="0" normalizeH="0" baseline="0" noProof="0">
              <a:ln>
                <a:noFill/>
              </a:ln>
              <a:solidFill>
                <a:srgbClr val="192D06"/>
              </a:solidFill>
              <a:effectLst/>
              <a:uLnTx/>
              <a:uFillTx/>
              <a:latin typeface="Aptos"/>
              <a:ea typeface="+mn-ea"/>
              <a:cs typeface="+mn-cs"/>
            </a:endParaRPr>
          </a:p>
        </p:txBody>
      </p:sp>
    </p:spTree>
    <p:extLst>
      <p:ext uri="{BB962C8B-B14F-4D97-AF65-F5344CB8AC3E}">
        <p14:creationId xmlns:p14="http://schemas.microsoft.com/office/powerpoint/2010/main" val="231801967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6C990-A563-AF58-0C80-BC4F2F489FDA}"/>
            </a:ext>
          </a:extLst>
        </p:cNvPr>
        <p:cNvGrpSpPr/>
        <p:nvPr/>
      </p:nvGrpSpPr>
      <p:grpSpPr>
        <a:xfrm>
          <a:off x="0" y="0"/>
          <a:ext cx="0" cy="0"/>
          <a:chOff x="0" y="0"/>
          <a:chExt cx="0" cy="0"/>
        </a:xfrm>
      </p:grpSpPr>
      <p:pic>
        <p:nvPicPr>
          <p:cNvPr id="300" name="Header Graphic"/>
          <p:cNvPicPr>
            <a:picLocks noChangeAspect="1"/>
          </p:cNvPicPr>
          <p:nvPr/>
        </p:nvPicPr>
        <p:blipFill rotWithShape="1">
          <a:blip r:embed="rId3"/>
          <a:srcRect l="13100" r="3344" b="34760"/>
          <a:stretch/>
        </p:blipFill>
        <p:spPr>
          <a:xfrm>
            <a:off x="240000" y="0"/>
            <a:ext cx="11952000" cy="835742"/>
          </a:xfrm>
          <a:prstGeom prst="rect">
            <a:avLst/>
          </a:prstGeom>
        </p:spPr>
      </p:pic>
      <p:sp>
        <p:nvSpPr>
          <p:cNvPr id="20" name="TextBox 19">
            <a:extLst>
              <a:ext uri="{FF2B5EF4-FFF2-40B4-BE49-F238E27FC236}">
                <a16:creationId xmlns:a16="http://schemas.microsoft.com/office/drawing/2014/main" id="{8A5B87FE-298D-C756-958D-B9C8E4958020}"/>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FA314421-8247-5056-E9F8-19015607E647}"/>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61</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6" name="Picture 5">
            <a:extLst>
              <a:ext uri="{FF2B5EF4-FFF2-40B4-BE49-F238E27FC236}">
                <a16:creationId xmlns:a16="http://schemas.microsoft.com/office/drawing/2014/main" id="{34B379A5-FD89-3744-BD01-0A1EF04CBCEF}"/>
              </a:ext>
            </a:extLst>
          </p:cNvPr>
          <p:cNvPicPr>
            <a:picLocks noChangeAspect="1"/>
          </p:cNvPicPr>
          <p:nvPr/>
        </p:nvPicPr>
        <p:blipFill>
          <a:blip r:embed="rId4"/>
          <a:stretch>
            <a:fillRect/>
          </a:stretch>
        </p:blipFill>
        <p:spPr>
          <a:xfrm>
            <a:off x="200892" y="1529264"/>
            <a:ext cx="9173945" cy="4192779"/>
          </a:xfrm>
          <a:prstGeom prst="rect">
            <a:avLst/>
          </a:prstGeom>
        </p:spPr>
      </p:pic>
      <p:pic>
        <p:nvPicPr>
          <p:cNvPr id="4" name="Picture 3">
            <a:extLst>
              <a:ext uri="{FF2B5EF4-FFF2-40B4-BE49-F238E27FC236}">
                <a16:creationId xmlns:a16="http://schemas.microsoft.com/office/drawing/2014/main" id="{E7C8FA0C-6F42-216B-A5BD-BD203F18E59D}"/>
              </a:ext>
            </a:extLst>
          </p:cNvPr>
          <p:cNvPicPr>
            <a:picLocks noChangeAspect="1"/>
          </p:cNvPicPr>
          <p:nvPr/>
        </p:nvPicPr>
        <p:blipFill>
          <a:blip r:embed="rId5"/>
          <a:stretch>
            <a:fillRect/>
          </a:stretch>
        </p:blipFill>
        <p:spPr>
          <a:xfrm>
            <a:off x="9197856" y="1275272"/>
            <a:ext cx="2616271" cy="3639046"/>
          </a:xfrm>
          <a:prstGeom prst="rect">
            <a:avLst/>
          </a:prstGeom>
        </p:spPr>
      </p:pic>
    </p:spTree>
    <p:extLst>
      <p:ext uri="{BB962C8B-B14F-4D97-AF65-F5344CB8AC3E}">
        <p14:creationId xmlns:p14="http://schemas.microsoft.com/office/powerpoint/2010/main" val="25259136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4A5C4-5929-9877-22DA-5C0C4DA808FE}"/>
            </a:ext>
          </a:extLst>
        </p:cNvPr>
        <p:cNvGrpSpPr/>
        <p:nvPr/>
      </p:nvGrpSpPr>
      <p:grpSpPr>
        <a:xfrm>
          <a:off x="0" y="0"/>
          <a:ext cx="0" cy="0"/>
          <a:chOff x="0" y="0"/>
          <a:chExt cx="0" cy="0"/>
        </a:xfrm>
      </p:grpSpPr>
      <p:pic>
        <p:nvPicPr>
          <p:cNvPr id="300" name="Header Graphic">
            <a:extLst>
              <a:ext uri="{FF2B5EF4-FFF2-40B4-BE49-F238E27FC236}">
                <a16:creationId xmlns:a16="http://schemas.microsoft.com/office/drawing/2014/main" id="{D1DD2217-A40D-0C1A-3740-97F2C923B3D7}"/>
              </a:ext>
            </a:extLst>
          </p:cNvPr>
          <p:cNvPicPr>
            <a:picLocks noChangeAspect="1"/>
          </p:cNvPicPr>
          <p:nvPr/>
        </p:nvPicPr>
        <p:blipFill rotWithShape="1">
          <a:blip r:embed="rId3"/>
          <a:srcRect l="13100" r="3344" b="34760"/>
          <a:stretch/>
        </p:blipFill>
        <p:spPr>
          <a:xfrm>
            <a:off x="240000" y="0"/>
            <a:ext cx="11952000" cy="835742"/>
          </a:xfrm>
          <a:prstGeom prst="rect">
            <a:avLst/>
          </a:prstGeom>
        </p:spPr>
      </p:pic>
      <p:sp>
        <p:nvSpPr>
          <p:cNvPr id="20" name="TextBox 19">
            <a:extLst>
              <a:ext uri="{FF2B5EF4-FFF2-40B4-BE49-F238E27FC236}">
                <a16:creationId xmlns:a16="http://schemas.microsoft.com/office/drawing/2014/main" id="{40E0CE8B-D2A2-AF1E-6A10-586F20DF549D}"/>
              </a:ext>
            </a:extLst>
          </p:cNvPr>
          <p:cNvSpPr txBox="1"/>
          <p:nvPr/>
        </p:nvSpPr>
        <p:spPr>
          <a:xfrm>
            <a:off x="462856" y="276218"/>
            <a:ext cx="6105099" cy="400000"/>
          </a:xfrm>
          <a:prstGeom prst="rect">
            <a:avLst/>
          </a:prstGeom>
          <a:noFill/>
        </p:spPr>
        <p:txBody>
          <a:bodyPr wrap="none" lIns="0" tIns="0" rIns="0" bIns="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100" b="1" i="0" u="none" strike="noStrike" kern="1200" cap="none" spc="0" normalizeH="0" baseline="0" noProof="0">
                <a:ln>
                  <a:noFill/>
                </a:ln>
                <a:solidFill>
                  <a:schemeClr val="accent1"/>
                </a:solidFill>
                <a:effectLst/>
                <a:uLnTx/>
                <a:uFillTx/>
                <a:latin typeface="+mj-lt"/>
                <a:ea typeface="+mn-ea"/>
                <a:cs typeface="+mn-cs"/>
              </a:rPr>
              <a:t>Polling question – menti.com</a:t>
            </a:r>
          </a:p>
        </p:txBody>
      </p:sp>
      <p:sp>
        <p:nvSpPr>
          <p:cNvPr id="21" name="Slide Number Placeholder 94">
            <a:extLst>
              <a:ext uri="{FF2B5EF4-FFF2-40B4-BE49-F238E27FC236}">
                <a16:creationId xmlns:a16="http://schemas.microsoft.com/office/drawing/2014/main" id="{385303E4-EB72-5466-706B-EED336F108B1}"/>
              </a:ext>
            </a:extLst>
          </p:cNvPr>
          <p:cNvSpPr txBox="1">
            <a:spLocks/>
          </p:cNvSpPr>
          <p:nvPr/>
        </p:nvSpPr>
        <p:spPr>
          <a:xfrm>
            <a:off x="9349286" y="6415566"/>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D3619A-09F5-45D7-9AE0-1FCCB4A65B05}" type="slidenum">
              <a:rPr kumimoji="0" lang="en-NZ" sz="1200" b="0" i="0" u="none" strike="noStrike" kern="1200" cap="none" spc="0" normalizeH="0" baseline="0" noProof="0" smtClean="0">
                <a:ln>
                  <a:noFill/>
                </a:ln>
                <a:solidFill>
                  <a:srgbClr val="000000"/>
                </a:solidFill>
                <a:effectLst/>
                <a:uLnTx/>
                <a:uFillTx/>
                <a:latin typeface="Aptos"/>
                <a:ea typeface="+mn-ea"/>
                <a:cs typeface="+mn-cs"/>
              </a:rPr>
              <a:t>62</a:t>
            </a:fld>
            <a:endParaRPr kumimoji="0" lang="en-NZ" sz="1200" b="0" i="0" u="none" strike="noStrike" kern="1200" cap="none" spc="0" normalizeH="0" baseline="0" noProof="0">
              <a:ln>
                <a:noFill/>
              </a:ln>
              <a:solidFill>
                <a:srgbClr val="000000"/>
              </a:solidFill>
              <a:effectLst/>
              <a:uLnTx/>
              <a:uFillTx/>
              <a:latin typeface="Aptos"/>
              <a:ea typeface="+mn-ea"/>
              <a:cs typeface="+mn-cs"/>
            </a:endParaRPr>
          </a:p>
        </p:txBody>
      </p:sp>
      <p:pic>
        <p:nvPicPr>
          <p:cNvPr id="3" name="Picture 2">
            <a:extLst>
              <a:ext uri="{FF2B5EF4-FFF2-40B4-BE49-F238E27FC236}">
                <a16:creationId xmlns:a16="http://schemas.microsoft.com/office/drawing/2014/main" id="{E552A1C6-924B-8012-DB5D-C1205B983F6C}"/>
              </a:ext>
            </a:extLst>
          </p:cNvPr>
          <p:cNvPicPr>
            <a:picLocks noChangeAspect="1"/>
          </p:cNvPicPr>
          <p:nvPr/>
        </p:nvPicPr>
        <p:blipFill>
          <a:blip r:embed="rId4"/>
          <a:stretch>
            <a:fillRect/>
          </a:stretch>
        </p:blipFill>
        <p:spPr>
          <a:xfrm>
            <a:off x="547309" y="1017885"/>
            <a:ext cx="10642238" cy="5044562"/>
          </a:xfrm>
          <a:prstGeom prst="rect">
            <a:avLst/>
          </a:prstGeom>
        </p:spPr>
      </p:pic>
    </p:spTree>
    <p:extLst>
      <p:ext uri="{BB962C8B-B14F-4D97-AF65-F5344CB8AC3E}">
        <p14:creationId xmlns:p14="http://schemas.microsoft.com/office/powerpoint/2010/main" val="56058248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5F8F34"/>
        </a:solidFill>
        <a:effectLst/>
      </p:bgPr>
    </p:bg>
    <p:spTree>
      <p:nvGrpSpPr>
        <p:cNvPr id="1" name="">
          <a:extLst>
            <a:ext uri="{FF2B5EF4-FFF2-40B4-BE49-F238E27FC236}">
              <a16:creationId xmlns:a16="http://schemas.microsoft.com/office/drawing/2014/main" id="{D96C3370-169A-649B-DA38-0C786FAEE4AD}"/>
            </a:ext>
          </a:extLst>
        </p:cNvPr>
        <p:cNvGrpSpPr/>
        <p:nvPr/>
      </p:nvGrpSpPr>
      <p:grpSpPr>
        <a:xfrm>
          <a:off x="0" y="0"/>
          <a:ext cx="0" cy="0"/>
          <a:chOff x="0" y="0"/>
          <a:chExt cx="0" cy="0"/>
        </a:xfrm>
      </p:grpSpPr>
      <p:sp>
        <p:nvSpPr>
          <p:cNvPr id="11" name="TextBox 10">
            <a:extLst>
              <a:ext uri="{FF2B5EF4-FFF2-40B4-BE49-F238E27FC236}">
                <a16:creationId xmlns:a16="http://schemas.microsoft.com/office/drawing/2014/main" id="{C6C97D93-66B8-01D1-7A78-AC615D3196D9}"/>
              </a:ext>
            </a:extLst>
          </p:cNvPr>
          <p:cNvSpPr txBox="1"/>
          <p:nvPr/>
        </p:nvSpPr>
        <p:spPr>
          <a:xfrm>
            <a:off x="1785636" y="1389980"/>
            <a:ext cx="10064336" cy="615553"/>
          </a:xfrm>
          <a:prstGeom prst="rect">
            <a:avLst/>
          </a:prstGeom>
          <a:noFill/>
        </p:spPr>
        <p:txBody>
          <a:bodyPr wrap="square" lIns="0" tIns="0" rIns="0" bIns="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FFFFFF"/>
                </a:solidFill>
                <a:effectLst/>
                <a:uLnTx/>
                <a:uFillTx/>
                <a:latin typeface="Aptos Display"/>
                <a:ea typeface="+mn-ea"/>
                <a:cs typeface="+mn-cs"/>
              </a:rPr>
              <a:t>Have your say</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Aptos Display"/>
                <a:ea typeface="+mn-ea"/>
                <a:cs typeface="+mn-cs"/>
              </a:rPr>
              <a:t>Scan the QR code to provide feedback on this topic and help inform the development of the Discussion Paper.</a:t>
            </a:r>
          </a:p>
        </p:txBody>
      </p:sp>
      <p:pic>
        <p:nvPicPr>
          <p:cNvPr id="18" name="Picture 17" descr="A picture containing strainer, vector graphics, bathroom  Description automatically generated">
            <a:extLst>
              <a:ext uri="{FF2B5EF4-FFF2-40B4-BE49-F238E27FC236}">
                <a16:creationId xmlns:a16="http://schemas.microsoft.com/office/drawing/2014/main" id="{5497C489-792F-7536-54CA-2B681F77C3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109" y="104862"/>
            <a:ext cx="1554472" cy="1534948"/>
          </a:xfrm>
          <a:prstGeom prst="rect">
            <a:avLst/>
          </a:prstGeom>
        </p:spPr>
      </p:pic>
      <p:sp>
        <p:nvSpPr>
          <p:cNvPr id="8" name="TextBox 7">
            <a:extLst>
              <a:ext uri="{FF2B5EF4-FFF2-40B4-BE49-F238E27FC236}">
                <a16:creationId xmlns:a16="http://schemas.microsoft.com/office/drawing/2014/main" id="{AEB40AAF-15F0-3969-959E-501AF1DE1930}"/>
              </a:ext>
            </a:extLst>
          </p:cNvPr>
          <p:cNvSpPr txBox="1"/>
          <p:nvPr/>
        </p:nvSpPr>
        <p:spPr>
          <a:xfrm>
            <a:off x="326262" y="5162351"/>
            <a:ext cx="9330186" cy="1508105"/>
          </a:xfrm>
          <a:prstGeom prst="rect">
            <a:avLst/>
          </a:prstGeom>
          <a:noFill/>
        </p:spPr>
        <p:txBody>
          <a:bodyPr wrap="square" lIns="0" tIns="0" rIns="0" bIns="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FFFFFF"/>
                </a:solidFill>
                <a:effectLst/>
                <a:uLnTx/>
                <a:uFillTx/>
                <a:latin typeface="Aptos Display"/>
                <a:ea typeface="+mn-ea"/>
                <a:cs typeface="+mn-cs"/>
              </a:rPr>
              <a:t>We welcome your feedback as we develop our thinking on the future of New Zealand's Accounting Standards Framework.</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Aptos Display"/>
                <a:ea typeface="+mn-ea"/>
                <a:cs typeface="+mn-cs"/>
              </a:rPr>
              <a:t>This need-to-know session outlined some of the key issues and considerations we are currently exploring. We are keen to hear whether our analysis is complete, whether there are other challenges or opportunities we should consider, and whether there are perspectives we may have overlooked.</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Aptos Display"/>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Aptos Display"/>
                <a:ea typeface="+mn-ea"/>
                <a:cs typeface="+mn-cs"/>
              </a:rPr>
              <a:t>You can provide feedback at any stage by scanning the relevant QR code and completing the short survey for the Tier 2 for-profit reporting framework review. Your input will help inform the development of the Discussion Paper.</a:t>
            </a:r>
          </a:p>
        </p:txBody>
      </p:sp>
      <p:pic>
        <p:nvPicPr>
          <p:cNvPr id="13" name="Picture 12" descr="A picture containing strainer, vector graphics, bathroom  Description automatically generated">
            <a:extLst>
              <a:ext uri="{FF2B5EF4-FFF2-40B4-BE49-F238E27FC236}">
                <a16:creationId xmlns:a16="http://schemas.microsoft.com/office/drawing/2014/main" id="{74FF16D0-A1C5-C238-E5A0-95C2BB980A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3771" y="4722256"/>
            <a:ext cx="2546685" cy="2514699"/>
          </a:xfrm>
          <a:prstGeom prst="rect">
            <a:avLst/>
          </a:prstGeom>
        </p:spPr>
      </p:pic>
      <p:pic>
        <p:nvPicPr>
          <p:cNvPr id="20" name="Picture 19" descr="A picture containing dark  Description automatically generated">
            <a:extLst>
              <a:ext uri="{FF2B5EF4-FFF2-40B4-BE49-F238E27FC236}">
                <a16:creationId xmlns:a16="http://schemas.microsoft.com/office/drawing/2014/main" id="{023FB205-9515-5A4C-44DC-BAE00EF221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15275" y="5508709"/>
            <a:ext cx="1494592" cy="1477120"/>
          </a:xfrm>
          <a:prstGeom prst="rect">
            <a:avLst/>
          </a:prstGeom>
        </p:spPr>
      </p:pic>
      <p:pic>
        <p:nvPicPr>
          <p:cNvPr id="9" name="Picture 8">
            <a:extLst>
              <a:ext uri="{FF2B5EF4-FFF2-40B4-BE49-F238E27FC236}">
                <a16:creationId xmlns:a16="http://schemas.microsoft.com/office/drawing/2014/main" id="{37785CC2-3913-7621-60A7-2D3292FF7F37}"/>
              </a:ext>
            </a:extLst>
          </p:cNvPr>
          <p:cNvPicPr>
            <a:picLocks noChangeAspect="1"/>
          </p:cNvPicPr>
          <p:nvPr/>
        </p:nvPicPr>
        <p:blipFill>
          <a:blip r:embed="rId5">
            <a:extLst>
              <a:ext uri="{28A0092B-C50C-407E-A947-70E740481C1C}">
                <a14:useLocalDpi xmlns:a14="http://schemas.microsoft.com/office/drawing/2010/main" val="0"/>
              </a:ext>
            </a:extLst>
          </a:blip>
          <a:stretch/>
        </p:blipFill>
        <p:spPr>
          <a:xfrm>
            <a:off x="8252454" y="2409276"/>
            <a:ext cx="2548714" cy="2548714"/>
          </a:xfrm>
          <a:prstGeom prst="rect">
            <a:avLst/>
          </a:prstGeom>
        </p:spPr>
      </p:pic>
      <p:sp>
        <p:nvSpPr>
          <p:cNvPr id="12" name="Rectangle: Rounded Corners 11">
            <a:extLst>
              <a:ext uri="{FF2B5EF4-FFF2-40B4-BE49-F238E27FC236}">
                <a16:creationId xmlns:a16="http://schemas.microsoft.com/office/drawing/2014/main" id="{A40A730A-3D12-E846-7198-D1F48CC8AEA1}"/>
              </a:ext>
            </a:extLst>
          </p:cNvPr>
          <p:cNvSpPr/>
          <p:nvPr/>
        </p:nvSpPr>
        <p:spPr>
          <a:xfrm>
            <a:off x="4547727" y="2242741"/>
            <a:ext cx="2754538" cy="2754538"/>
          </a:xfrm>
          <a:prstGeom prst="roundRect">
            <a:avLst>
              <a:gd name="adj" fmla="val 3988"/>
            </a:avLst>
          </a:prstGeom>
          <a:blipFill>
            <a:blip r:embed="rId6">
              <a:extLst>
                <a:ext uri="{28A0092B-C50C-407E-A947-70E740481C1C}">
                  <a14:useLocalDpi xmlns:a14="http://schemas.microsoft.com/office/drawing/2010/main" val="0"/>
                </a:ext>
              </a:extLst>
            </a:blip>
            <a:stretch>
              <a:fillRect/>
            </a:stretch>
          </a:blipFill>
          <a:ln w="28575">
            <a:solidFill>
              <a:srgbClr val="23500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Calibri"/>
              <a:ea typeface="+mn-ea"/>
              <a:cs typeface="+mn-cs"/>
            </a:endParaRPr>
          </a:p>
        </p:txBody>
      </p:sp>
      <p:pic>
        <p:nvPicPr>
          <p:cNvPr id="15" name="Picture 14">
            <a:extLst>
              <a:ext uri="{FF2B5EF4-FFF2-40B4-BE49-F238E27FC236}">
                <a16:creationId xmlns:a16="http://schemas.microsoft.com/office/drawing/2014/main" id="{BD1E381C-E9E7-0176-6DA6-9EC025F88B39}"/>
              </a:ext>
            </a:extLst>
          </p:cNvPr>
          <p:cNvPicPr>
            <a:picLocks noChangeAspect="1"/>
          </p:cNvPicPr>
          <p:nvPr/>
        </p:nvPicPr>
        <p:blipFill>
          <a:blip r:embed="rId7"/>
          <a:stretch>
            <a:fillRect/>
          </a:stretch>
        </p:blipFill>
        <p:spPr>
          <a:xfrm>
            <a:off x="627084" y="2242742"/>
            <a:ext cx="2781991" cy="2754537"/>
          </a:xfrm>
          <a:prstGeom prst="rect">
            <a:avLst/>
          </a:prstGeom>
        </p:spPr>
      </p:pic>
      <p:sp>
        <p:nvSpPr>
          <p:cNvPr id="17" name="TextBox 16">
            <a:extLst>
              <a:ext uri="{FF2B5EF4-FFF2-40B4-BE49-F238E27FC236}">
                <a16:creationId xmlns:a16="http://schemas.microsoft.com/office/drawing/2014/main" id="{32BE8812-BEFC-306D-D740-D45D407E936F}"/>
              </a:ext>
            </a:extLst>
          </p:cNvPr>
          <p:cNvSpPr txBox="1"/>
          <p:nvPr/>
        </p:nvSpPr>
        <p:spPr>
          <a:xfrm>
            <a:off x="1708854" y="506442"/>
            <a:ext cx="10064336" cy="430887"/>
          </a:xfrm>
          <a:prstGeom prst="rect">
            <a:avLst/>
          </a:prstGeom>
          <a:noFill/>
        </p:spPr>
        <p:txBody>
          <a:bodyPr wrap="square" lIns="0" tIns="0" rIns="0" bIns="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800" b="1" i="1">
                <a:solidFill>
                  <a:srgbClr val="FFFFFF"/>
                </a:solidFill>
                <a:latin typeface="Aptos Display"/>
              </a:rPr>
              <a:t>For more information, refer to our dedicated ASF review </a:t>
            </a:r>
            <a:r>
              <a:rPr lang="en-US" sz="2800" b="1" i="1">
                <a:solidFill>
                  <a:srgbClr val="DAEFD9"/>
                </a:solidFill>
                <a:latin typeface="Aptos Display"/>
                <a:hlinkClick r:id="rId8">
                  <a:extLst>
                    <a:ext uri="{A12FA001-AC4F-418D-AE19-62706E023703}">
                      <ahyp:hlinkClr xmlns:ahyp="http://schemas.microsoft.com/office/drawing/2018/hyperlinkcolor" val="tx"/>
                    </a:ext>
                  </a:extLst>
                </a:hlinkClick>
              </a:rPr>
              <a:t>webpage</a:t>
            </a:r>
            <a:r>
              <a:rPr lang="en-US" sz="2800" b="1" i="1">
                <a:solidFill>
                  <a:srgbClr val="DAEFD9"/>
                </a:solidFill>
                <a:latin typeface="Aptos Display"/>
              </a:rPr>
              <a:t>. </a:t>
            </a:r>
            <a:endParaRPr kumimoji="0" lang="en-US" sz="2800" b="1" i="1" u="none" strike="noStrike" kern="1200" cap="none" spc="0" normalizeH="0" baseline="0" noProof="0">
              <a:ln>
                <a:noFill/>
              </a:ln>
              <a:solidFill>
                <a:srgbClr val="DAEFD9"/>
              </a:solidFill>
              <a:effectLst/>
              <a:uLnTx/>
              <a:uFillTx/>
              <a:latin typeface="Aptos Display"/>
              <a:ea typeface="+mn-ea"/>
              <a:cs typeface="+mn-cs"/>
            </a:endParaRPr>
          </a:p>
        </p:txBody>
      </p:sp>
    </p:spTree>
    <p:extLst>
      <p:ext uri="{BB962C8B-B14F-4D97-AF65-F5344CB8AC3E}">
        <p14:creationId xmlns:p14="http://schemas.microsoft.com/office/powerpoint/2010/main" val="207203538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096189-3454-0F4A-C8F4-FF2017D5B4BE}"/>
            </a:ext>
          </a:extLst>
        </p:cNvPr>
        <p:cNvGrpSpPr/>
        <p:nvPr/>
      </p:nvGrpSpPr>
      <p:grpSpPr>
        <a:xfrm>
          <a:off x="0" y="0"/>
          <a:ext cx="0" cy="0"/>
          <a:chOff x="0" y="0"/>
          <a:chExt cx="0" cy="0"/>
        </a:xfrm>
      </p:grpSpPr>
      <p:sp>
        <p:nvSpPr>
          <p:cNvPr id="37" name="object 2">
            <a:extLst>
              <a:ext uri="{FF2B5EF4-FFF2-40B4-BE49-F238E27FC236}">
                <a16:creationId xmlns:a16="http://schemas.microsoft.com/office/drawing/2014/main" id="{BFA07B97-29B4-7D32-6746-BD7554B8CAC3}"/>
              </a:ext>
            </a:extLst>
          </p:cNvPr>
          <p:cNvSpPr txBox="1">
            <a:spLocks/>
          </p:cNvSpPr>
          <p:nvPr/>
        </p:nvSpPr>
        <p:spPr>
          <a:xfrm>
            <a:off x="651934" y="3371815"/>
            <a:ext cx="3704166" cy="932051"/>
          </a:xfrm>
          <a:prstGeom prst="rect">
            <a:avLst/>
          </a:prstGeom>
          <a:ln>
            <a:noFill/>
          </a:ln>
        </p:spPr>
        <p:txBody>
          <a:bodyPr vert="horz" wrap="square" lIns="0" tIns="8637" rIns="0" bIns="0" rtlCol="0" anchor="t">
            <a:spAutoFit/>
          </a:bodyPr>
          <a:lstStyle>
            <a:lvl1pPr>
              <a:defRPr>
                <a:latin typeface="+mj-lt"/>
                <a:ea typeface="+mj-ea"/>
                <a:cs typeface="+mj-cs"/>
              </a:defRPr>
            </a:lvl1pPr>
          </a:lstStyle>
          <a:p>
            <a:pPr marL="8255" marR="0" lvl="0" indent="0" algn="l" defTabSz="914400" rtl="0" eaLnBrk="1" fontAlgn="auto" latinLnBrk="0" hangingPunct="1">
              <a:lnSpc>
                <a:spcPct val="100000"/>
              </a:lnSpc>
              <a:spcBef>
                <a:spcPts val="68"/>
              </a:spcBef>
              <a:spcAft>
                <a:spcPts val="0"/>
              </a:spcAft>
              <a:buClrTx/>
              <a:buSzTx/>
              <a:buFontTx/>
              <a:buNone/>
              <a:tabLst/>
              <a:defRPr/>
            </a:pPr>
            <a:r>
              <a:rPr kumimoji="0" lang="en-NZ" sz="6000" b="1" i="0" u="none" strike="noStrike" kern="1200" cap="none" spc="0" normalizeH="0" baseline="0" noProof="0">
                <a:ln>
                  <a:noFill/>
                </a:ln>
                <a:solidFill>
                  <a:srgbClr val="484640"/>
                </a:solidFill>
                <a:effectLst/>
                <a:uLnTx/>
                <a:uFillTx/>
                <a:latin typeface="Aptos"/>
                <a:ea typeface="Roboto Thin" panose="02000000000000000000" pitchFamily="2" charset="0"/>
                <a:cs typeface="Roboto Thin" panose="02000000000000000000" pitchFamily="2" charset="0"/>
              </a:rPr>
              <a:t>Questions</a:t>
            </a:r>
          </a:p>
        </p:txBody>
      </p:sp>
      <p:grpSp>
        <p:nvGrpSpPr>
          <p:cNvPr id="73" name="Group 72">
            <a:extLst>
              <a:ext uri="{FF2B5EF4-FFF2-40B4-BE49-F238E27FC236}">
                <a16:creationId xmlns:a16="http://schemas.microsoft.com/office/drawing/2014/main" id="{3891CB97-09CD-5AA0-D89E-212392768954}"/>
              </a:ext>
              <a:ext uri="{C183D7F6-B498-43B3-948B-1728B52AA6E4}">
                <adec:decorative xmlns:adec="http://schemas.microsoft.com/office/drawing/2017/decorative" val="1"/>
              </a:ext>
            </a:extLst>
          </p:cNvPr>
          <p:cNvGrpSpPr/>
          <p:nvPr/>
        </p:nvGrpSpPr>
        <p:grpSpPr>
          <a:xfrm>
            <a:off x="5916506" y="2914114"/>
            <a:ext cx="5623560" cy="937596"/>
            <a:chOff x="5448695" y="1768287"/>
            <a:chExt cx="5623560" cy="937596"/>
          </a:xfrm>
        </p:grpSpPr>
        <p:grpSp>
          <p:nvGrpSpPr>
            <p:cNvPr id="47" name="Group 46">
              <a:extLst>
                <a:ext uri="{FF2B5EF4-FFF2-40B4-BE49-F238E27FC236}">
                  <a16:creationId xmlns:a16="http://schemas.microsoft.com/office/drawing/2014/main" id="{F31933EC-B9EC-E8D0-C23C-FDF7329EB82C}"/>
                </a:ext>
              </a:extLst>
            </p:cNvPr>
            <p:cNvGrpSpPr/>
            <p:nvPr/>
          </p:nvGrpSpPr>
          <p:grpSpPr>
            <a:xfrm>
              <a:off x="5448695" y="1768287"/>
              <a:ext cx="5623560" cy="937596"/>
              <a:chOff x="5384800" y="1805880"/>
              <a:chExt cx="5623560" cy="937596"/>
            </a:xfrm>
          </p:grpSpPr>
          <p:sp>
            <p:nvSpPr>
              <p:cNvPr id="46" name="Rectangle: Rounded Corners 45">
                <a:extLst>
                  <a:ext uri="{FF2B5EF4-FFF2-40B4-BE49-F238E27FC236}">
                    <a16:creationId xmlns:a16="http://schemas.microsoft.com/office/drawing/2014/main" id="{E42D0EF2-1EFE-51D7-F4F3-C45DE0F6B419}"/>
                  </a:ext>
                </a:extLst>
              </p:cNvPr>
              <p:cNvSpPr/>
              <p:nvPr/>
            </p:nvSpPr>
            <p:spPr>
              <a:xfrm>
                <a:off x="10490200" y="1805880"/>
                <a:ext cx="518160" cy="906910"/>
              </a:xfrm>
              <a:prstGeom prst="roundRect">
                <a:avLst>
                  <a:gd name="adj" fmla="val 33334"/>
                </a:avLst>
              </a:prstGeom>
              <a:solidFill>
                <a:srgbClr val="0A66C2"/>
              </a:solidFill>
              <a:ln>
                <a:solidFill>
                  <a:srgbClr val="0A66C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39" name="Rectangle 38">
                <a:extLst>
                  <a:ext uri="{FF2B5EF4-FFF2-40B4-BE49-F238E27FC236}">
                    <a16:creationId xmlns:a16="http://schemas.microsoft.com/office/drawing/2014/main" id="{B75DFD2B-6AEC-872B-D6F1-520DE370620C}"/>
                  </a:ext>
                </a:extLst>
              </p:cNvPr>
              <p:cNvSpPr/>
              <p:nvPr/>
            </p:nvSpPr>
            <p:spPr>
              <a:xfrm>
                <a:off x="6029960" y="1805880"/>
                <a:ext cx="4765040" cy="906972"/>
              </a:xfrm>
              <a:prstGeom prst="rect">
                <a:avLst/>
              </a:prstGeom>
              <a:solidFill>
                <a:schemeClr val="tx2"/>
              </a:solidFill>
              <a:ln>
                <a:solidFill>
                  <a:srgbClr val="0A66C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44" name="Rectangle: Rounded Corners 43">
                <a:extLst>
                  <a:ext uri="{FF2B5EF4-FFF2-40B4-BE49-F238E27FC236}">
                    <a16:creationId xmlns:a16="http://schemas.microsoft.com/office/drawing/2014/main" id="{CE0FDFAB-4B5E-F7BF-114E-2583B0DA8E2F}"/>
                  </a:ext>
                </a:extLst>
              </p:cNvPr>
              <p:cNvSpPr/>
              <p:nvPr/>
            </p:nvSpPr>
            <p:spPr>
              <a:xfrm>
                <a:off x="5384800" y="1805942"/>
                <a:ext cx="986309" cy="906910"/>
              </a:xfrm>
              <a:prstGeom prst="roundRect">
                <a:avLst/>
              </a:prstGeom>
              <a:solidFill>
                <a:srgbClr val="0A66C2"/>
              </a:solidFill>
              <a:ln>
                <a:solidFill>
                  <a:srgbClr val="0A66C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pic>
            <p:nvPicPr>
              <p:cNvPr id="41" name="Picture 40" descr="A black and white logo  AI-generated content may be incorrect.">
                <a:extLst>
                  <a:ext uri="{FF2B5EF4-FFF2-40B4-BE49-F238E27FC236}">
                    <a16:creationId xmlns:a16="http://schemas.microsoft.com/office/drawing/2014/main" id="{895616E5-16D8-10C6-3B91-459F5ADCEE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20498" y="2020637"/>
                <a:ext cx="514912" cy="477520"/>
              </a:xfrm>
              <a:prstGeom prst="rect">
                <a:avLst/>
              </a:prstGeom>
            </p:spPr>
          </p:pic>
          <p:sp>
            <p:nvSpPr>
              <p:cNvPr id="45" name="TextBox 44">
                <a:extLst>
                  <a:ext uri="{FF2B5EF4-FFF2-40B4-BE49-F238E27FC236}">
                    <a16:creationId xmlns:a16="http://schemas.microsoft.com/office/drawing/2014/main" id="{A44877E1-0B8B-8E8B-694D-C409E76D28D9}"/>
                  </a:ext>
                </a:extLst>
              </p:cNvPr>
              <p:cNvSpPr txBox="1"/>
              <p:nvPr/>
            </p:nvSpPr>
            <p:spPr>
              <a:xfrm>
                <a:off x="6371108" y="1820146"/>
                <a:ext cx="3524732"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800" b="1" i="0" u="none" strike="noStrike" kern="1200" cap="none" spc="0" normalizeH="0" baseline="0" noProof="0">
                    <a:ln>
                      <a:noFill/>
                    </a:ln>
                    <a:solidFill>
                      <a:srgbClr val="000000"/>
                    </a:solidFill>
                    <a:effectLst/>
                    <a:uLnTx/>
                    <a:uFillTx/>
                    <a:latin typeface="Aptos"/>
                    <a:ea typeface="+mn-ea"/>
                    <a:cs typeface="+mn-cs"/>
                  </a:rPr>
                  <a:t>Follow 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srgbClr val="000000"/>
                    </a:solidFill>
                    <a:effectLst/>
                    <a:uLnTx/>
                    <a:uFillTx/>
                    <a:latin typeface="Aptos"/>
                    <a:ea typeface="+mn-ea"/>
                    <a:cs typeface="+mn-cs"/>
                    <a:hlinkClick r:id="" action="ppaction://noaction">
                      <a:extLst>
                        <a:ext uri="{A12FA001-AC4F-418D-AE19-62706E023703}">
                          <ahyp:hlinkClr xmlns:ahyp="http://schemas.microsoft.com/office/drawing/2018/hyperlinkcolor" val="tx"/>
                        </a:ext>
                      </a:extLst>
                    </a:hlinkClick>
                  </a:rPr>
                  <a:t>linkedin.com/company/external-reporting-board</a:t>
                </a: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grpSp>
        <p:pic>
          <p:nvPicPr>
            <p:cNvPr id="33" name="Picture 32" descr="Qr code  Description automatically generated">
              <a:extLst>
                <a:ext uri="{FF2B5EF4-FFF2-40B4-BE49-F238E27FC236}">
                  <a16:creationId xmlns:a16="http://schemas.microsoft.com/office/drawing/2014/main" id="{C1CC7329-2D88-B5F9-8C40-9B1F315ECF85}"/>
                </a:ext>
              </a:extLst>
            </p:cNvPr>
            <p:cNvPicPr>
              <a:picLocks noChangeAspect="1"/>
            </p:cNvPicPr>
            <p:nvPr/>
          </p:nvPicPr>
          <p:blipFill rotWithShape="1">
            <a:blip r:embed="rId3">
              <a:extLst>
                <a:ext uri="{28A0092B-C50C-407E-A947-70E740481C1C}">
                  <a14:useLocalDpi xmlns:a14="http://schemas.microsoft.com/office/drawing/2010/main" val="0"/>
                </a:ext>
              </a:extLst>
            </a:blip>
            <a:srcRect l="7594" t="8069" r="7685" b="8368"/>
            <a:stretch/>
          </p:blipFill>
          <p:spPr>
            <a:xfrm>
              <a:off x="10012796" y="1863927"/>
              <a:ext cx="712801" cy="703073"/>
            </a:xfrm>
            <a:prstGeom prst="rect">
              <a:avLst/>
            </a:prstGeom>
          </p:spPr>
        </p:pic>
      </p:grpSp>
      <p:grpSp>
        <p:nvGrpSpPr>
          <p:cNvPr id="61" name="Group 60">
            <a:extLst>
              <a:ext uri="{FF2B5EF4-FFF2-40B4-BE49-F238E27FC236}">
                <a16:creationId xmlns:a16="http://schemas.microsoft.com/office/drawing/2014/main" id="{9E4305E4-10AE-1070-EA5B-664EA4B6E917}"/>
              </a:ext>
              <a:ext uri="{C183D7F6-B498-43B3-948B-1728B52AA6E4}">
                <adec:decorative xmlns:adec="http://schemas.microsoft.com/office/drawing/2017/decorative" val="1"/>
              </a:ext>
            </a:extLst>
          </p:cNvPr>
          <p:cNvGrpSpPr/>
          <p:nvPr/>
        </p:nvGrpSpPr>
        <p:grpSpPr>
          <a:xfrm>
            <a:off x="5916506" y="4096485"/>
            <a:ext cx="5623560" cy="906972"/>
            <a:chOff x="5450840" y="2841981"/>
            <a:chExt cx="5623560" cy="906972"/>
          </a:xfrm>
        </p:grpSpPr>
        <p:grpSp>
          <p:nvGrpSpPr>
            <p:cNvPr id="48" name="Group 47">
              <a:extLst>
                <a:ext uri="{FF2B5EF4-FFF2-40B4-BE49-F238E27FC236}">
                  <a16:creationId xmlns:a16="http://schemas.microsoft.com/office/drawing/2014/main" id="{D2EC2B04-9738-D3E7-DC3F-716842CA73D1}"/>
                </a:ext>
              </a:extLst>
            </p:cNvPr>
            <p:cNvGrpSpPr/>
            <p:nvPr/>
          </p:nvGrpSpPr>
          <p:grpSpPr>
            <a:xfrm>
              <a:off x="5450840" y="2841981"/>
              <a:ext cx="5623560" cy="906972"/>
              <a:chOff x="5384800" y="1805880"/>
              <a:chExt cx="5623560" cy="906972"/>
            </a:xfrm>
          </p:grpSpPr>
          <p:sp>
            <p:nvSpPr>
              <p:cNvPr id="49" name="Rectangle: Rounded Corners 48">
                <a:extLst>
                  <a:ext uri="{FF2B5EF4-FFF2-40B4-BE49-F238E27FC236}">
                    <a16:creationId xmlns:a16="http://schemas.microsoft.com/office/drawing/2014/main" id="{C3EBBE29-2842-B76F-63A7-9395608A1D68}"/>
                  </a:ext>
                </a:extLst>
              </p:cNvPr>
              <p:cNvSpPr/>
              <p:nvPr/>
            </p:nvSpPr>
            <p:spPr>
              <a:xfrm>
                <a:off x="10490200" y="1805880"/>
                <a:ext cx="518160" cy="906910"/>
              </a:xfrm>
              <a:prstGeom prst="roundRect">
                <a:avLst>
                  <a:gd name="adj" fmla="val 33334"/>
                </a:avLst>
              </a:prstGeom>
              <a:solidFill>
                <a:schemeClr val="bg2"/>
              </a:solidFill>
              <a:ln>
                <a:solidFill>
                  <a:srgbClr val="3F40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50" name="Rectangle 49">
                <a:extLst>
                  <a:ext uri="{FF2B5EF4-FFF2-40B4-BE49-F238E27FC236}">
                    <a16:creationId xmlns:a16="http://schemas.microsoft.com/office/drawing/2014/main" id="{61BF1966-3925-4301-C6D2-D41FA936E0B5}"/>
                  </a:ext>
                </a:extLst>
              </p:cNvPr>
              <p:cNvSpPr/>
              <p:nvPr/>
            </p:nvSpPr>
            <p:spPr>
              <a:xfrm>
                <a:off x="6135410" y="1805880"/>
                <a:ext cx="4659590" cy="906972"/>
              </a:xfrm>
              <a:prstGeom prst="rect">
                <a:avLst/>
              </a:prstGeom>
              <a:solidFill>
                <a:schemeClr val="tx2"/>
              </a:solidFill>
              <a:ln>
                <a:solidFill>
                  <a:srgbClr val="3F40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51" name="Rectangle: Rounded Corners 50">
                <a:extLst>
                  <a:ext uri="{FF2B5EF4-FFF2-40B4-BE49-F238E27FC236}">
                    <a16:creationId xmlns:a16="http://schemas.microsoft.com/office/drawing/2014/main" id="{AE399298-D546-F018-9D89-C710A83361BE}"/>
                  </a:ext>
                </a:extLst>
              </p:cNvPr>
              <p:cNvSpPr/>
              <p:nvPr/>
            </p:nvSpPr>
            <p:spPr>
              <a:xfrm>
                <a:off x="5384800" y="1805942"/>
                <a:ext cx="986309" cy="906910"/>
              </a:xfrm>
              <a:prstGeom prst="roundRect">
                <a:avLst/>
              </a:prstGeom>
              <a:solidFill>
                <a:schemeClr val="bg2"/>
              </a:solidFill>
              <a:ln>
                <a:solidFill>
                  <a:srgbClr val="3F403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53" name="TextBox 52">
                <a:extLst>
                  <a:ext uri="{FF2B5EF4-FFF2-40B4-BE49-F238E27FC236}">
                    <a16:creationId xmlns:a16="http://schemas.microsoft.com/office/drawing/2014/main" id="{14195137-BA94-A2CB-4AC8-6858F9D4AA75}"/>
                  </a:ext>
                </a:extLst>
              </p:cNvPr>
              <p:cNvSpPr txBox="1"/>
              <p:nvPr/>
            </p:nvSpPr>
            <p:spPr>
              <a:xfrm>
                <a:off x="6371108" y="1820146"/>
                <a:ext cx="352473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800" b="1" i="0" u="none" strike="noStrike" kern="1200" cap="none" spc="0" normalizeH="0" baseline="0" noProof="0">
                    <a:ln>
                      <a:noFill/>
                    </a:ln>
                    <a:solidFill>
                      <a:srgbClr val="000000"/>
                    </a:solidFill>
                    <a:effectLst/>
                    <a:uLnTx/>
                    <a:uFillTx/>
                    <a:latin typeface="Aptos"/>
                    <a:ea typeface="+mn-ea"/>
                    <a:cs typeface="+mn-cs"/>
                  </a:rPr>
                  <a:t>Contact 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srgbClr val="000000"/>
                    </a:solidFill>
                    <a:effectLst/>
                    <a:uLnTx/>
                    <a:uFillTx/>
                    <a:latin typeface="Aptos"/>
                    <a:ea typeface="+mn-ea"/>
                    <a:cs typeface="+mn-cs"/>
                    <a:hlinkClick r:id="rId4">
                      <a:extLst>
                        <a:ext uri="{A12FA001-AC4F-418D-AE19-62706E023703}">
                          <ahyp:hlinkClr xmlns:ahyp="http://schemas.microsoft.com/office/drawing/2018/hyperlinkcolor" val="tx"/>
                        </a:ext>
                      </a:extLst>
                    </a:hlinkClick>
                  </a:rPr>
                  <a:t>enquiries@xrb.govt.nz</a:t>
                </a: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grpSp>
        <p:pic>
          <p:nvPicPr>
            <p:cNvPr id="55" name="Graphic 54" descr="Email outline">
              <a:extLst>
                <a:ext uri="{FF2B5EF4-FFF2-40B4-BE49-F238E27FC236}">
                  <a16:creationId xmlns:a16="http://schemas.microsoft.com/office/drawing/2014/main" id="{F9E06D48-305C-AF86-D30E-520B1F809040}"/>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619521" y="2964894"/>
              <a:ext cx="661084" cy="661084"/>
            </a:xfrm>
            <a:prstGeom prst="rect">
              <a:avLst/>
            </a:prstGeom>
          </p:spPr>
        </p:pic>
      </p:grpSp>
      <p:grpSp>
        <p:nvGrpSpPr>
          <p:cNvPr id="72" name="Group 71">
            <a:extLst>
              <a:ext uri="{FF2B5EF4-FFF2-40B4-BE49-F238E27FC236}">
                <a16:creationId xmlns:a16="http://schemas.microsoft.com/office/drawing/2014/main" id="{EEDD8191-EA2A-6406-3624-AAF9E60FCE5C}"/>
              </a:ext>
              <a:ext uri="{C183D7F6-B498-43B3-948B-1728B52AA6E4}">
                <adec:decorative xmlns:adec="http://schemas.microsoft.com/office/drawing/2017/decorative" val="1"/>
              </a:ext>
            </a:extLst>
          </p:cNvPr>
          <p:cNvGrpSpPr/>
          <p:nvPr/>
        </p:nvGrpSpPr>
        <p:grpSpPr>
          <a:xfrm>
            <a:off x="5916506" y="5291781"/>
            <a:ext cx="5623560" cy="906972"/>
            <a:chOff x="5448695" y="4145954"/>
            <a:chExt cx="5623560" cy="906972"/>
          </a:xfrm>
        </p:grpSpPr>
        <p:grpSp>
          <p:nvGrpSpPr>
            <p:cNvPr id="56" name="Group 55">
              <a:extLst>
                <a:ext uri="{FF2B5EF4-FFF2-40B4-BE49-F238E27FC236}">
                  <a16:creationId xmlns:a16="http://schemas.microsoft.com/office/drawing/2014/main" id="{60E5B232-60A5-4896-63BE-77E158233E96}"/>
                </a:ext>
              </a:extLst>
            </p:cNvPr>
            <p:cNvGrpSpPr/>
            <p:nvPr/>
          </p:nvGrpSpPr>
          <p:grpSpPr>
            <a:xfrm>
              <a:off x="5448695" y="4145954"/>
              <a:ext cx="5623560" cy="906972"/>
              <a:chOff x="5384800" y="1805880"/>
              <a:chExt cx="5623560" cy="906972"/>
            </a:xfrm>
          </p:grpSpPr>
          <p:sp>
            <p:nvSpPr>
              <p:cNvPr id="57" name="Rectangle: Rounded Corners 56">
                <a:extLst>
                  <a:ext uri="{FF2B5EF4-FFF2-40B4-BE49-F238E27FC236}">
                    <a16:creationId xmlns:a16="http://schemas.microsoft.com/office/drawing/2014/main" id="{6727E355-DF4C-2413-8E2B-7DF397147D1D}"/>
                  </a:ext>
                </a:extLst>
              </p:cNvPr>
              <p:cNvSpPr/>
              <p:nvPr/>
            </p:nvSpPr>
            <p:spPr>
              <a:xfrm>
                <a:off x="10490200" y="1805880"/>
                <a:ext cx="518160" cy="906910"/>
              </a:xfrm>
              <a:prstGeom prst="roundRect">
                <a:avLst>
                  <a:gd name="adj" fmla="val 33334"/>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58" name="Rectangle 57">
                <a:extLst>
                  <a:ext uri="{FF2B5EF4-FFF2-40B4-BE49-F238E27FC236}">
                    <a16:creationId xmlns:a16="http://schemas.microsoft.com/office/drawing/2014/main" id="{56592183-AE89-9E46-E40C-DEE75B77069B}"/>
                  </a:ext>
                </a:extLst>
              </p:cNvPr>
              <p:cNvSpPr/>
              <p:nvPr/>
            </p:nvSpPr>
            <p:spPr>
              <a:xfrm>
                <a:off x="6135410" y="1805880"/>
                <a:ext cx="4659590" cy="906972"/>
              </a:xfrm>
              <a:prstGeom prst="rect">
                <a:avLst/>
              </a:prstGeom>
              <a:solidFill>
                <a:schemeClr val="tx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59" name="Rectangle: Rounded Corners 58">
                <a:extLst>
                  <a:ext uri="{FF2B5EF4-FFF2-40B4-BE49-F238E27FC236}">
                    <a16:creationId xmlns:a16="http://schemas.microsoft.com/office/drawing/2014/main" id="{36C93E51-A16A-ED06-4D16-D8C4D1690202}"/>
                  </a:ext>
                </a:extLst>
              </p:cNvPr>
              <p:cNvSpPr/>
              <p:nvPr/>
            </p:nvSpPr>
            <p:spPr>
              <a:xfrm>
                <a:off x="5384800" y="1805942"/>
                <a:ext cx="986309" cy="906910"/>
              </a:xfrm>
              <a:prstGeom prst="round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60" name="TextBox 59">
                <a:extLst>
                  <a:ext uri="{FF2B5EF4-FFF2-40B4-BE49-F238E27FC236}">
                    <a16:creationId xmlns:a16="http://schemas.microsoft.com/office/drawing/2014/main" id="{380536CD-CDDC-293D-A859-1D87B0161025}"/>
                  </a:ext>
                </a:extLst>
              </p:cNvPr>
              <p:cNvSpPr txBox="1"/>
              <p:nvPr/>
            </p:nvSpPr>
            <p:spPr>
              <a:xfrm>
                <a:off x="6371108" y="1820146"/>
                <a:ext cx="352473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800" b="1" i="0" u="none" strike="noStrike" kern="1200" cap="none" spc="0" normalizeH="0" baseline="0" noProof="0">
                    <a:ln>
                      <a:noFill/>
                    </a:ln>
                    <a:solidFill>
                      <a:srgbClr val="000000"/>
                    </a:solidFill>
                    <a:effectLst/>
                    <a:uLnTx/>
                    <a:uFillTx/>
                    <a:latin typeface="Aptos"/>
                    <a:ea typeface="+mn-ea"/>
                    <a:cs typeface="+mn-cs"/>
                  </a:rPr>
                  <a:t>Subscribe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srgbClr val="000000"/>
                    </a:solidFill>
                    <a:effectLst/>
                    <a:uLnTx/>
                    <a:uFillTx/>
                    <a:latin typeface="Aptos"/>
                    <a:ea typeface="+mn-ea"/>
                    <a:cs typeface="+mn-cs"/>
                    <a:hlinkClick r:id="rId6">
                      <a:extLst>
                        <a:ext uri="{A12FA001-AC4F-418D-AE19-62706E023703}">
                          <ahyp:hlinkClr xmlns:ahyp="http://schemas.microsoft.com/office/drawing/2018/hyperlinkcolor" val="tx"/>
                        </a:ext>
                      </a:extLst>
                    </a:hlinkClick>
                  </a:rPr>
                  <a:t>xrb.govt.nz/sign-up</a:t>
                </a: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grpSp>
        <p:pic>
          <p:nvPicPr>
            <p:cNvPr id="71" name="Graphic 70" descr="Newspaper with solid fill">
              <a:extLst>
                <a:ext uri="{FF2B5EF4-FFF2-40B4-BE49-F238E27FC236}">
                  <a16:creationId xmlns:a16="http://schemas.microsoft.com/office/drawing/2014/main" id="{70CD8D4F-E4FE-007B-93EE-59E1763664EC}"/>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584127" y="4221298"/>
              <a:ext cx="756222" cy="756222"/>
            </a:xfrm>
            <a:prstGeom prst="rect">
              <a:avLst/>
            </a:prstGeom>
          </p:spPr>
        </p:pic>
      </p:grpSp>
      <p:grpSp>
        <p:nvGrpSpPr>
          <p:cNvPr id="74" name="Group 73">
            <a:extLst>
              <a:ext uri="{FF2B5EF4-FFF2-40B4-BE49-F238E27FC236}">
                <a16:creationId xmlns:a16="http://schemas.microsoft.com/office/drawing/2014/main" id="{98C05754-A064-476C-6BC5-E16A624D550D}"/>
              </a:ext>
              <a:ext uri="{C183D7F6-B498-43B3-948B-1728B52AA6E4}">
                <adec:decorative xmlns:adec="http://schemas.microsoft.com/office/drawing/2017/decorative" val="1"/>
              </a:ext>
            </a:extLst>
          </p:cNvPr>
          <p:cNvGrpSpPr/>
          <p:nvPr/>
        </p:nvGrpSpPr>
        <p:grpSpPr>
          <a:xfrm>
            <a:off x="5916506" y="1773520"/>
            <a:ext cx="5623560" cy="906972"/>
            <a:chOff x="5448695" y="4145954"/>
            <a:chExt cx="5623560" cy="906972"/>
          </a:xfrm>
        </p:grpSpPr>
        <p:grpSp>
          <p:nvGrpSpPr>
            <p:cNvPr id="75" name="Group 74">
              <a:extLst>
                <a:ext uri="{FF2B5EF4-FFF2-40B4-BE49-F238E27FC236}">
                  <a16:creationId xmlns:a16="http://schemas.microsoft.com/office/drawing/2014/main" id="{97F50ECC-8BEF-B482-2838-FA1311CD4759}"/>
                </a:ext>
              </a:extLst>
            </p:cNvPr>
            <p:cNvGrpSpPr/>
            <p:nvPr/>
          </p:nvGrpSpPr>
          <p:grpSpPr>
            <a:xfrm>
              <a:off x="5448695" y="4145954"/>
              <a:ext cx="5623560" cy="906972"/>
              <a:chOff x="5384800" y="1805880"/>
              <a:chExt cx="5623560" cy="906972"/>
            </a:xfrm>
          </p:grpSpPr>
          <p:sp>
            <p:nvSpPr>
              <p:cNvPr id="77" name="Rectangle: Rounded Corners 76">
                <a:extLst>
                  <a:ext uri="{FF2B5EF4-FFF2-40B4-BE49-F238E27FC236}">
                    <a16:creationId xmlns:a16="http://schemas.microsoft.com/office/drawing/2014/main" id="{CC5E3251-C686-2BF2-0F75-853084E53BC2}"/>
                  </a:ext>
                </a:extLst>
              </p:cNvPr>
              <p:cNvSpPr/>
              <p:nvPr/>
            </p:nvSpPr>
            <p:spPr>
              <a:xfrm>
                <a:off x="10490200" y="1805880"/>
                <a:ext cx="518160" cy="906910"/>
              </a:xfrm>
              <a:prstGeom prst="roundRect">
                <a:avLst>
                  <a:gd name="adj" fmla="val 33334"/>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78" name="Rectangle 77">
                <a:extLst>
                  <a:ext uri="{FF2B5EF4-FFF2-40B4-BE49-F238E27FC236}">
                    <a16:creationId xmlns:a16="http://schemas.microsoft.com/office/drawing/2014/main" id="{3607D6BF-FCF4-F180-1A9E-91D6FADF5C7B}"/>
                  </a:ext>
                </a:extLst>
              </p:cNvPr>
              <p:cNvSpPr/>
              <p:nvPr/>
            </p:nvSpPr>
            <p:spPr>
              <a:xfrm>
                <a:off x="6135410" y="1805880"/>
                <a:ext cx="4659590" cy="906972"/>
              </a:xfrm>
              <a:prstGeom prst="rect">
                <a:avLst/>
              </a:prstGeom>
              <a:solidFill>
                <a:schemeClr val="tx2"/>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79" name="Rectangle: Rounded Corners 78">
                <a:extLst>
                  <a:ext uri="{FF2B5EF4-FFF2-40B4-BE49-F238E27FC236}">
                    <a16:creationId xmlns:a16="http://schemas.microsoft.com/office/drawing/2014/main" id="{34F4D1D6-EA05-2B5C-84D8-9EC84D0AFECF}"/>
                  </a:ext>
                </a:extLst>
              </p:cNvPr>
              <p:cNvSpPr/>
              <p:nvPr/>
            </p:nvSpPr>
            <p:spPr>
              <a:xfrm>
                <a:off x="5384800" y="1805942"/>
                <a:ext cx="986309" cy="906910"/>
              </a:xfrm>
              <a:prstGeom prst="roundRect">
                <a:avLst/>
              </a:prstGeom>
              <a:solidFill>
                <a:schemeClr val="accent1"/>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sp>
            <p:nvSpPr>
              <p:cNvPr id="80" name="TextBox 79">
                <a:extLst>
                  <a:ext uri="{FF2B5EF4-FFF2-40B4-BE49-F238E27FC236}">
                    <a16:creationId xmlns:a16="http://schemas.microsoft.com/office/drawing/2014/main" id="{7FF94109-3F58-5034-A53D-114BC8834627}"/>
                  </a:ext>
                </a:extLst>
              </p:cNvPr>
              <p:cNvSpPr txBox="1"/>
              <p:nvPr/>
            </p:nvSpPr>
            <p:spPr>
              <a:xfrm>
                <a:off x="6371108" y="1820146"/>
                <a:ext cx="352473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800" b="1" i="0" u="none" strike="noStrike" kern="1200" cap="none" spc="0" normalizeH="0" baseline="0" noProof="0">
                    <a:ln>
                      <a:noFill/>
                    </a:ln>
                    <a:solidFill>
                      <a:srgbClr val="000000"/>
                    </a:solidFill>
                    <a:effectLst/>
                    <a:uLnTx/>
                    <a:uFillTx/>
                    <a:latin typeface="Aptos"/>
                    <a:ea typeface="+mn-ea"/>
                    <a:cs typeface="+mn-cs"/>
                  </a:rPr>
                  <a:t>Find out more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srgbClr val="000000"/>
                    </a:solidFill>
                    <a:effectLst/>
                    <a:uLnTx/>
                    <a:uFillTx/>
                    <a:latin typeface="Aptos"/>
                    <a:ea typeface="+mn-ea"/>
                    <a:cs typeface="+mn-cs"/>
                    <a:hlinkClick r:id="rId8">
                      <a:extLst>
                        <a:ext uri="{A12FA001-AC4F-418D-AE19-62706E023703}">
                          <ahyp:hlinkClr xmlns:ahyp="http://schemas.microsoft.com/office/drawing/2018/hyperlinkcolor" val="tx"/>
                        </a:ext>
                      </a:extLst>
                    </a:hlinkClick>
                  </a:rPr>
                  <a:t>xrb.govt.nz</a:t>
                </a:r>
                <a:endParaRPr kumimoji="0" lang="en-NZ" sz="1800" b="0" i="0" u="none" strike="noStrike" kern="1200" cap="none" spc="0" normalizeH="0" baseline="0" noProof="0">
                  <a:ln>
                    <a:noFill/>
                  </a:ln>
                  <a:solidFill>
                    <a:srgbClr val="000000"/>
                  </a:solidFill>
                  <a:effectLst/>
                  <a:uLnTx/>
                  <a:uFillTx/>
                  <a:latin typeface="Aptos"/>
                  <a:ea typeface="+mn-ea"/>
                  <a:cs typeface="+mn-cs"/>
                </a:endParaRPr>
              </a:p>
            </p:txBody>
          </p:sp>
        </p:grpSp>
        <p:pic>
          <p:nvPicPr>
            <p:cNvPr id="76" name="Graphic 75" descr="Browser window with solid fill">
              <a:extLst>
                <a:ext uri="{FF2B5EF4-FFF2-40B4-BE49-F238E27FC236}">
                  <a16:creationId xmlns:a16="http://schemas.microsoft.com/office/drawing/2014/main" id="{77956A85-183C-3342-1B12-E11DBCFDEFF5}"/>
                </a:ext>
              </a:extLst>
            </p:cNvPr>
            <p:cNvPicPr>
              <a:picLocks noChangeAspect="1"/>
            </p:cNvPicPr>
            <p:nvPr/>
          </p:nvPicPr>
          <p:blipFill>
            <a:blip>
              <a:extLst>
                <a:ext uri="{96DAC541-7B7A-43D3-8B79-37D633B846F1}">
                  <asvg:svgBlip xmlns:asvg="http://schemas.microsoft.com/office/drawing/2016/SVG/main" r:embed="rId9"/>
                </a:ext>
              </a:extLst>
            </a:blip>
            <a:srcRect/>
            <a:stretch/>
          </p:blipFill>
          <p:spPr>
            <a:xfrm>
              <a:off x="5584127" y="4221298"/>
              <a:ext cx="756222" cy="756222"/>
            </a:xfrm>
            <a:prstGeom prst="rect">
              <a:avLst/>
            </a:prstGeom>
          </p:spPr>
        </p:pic>
      </p:grpSp>
      <p:pic>
        <p:nvPicPr>
          <p:cNvPr id="81" name="Picture 80">
            <a:extLst>
              <a:ext uri="{FF2B5EF4-FFF2-40B4-BE49-F238E27FC236}">
                <a16:creationId xmlns:a16="http://schemas.microsoft.com/office/drawing/2014/main" id="{284B8E81-406C-8EA1-296D-5CAA832FBBB8}"/>
              </a:ext>
              <a:ext uri="{C183D7F6-B498-43B3-948B-1728B52AA6E4}">
                <adec:decorative xmlns:adec="http://schemas.microsoft.com/office/drawing/2017/decorative" val="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671192" y="2836796"/>
            <a:ext cx="1367088" cy="1367088"/>
          </a:xfrm>
          <a:prstGeom prst="rect">
            <a:avLst/>
          </a:prstGeom>
        </p:spPr>
      </p:pic>
      <p:sp>
        <p:nvSpPr>
          <p:cNvPr id="4" name="TextBox 3">
            <a:extLst>
              <a:ext uri="{FF2B5EF4-FFF2-40B4-BE49-F238E27FC236}">
                <a16:creationId xmlns:a16="http://schemas.microsoft.com/office/drawing/2014/main" id="{B94ADF0E-47D1-95FF-1C1C-6E2ABC9B6564}"/>
              </a:ext>
            </a:extLst>
          </p:cNvPr>
          <p:cNvSpPr txBox="1"/>
          <p:nvPr/>
        </p:nvSpPr>
        <p:spPr>
          <a:xfrm>
            <a:off x="2883567" y="3021616"/>
            <a:ext cx="1789127"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3200" b="0" i="1" u="none" strike="noStrike" kern="1200" cap="none" spc="0" normalizeH="0" baseline="0" noProof="0" err="1">
                <a:ln>
                  <a:noFill/>
                </a:ln>
                <a:solidFill>
                  <a:srgbClr val="5F8F34"/>
                </a:solidFill>
                <a:effectLst/>
                <a:uLnTx/>
                <a:uFillTx/>
                <a:latin typeface="Aptos"/>
                <a:ea typeface="Roboto Thin" panose="02000000000000000000" pitchFamily="2" charset="0"/>
                <a:cs typeface="Roboto Thin" panose="02000000000000000000" pitchFamily="2" charset="0"/>
              </a:rPr>
              <a:t>Pātai</a:t>
            </a:r>
            <a:endParaRPr kumimoji="0" lang="en-NZ" sz="3200" b="0" i="1" u="none" strike="noStrike" kern="1200" cap="none" spc="0" normalizeH="0" baseline="0" noProof="0">
              <a:ln>
                <a:noFill/>
              </a:ln>
              <a:solidFill>
                <a:srgbClr val="5F8F34"/>
              </a:solidFill>
              <a:effectLst/>
              <a:uLnTx/>
              <a:uFillTx/>
              <a:latin typeface="Aptos"/>
              <a:ea typeface="Roboto Thin" panose="02000000000000000000" pitchFamily="2" charset="0"/>
              <a:cs typeface="Roboto Thin" panose="02000000000000000000" pitchFamily="2" charset="0"/>
            </a:endParaRPr>
          </a:p>
        </p:txBody>
      </p:sp>
    </p:spTree>
    <p:extLst>
      <p:ext uri="{BB962C8B-B14F-4D97-AF65-F5344CB8AC3E}">
        <p14:creationId xmlns:p14="http://schemas.microsoft.com/office/powerpoint/2010/main" val="324689457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3D063-5E89-9ED1-E70C-B5852F223940}"/>
            </a:ext>
          </a:extLst>
        </p:cNvPr>
        <p:cNvGrpSpPr/>
        <p:nvPr/>
      </p:nvGrpSpPr>
      <p:grpSpPr>
        <a:xfrm>
          <a:off x="0" y="0"/>
          <a:ext cx="0" cy="0"/>
          <a:chOff x="0" y="0"/>
          <a:chExt cx="0" cy="0"/>
        </a:xfrm>
      </p:grpSpPr>
      <p:sp>
        <p:nvSpPr>
          <p:cNvPr id="83" name="Rectangle 82">
            <a:extLst>
              <a:ext uri="{FF2B5EF4-FFF2-40B4-BE49-F238E27FC236}">
                <a16:creationId xmlns:a16="http://schemas.microsoft.com/office/drawing/2014/main" id="{7A8E6EC7-E962-F4EA-7AC0-E80280679548}"/>
              </a:ext>
            </a:extLst>
          </p:cNvPr>
          <p:cNvSpPr/>
          <p:nvPr/>
        </p:nvSpPr>
        <p:spPr bwMode="auto">
          <a:xfrm>
            <a:off x="2075789" y="2828468"/>
            <a:ext cx="5344750" cy="1134982"/>
          </a:xfrm>
          <a:prstGeom prst="rect">
            <a:avLst/>
          </a:prstGeom>
          <a:noFill/>
          <a:ln w="12700" cap="flat"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NZ" sz="3200" b="0" i="0" u="none" strike="noStrike" kern="1200" cap="none" spc="0" normalizeH="0" baseline="0" noProof="0">
                <a:ln>
                  <a:noFill/>
                </a:ln>
                <a:solidFill>
                  <a:srgbClr val="484640"/>
                </a:solidFill>
                <a:effectLst/>
                <a:uLnTx/>
                <a:uFillTx/>
                <a:latin typeface="Aptos"/>
                <a:ea typeface="+mn-ea"/>
                <a:cs typeface="+mn-cs"/>
              </a:rPr>
              <a:t>Thank you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NZ" sz="3200" b="0" i="1" u="none" strike="noStrike" kern="1200" cap="none" spc="0" normalizeH="0" baseline="0" noProof="0">
                <a:ln>
                  <a:noFill/>
                </a:ln>
                <a:solidFill>
                  <a:srgbClr val="5F8F34"/>
                </a:solidFill>
                <a:effectLst/>
                <a:uLnTx/>
                <a:uFillTx/>
                <a:latin typeface="Aptos"/>
                <a:ea typeface="Roboto Thin" panose="02000000000000000000" pitchFamily="2" charset="0"/>
                <a:cs typeface="Roboto Thin" panose="02000000000000000000" pitchFamily="2" charset="0"/>
              </a:rPr>
              <a:t>Mā te wā</a:t>
            </a:r>
          </a:p>
        </p:txBody>
      </p:sp>
      <p:pic>
        <p:nvPicPr>
          <p:cNvPr id="82" name="Picture 81">
            <a:extLst>
              <a:ext uri="{FF2B5EF4-FFF2-40B4-BE49-F238E27FC236}">
                <a16:creationId xmlns:a16="http://schemas.microsoft.com/office/drawing/2014/main" id="{EF4390EC-27B4-6976-067A-E9B7AC02A226}"/>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625" y="2748485"/>
            <a:ext cx="1247835" cy="1243547"/>
          </a:xfrm>
          <a:prstGeom prst="rect">
            <a:avLst/>
          </a:prstGeom>
        </p:spPr>
      </p:pic>
    </p:spTree>
    <p:extLst>
      <p:ext uri="{BB962C8B-B14F-4D97-AF65-F5344CB8AC3E}">
        <p14:creationId xmlns:p14="http://schemas.microsoft.com/office/powerpoint/2010/main" val="1648109854"/>
      </p:ext>
    </p:extLst>
  </p:cSld>
  <p:clrMapOvr>
    <a:masterClrMapping/>
  </p:clrMapOvr>
</p:sld>
</file>

<file path=ppt/theme/theme1.xml><?xml version="1.0" encoding="utf-8"?>
<a:theme xmlns:a="http://schemas.openxmlformats.org/drawingml/2006/main" name="1_XRB powerpoint theme 2025">
  <a:themeElements>
    <a:clrScheme name="XRB PPT">
      <a:dk1>
        <a:srgbClr val="FFFFFF"/>
      </a:dk1>
      <a:lt1>
        <a:srgbClr val="000000"/>
      </a:lt1>
      <a:dk2>
        <a:srgbClr val="403F3A"/>
      </a:dk2>
      <a:lt2>
        <a:srgbClr val="FFFFFF"/>
      </a:lt2>
      <a:accent1>
        <a:srgbClr val="23500B"/>
      </a:accent1>
      <a:accent2>
        <a:srgbClr val="142D06"/>
      </a:accent2>
      <a:accent3>
        <a:srgbClr val="006796"/>
      </a:accent3>
      <a:accent4>
        <a:srgbClr val="7E7F74"/>
      </a:accent4>
      <a:accent5>
        <a:srgbClr val="D59D43"/>
      </a:accent5>
      <a:accent6>
        <a:srgbClr val="7C6999"/>
      </a:accent6>
      <a:hlink>
        <a:srgbClr val="23500B"/>
      </a:hlink>
      <a:folHlink>
        <a:srgbClr val="142D06"/>
      </a:folHlink>
    </a:clrScheme>
    <a:fontScheme name="XRB 2025 ppt">
      <a:majorFont>
        <a:latin typeface="Aptos"/>
        <a:ea typeface=""/>
        <a:cs typeface=""/>
      </a:majorFont>
      <a:minorFont>
        <a:latin typeface="Apto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rtlCol="0">
        <a:spAutoFit/>
      </a:bodyPr>
      <a:lstStyle>
        <a:defPPr algn="l">
          <a:defRPr sz="1400" dirty="0" err="1" smtClean="0">
            <a:solidFill>
              <a:srgbClr val="000000"/>
            </a:solidFill>
            <a:effectLst/>
            <a:latin typeface="Aptos" panose="020B0004020202020204" pitchFamily="34" charset="0"/>
            <a:ea typeface="Aptos" panose="020B0004020202020204" pitchFamily="34" charset="0"/>
            <a:cs typeface="Aptos" panose="020B0004020202020204" pitchFamily="34" charset="0"/>
          </a:defRPr>
        </a:defPPr>
      </a:lstStyle>
    </a:txDef>
  </a:objectDefaults>
  <a:extraClrSchemeLst/>
  <a:extLst>
    <a:ext uri="{05A4C25C-085E-4340-85A3-A5531E510DB2}">
      <thm15:themeFamily xmlns:thm15="http://schemas.microsoft.com/office/thememl/2012/main" name="Powerpoint template" id="{9EF368BF-F348-4B8A-9C81-A7F60A6CA8BC}" vid="{E89C9B03-1751-4B76-9F25-28CF3BF0D182}"/>
    </a:ext>
  </a:extLst>
</a:theme>
</file>

<file path=ppt/theme/theme2.xml><?xml version="1.0" encoding="utf-8"?>
<a:theme xmlns:a="http://schemas.openxmlformats.org/drawingml/2006/main" name="XRB powerpoint theme 2025">
  <a:themeElements>
    <a:clrScheme name="XRB PPT">
      <a:dk1>
        <a:srgbClr val="FFFFFF"/>
      </a:dk1>
      <a:lt1>
        <a:srgbClr val="000000"/>
      </a:lt1>
      <a:dk2>
        <a:srgbClr val="403F3A"/>
      </a:dk2>
      <a:lt2>
        <a:srgbClr val="FFFFFF"/>
      </a:lt2>
      <a:accent1>
        <a:srgbClr val="23500B"/>
      </a:accent1>
      <a:accent2>
        <a:srgbClr val="142D06"/>
      </a:accent2>
      <a:accent3>
        <a:srgbClr val="006796"/>
      </a:accent3>
      <a:accent4>
        <a:srgbClr val="7E7F74"/>
      </a:accent4>
      <a:accent5>
        <a:srgbClr val="D59D43"/>
      </a:accent5>
      <a:accent6>
        <a:srgbClr val="7C6999"/>
      </a:accent6>
      <a:hlink>
        <a:srgbClr val="23500B"/>
      </a:hlink>
      <a:folHlink>
        <a:srgbClr val="142D06"/>
      </a:folHlink>
    </a:clrScheme>
    <a:fontScheme name="XRB 2025 ppt">
      <a:majorFont>
        <a:latin typeface="Aptos"/>
        <a:ea typeface=""/>
        <a:cs typeface=""/>
      </a:majorFont>
      <a:minorFont>
        <a:latin typeface="Apto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rtlCol="0">
        <a:spAutoFit/>
      </a:bodyPr>
      <a:lstStyle>
        <a:defPPr algn="l">
          <a:defRPr sz="1400" dirty="0" err="1" smtClean="0">
            <a:solidFill>
              <a:srgbClr val="000000"/>
            </a:solidFill>
            <a:effectLst/>
            <a:latin typeface="Aptos" panose="020B0004020202020204" pitchFamily="34" charset="0"/>
            <a:ea typeface="Aptos" panose="020B0004020202020204" pitchFamily="34" charset="0"/>
            <a:cs typeface="Aptos" panose="020B0004020202020204" pitchFamily="34" charset="0"/>
          </a:defRPr>
        </a:defPPr>
      </a:lstStyle>
    </a:txDef>
  </a:objectDefaults>
  <a:extraClrSchemeLst/>
  <a:extLst>
    <a:ext uri="{05A4C25C-085E-4340-85A3-A5531E510DB2}">
      <thm15:themeFamily xmlns:thm15="http://schemas.microsoft.com/office/thememl/2012/main" name="XRB powerpoint theme 2025" id="{1E4659D6-4BE7-4530-AE59-BF7783831EFF}" vid="{511C3DE7-DC66-49AB-AB2B-0703084E850C}"/>
    </a:ext>
  </a:extLst>
</a:theme>
</file>

<file path=ppt/theme/theme3.xml><?xml version="1.0" encoding="utf-8"?>
<a:theme xmlns:a="http://schemas.openxmlformats.org/drawingml/2006/main" name="2_XRB powerpoint theme 2025">
  <a:themeElements>
    <a:clrScheme name="XRB PPT">
      <a:dk1>
        <a:srgbClr val="FFFFFF"/>
      </a:dk1>
      <a:lt1>
        <a:srgbClr val="000000"/>
      </a:lt1>
      <a:dk2>
        <a:srgbClr val="403F3A"/>
      </a:dk2>
      <a:lt2>
        <a:srgbClr val="FFFFFF"/>
      </a:lt2>
      <a:accent1>
        <a:srgbClr val="23500B"/>
      </a:accent1>
      <a:accent2>
        <a:srgbClr val="142D06"/>
      </a:accent2>
      <a:accent3>
        <a:srgbClr val="006796"/>
      </a:accent3>
      <a:accent4>
        <a:srgbClr val="7E7F74"/>
      </a:accent4>
      <a:accent5>
        <a:srgbClr val="D59D43"/>
      </a:accent5>
      <a:accent6>
        <a:srgbClr val="7C6999"/>
      </a:accent6>
      <a:hlink>
        <a:srgbClr val="23500B"/>
      </a:hlink>
      <a:folHlink>
        <a:srgbClr val="142D06"/>
      </a:folHlink>
    </a:clrScheme>
    <a:fontScheme name="XRB 2025 ppt">
      <a:majorFont>
        <a:latin typeface="Aptos"/>
        <a:ea typeface=""/>
        <a:cs typeface=""/>
      </a:majorFont>
      <a:minorFont>
        <a:latin typeface="Apto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rtlCol="0" anchor="ctr">
        <a:noAutofit/>
      </a:bodyPr>
      <a:lstStyle>
        <a:defPPr algn="l">
          <a:defRPr sz="2400" dirty="0" smtClean="0">
            <a:solidFill>
              <a:srgbClr val="000000"/>
            </a:solidFill>
            <a:effectLst/>
            <a:latin typeface="Aptos" panose="020B0004020202020204" pitchFamily="34" charset="0"/>
            <a:ea typeface="Aptos" panose="020B0004020202020204" pitchFamily="34" charset="0"/>
            <a:cs typeface="Aptos" panose="020B0004020202020204" pitchFamily="34" charset="0"/>
          </a:defRPr>
        </a:defPPr>
      </a:lstStyle>
    </a:txDef>
  </a:objectDefaults>
  <a:extraClrSchemeLst/>
  <a:extLst>
    <a:ext uri="{05A4C25C-085E-4340-85A3-A5531E510DB2}">
      <thm15:themeFamily xmlns:thm15="http://schemas.microsoft.com/office/thememl/2012/main" name="XRB powerpoint theme 2025" id="{1E4659D6-4BE7-4530-AE59-BF7783831EFF}" vid="{511C3DE7-DC66-49AB-AB2B-0703084E850C}"/>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TBC" ma:contentTypeID="0x0101007F55D9E324541740BF6388CE6442715083001A3B659073176341B62C363F912C79DA" ma:contentTypeVersion="61" ma:contentTypeDescription="Default content type used for tagging unspecified files including those migrated from AuthoDox. Users need to correct the files content type when editing." ma:contentTypeScope="" ma:versionID="7e80b28936ccc848ba0f99d0619f3989">
  <xsd:schema xmlns:xsd="http://www.w3.org/2001/XMLSchema" xmlns:xs="http://www.w3.org/2001/XMLSchema" xmlns:p="http://schemas.microsoft.com/office/2006/metadata/properties" xmlns:ns2="43619995-018f-4e2c-8089-9af5b1b4449f" xmlns:ns3="http://schemas.microsoft.com/sharepoint/v3/fields" xmlns:ns4="4f4c7382-8a1d-4277-8406-03ffad03e24b" targetNamespace="http://schemas.microsoft.com/office/2006/metadata/properties" ma:root="true" ma:fieldsID="788aee934386e1f9831942c531e17215" ns2:_="" ns3:_="" ns4:_="">
    <xsd:import namespace="43619995-018f-4e2c-8089-9af5b1b4449f"/>
    <xsd:import namespace="http://schemas.microsoft.com/sharepoint/v3/fields"/>
    <xsd:import namespace="4f4c7382-8a1d-4277-8406-03ffad03e24b"/>
    <xsd:element name="properties">
      <xsd:complexType>
        <xsd:sequence>
          <xsd:element name="documentManagement">
            <xsd:complexType>
              <xsd:all>
                <xsd:element ref="ns2:XRBAuthoDoxID" minOccurs="0"/>
                <xsd:element ref="ns3:DocCreatedSaved" minOccurs="0"/>
                <xsd:element ref="ns3:DocModifiedSaved" minOccurs="0"/>
                <xsd:element ref="ns3:EmAttachCount" minOccurs="0"/>
                <xsd:element ref="ns3:EmAttachmentNames" minOccurs="0"/>
                <xsd:element ref="ns3:EmBCC" minOccurs="0"/>
                <xsd:element ref="ns3:EmBCCSMTPAddress" minOccurs="0"/>
                <xsd:element ref="ns3:EmBody" minOccurs="0"/>
                <xsd:element ref="ns3:EmCategory" minOccurs="0"/>
                <xsd:element ref="ns3:EmCC" minOccurs="0"/>
                <xsd:element ref="ns3:EmCCSMTPAddress" minOccurs="0"/>
                <xsd:element ref="ns3:EmCompanies" minOccurs="0"/>
                <xsd:element ref="ns3:EmCon" minOccurs="0"/>
                <xsd:element ref="ns3:EmConversationID" minOccurs="0"/>
                <xsd:element ref="ns3:EmConversationIndex" minOccurs="0"/>
                <xsd:element ref="ns3:EmDate" minOccurs="0"/>
                <xsd:element ref="ns3:EmDateReceived" minOccurs="0"/>
                <xsd:element ref="ns3:EmDateSent" minOccurs="0"/>
                <xsd:element ref="ns3:EmFrom" minOccurs="0"/>
                <xsd:element ref="ns3:EmFromName" minOccurs="0"/>
                <xsd:element ref="ns3:EmFromSMTPAddress" minOccurs="0"/>
                <xsd:element ref="ns3:EmHasAttachments" minOccurs="0"/>
                <xsd:element ref="ns3:EmID" minOccurs="0"/>
                <xsd:element ref="ns3:EmImportance" minOccurs="0"/>
                <xsd:element ref="ns3:EmReceivedByName" minOccurs="0"/>
                <xsd:element ref="ns3:EmReceivedOnBehalfOfName" minOccurs="0"/>
                <xsd:element ref="ns3:EmReplyRecipientNames" minOccurs="0"/>
                <xsd:element ref="ns3:EmReplyRecipients" minOccurs="0"/>
                <xsd:element ref="ns3:EmRetentionPolicyName" minOccurs="0"/>
                <xsd:element ref="ns3:EmSensitivity" minOccurs="0"/>
                <xsd:element ref="ns3:EmSentOnBehalfOfName" minOccurs="0"/>
                <xsd:element ref="ns3:EmSubject" minOccurs="0"/>
                <xsd:element ref="ns3:EmTo" minOccurs="0"/>
                <xsd:element ref="ns3:EmToAddress" minOccurs="0"/>
                <xsd:element ref="ns3:EmToSMTPAddress" minOccurs="0"/>
                <xsd:element ref="ns3:EmType" minOccurs="0"/>
                <xsd:element ref="ns4:_dlc_DocId" minOccurs="0"/>
                <xsd:element ref="ns4:_dlc_DocIdUrl" minOccurs="0"/>
                <xsd:element ref="ns4: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3619995-018f-4e2c-8089-9af5b1b4449f" elementFormDefault="qualified">
    <xsd:import namespace="http://schemas.microsoft.com/office/2006/documentManagement/types"/>
    <xsd:import namespace="http://schemas.microsoft.com/office/infopath/2007/PartnerControls"/>
    <xsd:element name="XRBAuthoDoxID" ma:index="8" nillable="true" ma:displayName="AuthoDox ID" ma:description="AuthoDox document ID retained after migration." ma:internalName="XRBAuthoDoxID">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DocCreatedSaved" ma:index="9" nillable="true" ma:displayName="Document Created Saved" ma:format="DateTime" ma:internalName="DocCreatedSaved" ma:readOnly="false">
      <xsd:simpleType>
        <xsd:restriction base="dms:DateTime"/>
      </xsd:simpleType>
    </xsd:element>
    <xsd:element name="DocModifiedSaved" ma:index="10" nillable="true" ma:displayName="Document Modified Saved" ma:format="DateTime" ma:internalName="DocModifiedSaved" ma:readOnly="false">
      <xsd:simpleType>
        <xsd:restriction base="dms:DateTime"/>
      </xsd:simpleType>
    </xsd:element>
    <xsd:element name="EmAttachCount" ma:index="11" nillable="true" ma:displayName="Email Attachment Count" ma:internalName="EmAttachCount" ma:readOnly="false">
      <xsd:simpleType>
        <xsd:restriction base="dms:Text"/>
      </xsd:simpleType>
    </xsd:element>
    <xsd:element name="EmAttachmentNames" ma:index="12" nillable="true" ma:displayName="Email Attachment Names" ma:internalName="EmAttachmentNames" ma:readOnly="false">
      <xsd:simpleType>
        <xsd:restriction base="dms:Note"/>
      </xsd:simpleType>
    </xsd:element>
    <xsd:element name="EmBCC" ma:index="13" nillable="true" ma:displayName="Email BCC" ma:internalName="EmBCC" ma:readOnly="false">
      <xsd:simpleType>
        <xsd:restriction base="dms:Note"/>
      </xsd:simpleType>
    </xsd:element>
    <xsd:element name="EmBCCSMTPAddress" ma:index="14" nillable="true" ma:displayName="Email BCC SMTP Address" ma:internalName="EmBCCSMTPAddress" ma:readOnly="false">
      <xsd:simpleType>
        <xsd:restriction base="dms:Note"/>
      </xsd:simpleType>
    </xsd:element>
    <xsd:element name="EmBody" ma:index="15" nillable="true" ma:displayName="Email Body" ma:internalName="EmBody" ma:readOnly="false">
      <xsd:simpleType>
        <xsd:restriction base="dms:Note"/>
      </xsd:simpleType>
    </xsd:element>
    <xsd:element name="EmCategory" ma:index="16" nillable="true" ma:displayName="Email Category" ma:internalName="EmCategory" ma:readOnly="false">
      <xsd:simpleType>
        <xsd:restriction base="dms:Text"/>
      </xsd:simpleType>
    </xsd:element>
    <xsd:element name="EmCC" ma:index="17" nillable="true" ma:displayName="Email CC" ma:internalName="EmCC" ma:readOnly="false">
      <xsd:simpleType>
        <xsd:restriction base="dms:Note"/>
      </xsd:simpleType>
    </xsd:element>
    <xsd:element name="EmCCSMTPAddress" ma:index="18" nillable="true" ma:displayName="Email CC SMTP Address" ma:internalName="EmCCSMTPAddress" ma:readOnly="false">
      <xsd:simpleType>
        <xsd:restriction base="dms:Note"/>
      </xsd:simpleType>
    </xsd:element>
    <xsd:element name="EmCompanies" ma:index="19" nillable="true" ma:displayName="Email Companies" ma:internalName="EmCompanies" ma:readOnly="false">
      <xsd:simpleType>
        <xsd:restriction base="dms:Text"/>
      </xsd:simpleType>
    </xsd:element>
    <xsd:element name="EmCon" ma:index="20" nillable="true" ma:displayName="Email Conversation" ma:internalName="EmCon" ma:readOnly="false">
      <xsd:simpleType>
        <xsd:restriction base="dms:Text"/>
      </xsd:simpleType>
    </xsd:element>
    <xsd:element name="EmConversationID" ma:index="21" nillable="true" ma:displayName="Email Conversation ID" ma:internalName="EmConversationID" ma:readOnly="false">
      <xsd:simpleType>
        <xsd:restriction base="dms:Note">
          <xsd:maxLength value="255"/>
        </xsd:restriction>
      </xsd:simpleType>
    </xsd:element>
    <xsd:element name="EmConversationIndex" ma:index="22" nillable="true" ma:displayName="Email Conversation Index" ma:internalName="EmConversationIndex" ma:readOnly="false">
      <xsd:simpleType>
        <xsd:restriction base="dms:Note">
          <xsd:maxLength value="255"/>
        </xsd:restriction>
      </xsd:simpleType>
    </xsd:element>
    <xsd:element name="EmDate" ma:index="23" nillable="true" ma:displayName="Email Date" ma:format="DateTime" ma:internalName="EmDate" ma:readOnly="false">
      <xsd:simpleType>
        <xsd:restriction base="dms:DateTime"/>
      </xsd:simpleType>
    </xsd:element>
    <xsd:element name="EmDateReceived" ma:index="24" nillable="true" ma:displayName="Email Date Received" ma:format="DateTime" ma:internalName="EmDateReceived" ma:readOnly="false">
      <xsd:simpleType>
        <xsd:restriction base="dms:DateTime"/>
      </xsd:simpleType>
    </xsd:element>
    <xsd:element name="EmDateSent" ma:index="25" nillable="true" ma:displayName="Email Date Sent" ma:format="DateTime" ma:internalName="EmDateSent" ma:readOnly="false">
      <xsd:simpleType>
        <xsd:restriction base="dms:DateTime"/>
      </xsd:simpleType>
    </xsd:element>
    <xsd:element name="EmFrom" ma:index="26" nillable="true" ma:displayName="Email From" ma:internalName="EmFrom" ma:readOnly="false">
      <xsd:simpleType>
        <xsd:restriction base="dms:Text"/>
      </xsd:simpleType>
    </xsd:element>
    <xsd:element name="EmFromName" ma:index="27" nillable="true" ma:displayName="Email From Name" ma:internalName="EmFromName" ma:readOnly="false">
      <xsd:simpleType>
        <xsd:restriction base="dms:Text"/>
      </xsd:simpleType>
    </xsd:element>
    <xsd:element name="EmFromSMTPAddress" ma:index="28" nillable="true" ma:displayName="Email From SMTP Address" ma:internalName="EmFromSMTPAddress" ma:readOnly="false">
      <xsd:simpleType>
        <xsd:restriction base="dms:Text"/>
      </xsd:simpleType>
    </xsd:element>
    <xsd:element name="EmHasAttachments" ma:index="29" nillable="true" ma:displayName="Email Has Attachments" ma:internalName="EmHasAttachments" ma:readOnly="false">
      <xsd:simpleType>
        <xsd:restriction base="dms:Boolean"/>
      </xsd:simpleType>
    </xsd:element>
    <xsd:element name="EmID" ma:index="30" nillable="true" ma:displayName="Email ID" ma:internalName="EmID" ma:readOnly="false">
      <xsd:simpleType>
        <xsd:restriction base="dms:Text"/>
      </xsd:simpleType>
    </xsd:element>
    <xsd:element name="EmImportance" ma:index="31" nillable="true" ma:displayName="Email Importance" ma:internalName="EmImportance" ma:readOnly="false">
      <xsd:simpleType>
        <xsd:restriction base="dms:Number"/>
      </xsd:simpleType>
    </xsd:element>
    <xsd:element name="EmReceivedByName" ma:index="32" nillable="true" ma:displayName="Email Received By Name" ma:internalName="EmReceivedByName" ma:readOnly="false">
      <xsd:simpleType>
        <xsd:restriction base="dms:Text"/>
      </xsd:simpleType>
    </xsd:element>
    <xsd:element name="EmReceivedOnBehalfOfName" ma:index="33" nillable="true" ma:displayName="Email Received On Behalf Of Name" ma:internalName="EmReceivedOnBehalfOfName" ma:readOnly="false">
      <xsd:simpleType>
        <xsd:restriction base="dms:Text"/>
      </xsd:simpleType>
    </xsd:element>
    <xsd:element name="EmReplyRecipientNames" ma:index="34" nillable="true" ma:displayName="Email Reply Recipient Names" ma:internalName="EmReplyRecipientNames" ma:readOnly="false">
      <xsd:simpleType>
        <xsd:restriction base="dms:Text"/>
      </xsd:simpleType>
    </xsd:element>
    <xsd:element name="EmReplyRecipients" ma:index="35" nillable="true" ma:displayName="Email Reply Recipients" ma:internalName="EmReplyRecipients" ma:readOnly="false">
      <xsd:simpleType>
        <xsd:restriction base="dms:Text"/>
      </xsd:simpleType>
    </xsd:element>
    <xsd:element name="EmRetentionPolicyName" ma:index="36" nillable="true" ma:displayName="Email Retention Policy Name" ma:internalName="EmRetentionPolicyName" ma:readOnly="false">
      <xsd:simpleType>
        <xsd:restriction base="dms:Text"/>
      </xsd:simpleType>
    </xsd:element>
    <xsd:element name="EmSensitivity" ma:index="37" nillable="true" ma:displayName="Email Sensitivity" ma:internalName="EmSensitivity" ma:readOnly="false">
      <xsd:simpleType>
        <xsd:restriction base="dms:Number"/>
      </xsd:simpleType>
    </xsd:element>
    <xsd:element name="EmSentOnBehalfOfName" ma:index="38" nillable="true" ma:displayName="Email Sent On Behalf Of Name" ma:internalName="EmSentOnBehalfOfName" ma:readOnly="false">
      <xsd:simpleType>
        <xsd:restriction base="dms:Text"/>
      </xsd:simpleType>
    </xsd:element>
    <xsd:element name="EmSubject" ma:index="39" nillable="true" ma:displayName="Email Subject" ma:internalName="EmSubject" ma:readOnly="false">
      <xsd:simpleType>
        <xsd:restriction base="dms:Text"/>
      </xsd:simpleType>
    </xsd:element>
    <xsd:element name="EmTo" ma:index="40" nillable="true" ma:displayName="Email To" ma:internalName="EmTo" ma:readOnly="false">
      <xsd:simpleType>
        <xsd:restriction base="dms:Note"/>
      </xsd:simpleType>
    </xsd:element>
    <xsd:element name="EmToAddress" ma:index="41" nillable="true" ma:displayName="Email To Address" ma:internalName="EmToAddress" ma:readOnly="false">
      <xsd:simpleType>
        <xsd:restriction base="dms:Note"/>
      </xsd:simpleType>
    </xsd:element>
    <xsd:element name="EmToSMTPAddress" ma:index="42" nillable="true" ma:displayName="Email To SMTP Address" ma:internalName="EmToSMTPAddress" ma:readOnly="false">
      <xsd:simpleType>
        <xsd:restriction base="dms:Note"/>
      </xsd:simpleType>
    </xsd:element>
    <xsd:element name="EmType" ma:index="43" nillable="true" ma:displayName="Email Type" ma:internalName="EmType"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f4c7382-8a1d-4277-8406-03ffad03e24b" elementFormDefault="qualified">
    <xsd:import namespace="http://schemas.microsoft.com/office/2006/documentManagement/types"/>
    <xsd:import namespace="http://schemas.microsoft.com/office/infopath/2007/PartnerControls"/>
    <xsd:element name="_dlc_DocId" ma:index="44" nillable="true" ma:displayName="Document ID Value" ma:description="The value of the document ID assigned to this item." ma:internalName="_dlc_DocId" ma:readOnly="true">
      <xsd:simpleType>
        <xsd:restriction base="dms:Text"/>
      </xsd:simpleType>
    </xsd:element>
    <xsd:element name="_dlc_DocIdUrl" ma:index="45"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46"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EmAttachCount xmlns="http://schemas.microsoft.com/sharepoint/v3/fields" xsi:nil="true"/>
    <EmAttachmentNames xmlns="http://schemas.microsoft.com/sharepoint/v3/fields" xsi:nil="true"/>
    <EmReceivedOnBehalfOfName xmlns="http://schemas.microsoft.com/sharepoint/v3/fields" xsi:nil="true"/>
    <EmImportance xmlns="http://schemas.microsoft.com/sharepoint/v3/fields" xsi:nil="true"/>
    <EmCC xmlns="http://schemas.microsoft.com/sharepoint/v3/fields" xsi:nil="true"/>
    <EmCCSMTPAddress xmlns="http://schemas.microsoft.com/sharepoint/v3/fields" xsi:nil="true"/>
    <EmReceivedByName xmlns="http://schemas.microsoft.com/sharepoint/v3/fields" xsi:nil="true"/>
    <EmSentOnBehalfOfName xmlns="http://schemas.microsoft.com/sharepoint/v3/fields" xsi:nil="true"/>
    <EmCompanies xmlns="http://schemas.microsoft.com/sharepoint/v3/fields" xsi:nil="true"/>
    <EmID xmlns="http://schemas.microsoft.com/sharepoint/v3/fields" xsi:nil="true"/>
    <DocModifiedSaved xmlns="http://schemas.microsoft.com/sharepoint/v3/fields" xsi:nil="true"/>
    <EmBCC xmlns="http://schemas.microsoft.com/sharepoint/v3/fields" xsi:nil="true"/>
    <EmBCCSMTPAddress xmlns="http://schemas.microsoft.com/sharepoint/v3/fields" xsi:nil="true"/>
    <EmCon xmlns="http://schemas.microsoft.com/sharepoint/v3/fields" xsi:nil="true"/>
    <EmFromName xmlns="http://schemas.microsoft.com/sharepoint/v3/fields" xsi:nil="true"/>
    <EmHasAttachments xmlns="http://schemas.microsoft.com/sharepoint/v3/fields" xsi:nil="true"/>
    <EmRetentionPolicyName xmlns="http://schemas.microsoft.com/sharepoint/v3/fields" xsi:nil="true"/>
    <EmSubject xmlns="http://schemas.microsoft.com/sharepoint/v3/fields" xsi:nil="true"/>
    <EmType xmlns="http://schemas.microsoft.com/sharepoint/v3/fields" xsi:nil="true"/>
    <EmDateSent xmlns="http://schemas.microsoft.com/sharepoint/v3/fields" xsi:nil="true"/>
    <EmReplyRecipientNames xmlns="http://schemas.microsoft.com/sharepoint/v3/fields" xsi:nil="true"/>
    <EmReplyRecipients xmlns="http://schemas.microsoft.com/sharepoint/v3/fields" xsi:nil="true"/>
    <EmDateReceived xmlns="http://schemas.microsoft.com/sharepoint/v3/fields" xsi:nil="true"/>
    <EmToAddress xmlns="http://schemas.microsoft.com/sharepoint/v3/fields" xsi:nil="true"/>
    <EmFrom xmlns="http://schemas.microsoft.com/sharepoint/v3/fields" xsi:nil="true"/>
    <EmTo xmlns="http://schemas.microsoft.com/sharepoint/v3/fields" xsi:nil="true"/>
    <EmToSMTPAddress xmlns="http://schemas.microsoft.com/sharepoint/v3/fields" xsi:nil="true"/>
    <XRBAuthoDoxID xmlns="43619995-018f-4e2c-8089-9af5b1b4449f" xsi:nil="true"/>
    <DocCreatedSaved xmlns="http://schemas.microsoft.com/sharepoint/v3/fields" xsi:nil="true"/>
    <EmDate xmlns="http://schemas.microsoft.com/sharepoint/v3/fields" xsi:nil="true"/>
    <EmSensitivity xmlns="http://schemas.microsoft.com/sharepoint/v3/fields" xsi:nil="true"/>
    <EmBody xmlns="http://schemas.microsoft.com/sharepoint/v3/fields" xsi:nil="true"/>
    <EmCategory xmlns="http://schemas.microsoft.com/sharepoint/v3/fields" xsi:nil="true"/>
    <EmFromSMTPAddress xmlns="http://schemas.microsoft.com/sharepoint/v3/fields" xsi:nil="true"/>
    <EmConversationID xmlns="http://schemas.microsoft.com/sharepoint/v3/fields" xsi:nil="true"/>
    <EmConversationIndex xmlns="http://schemas.microsoft.com/sharepoint/v3/fields" xsi:nil="true"/>
    <_dlc_DocId xmlns="4f4c7382-8a1d-4277-8406-03ffad03e24b">EXRB-1860964761-35572</_dlc_DocId>
    <_dlc_DocIdUrl xmlns="4f4c7382-8a1d-4277-8406-03ffad03e24b">
      <Url>https://xrbgovt.sharepoint.com/sites/AccountingProjects/_layouts/15/DocIdRedir.aspx?ID=EXRB-1860964761-35572</Url>
      <Description>EXRB-1860964761-35572</Description>
    </_dlc_DocIdUrl>
  </documentManagement>
</p: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mso-contentType ?>
<SharedContentType xmlns="Microsoft.SharePoint.Taxonomy.ContentTypeSync" SourceId="4c02815c-28df-484f-9884-3bf00d466f96" ContentTypeId="0x0101007F55D9E324541740BF6388CE6442715083" PreviousValue="false"/>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6585825-2677-4B20-8DE5-E82C23F84A3A}">
  <ds:schemaRefs>
    <ds:schemaRef ds:uri="43619995-018f-4e2c-8089-9af5b1b4449f"/>
    <ds:schemaRef ds:uri="4f4c7382-8a1d-4277-8406-03ffad03e24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field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D1C2EA9-9922-4588-A564-AC6457D9818B}">
  <ds:schemaRefs>
    <ds:schemaRef ds:uri="43619995-018f-4e2c-8089-9af5b1b4449f"/>
    <ds:schemaRef ds:uri="4f4c7382-8a1d-4277-8406-03ffad03e24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field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601AF6AC-E8BE-48C4-9A8C-E3CA233431A5}">
  <ds:schemaRefs>
    <ds:schemaRef ds:uri="http://schemas.microsoft.com/sharepoint/events"/>
  </ds:schemaRefs>
</ds:datastoreItem>
</file>

<file path=customXml/itemProps4.xml><?xml version="1.0" encoding="utf-8"?>
<ds:datastoreItem xmlns:ds="http://schemas.openxmlformats.org/officeDocument/2006/customXml" ds:itemID="{D21B3BF2-DED0-47B4-966B-19C926201651}">
  <ds:schemaRefs>
    <ds:schemaRef ds:uri="Microsoft.SharePoint.Taxonomy.ContentTypeSync"/>
  </ds:schemaRefs>
</ds:datastoreItem>
</file>

<file path=customXml/itemProps5.xml><?xml version="1.0" encoding="utf-8"?>
<ds:datastoreItem xmlns:ds="http://schemas.openxmlformats.org/officeDocument/2006/customXml" ds:itemID="{79FEEA8A-9265-4AEF-A16A-0F588CD3C55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 template</Template>
  <Application>Microsoft Office PowerPoint</Application>
  <PresentationFormat>Widescreen</PresentationFormat>
  <Slides>65</Slides>
  <Notes>57</Notes>
  <HiddenSlides>0</HiddenSlides>
  <ScaleCrop>false</ScaleCrop>
  <HeadingPairs>
    <vt:vector size="4" baseType="variant">
      <vt:variant>
        <vt:lpstr>Theme</vt:lpstr>
      </vt:variant>
      <vt:variant>
        <vt:i4>4</vt:i4>
      </vt:variant>
      <vt:variant>
        <vt:lpstr>Slide Titles</vt:lpstr>
      </vt:variant>
      <vt:variant>
        <vt:i4>65</vt:i4>
      </vt:variant>
    </vt:vector>
  </HeadingPairs>
  <TitlesOfParts>
    <vt:vector size="69" baseType="lpstr">
      <vt:lpstr>1_XRB powerpoint theme 2025</vt:lpstr>
      <vt:lpstr>XRB powerpoint theme 2025</vt:lpstr>
      <vt:lpstr>2_XRB powerpoint theme 2025</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Alex Stainer</dc:creator>
  <cp:revision>1</cp:revision>
  <dcterms:created xsi:type="dcterms:W3CDTF">2025-11-05T01:59:53Z</dcterms:created>
  <dcterms:modified xsi:type="dcterms:W3CDTF">2026-09-09T23:31:51Z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0x0101007F55D9E324541740BF6388CE6442715083001A3B659073176341B62C363F912C79DA</vt:lpwstr>
  </property>
  <property fmtid="{D5CDD505-2E9C-101B-9397-08002B2CF9AE}" pid="3" name="_dlc_DocIdItemGuid">
    <vt:lpwstr>8c68cef1-9781-44f0-b1f0-dbbfc888e236</vt:lpwstr>
  </property>
  <property fmtid="{D5CDD505-2E9C-101B-9397-08002B2CF9AE}" pid="4" name="xd_ProgID">
    <vt:lpwstr/>
  </property>
  <property fmtid="{D5CDD505-2E9C-101B-9397-08002B2CF9AE}" pid="5" name="_dlc_DocId">
    <vt:lpwstr>EXRB-528297321-17008</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_dlc_DocIdUrl">
    <vt:lpwstr>https://xrbgovt.sharepoint.com/sites/Communications/_layouts/15/DocIdRedir.aspx?ID=EXRB-528297321-17008, EXRB-528297321-17008</vt:lpwstr>
  </property>
  <property fmtid="{D5CDD505-2E9C-101B-9397-08002B2CF9AE}" pid="11" name="xd_Signature">
    <vt:lpwstr/>
  </property>
</Properties>
</file>